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media/image1.png" ContentType="image/png"/>
  <Override PartName="/ppt/media/image2.png" ContentType="image/png"/>
  <Override PartName="/ppt/media/image3.png" ContentType="image/png"/>
  <Override PartName="/ppt/media/image4.png" ContentType="image/png"/>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37.xml" ContentType="application/vnd.openxmlformats-officedocument.presentationml.slideLayout+xml"/>
  <Override PartName="/ppt/slideLayouts/slideLayout8.xml" ContentType="application/vnd.openxmlformats-officedocument.presentationml.slideLayout+xml"/>
  <Override PartName="/ppt/slideLayouts/slideLayout38.xml" ContentType="application/vnd.openxmlformats-officedocument.presentationml.slideLayout+xml"/>
  <Override PartName="/ppt/slideLayouts/slideLayout9.xml" ContentType="application/vnd.openxmlformats-officedocument.presentationml.slideLayout+xml"/>
  <Override PartName="/ppt/slideLayouts/slideLayout3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_rels/slideLayout31.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37.xml.rels" ContentType="application/vnd.openxmlformats-package.relationships+xml"/>
  <Override PartName="/ppt/slideLayouts/_rels/slideLayout7.xml.rels" ContentType="application/vnd.openxmlformats-package.relationships+xml"/>
  <Override PartName="/ppt/slideLayouts/_rels/slideLayout38.xml.rels" ContentType="application/vnd.openxmlformats-package.relationships+xml"/>
  <Override PartName="/ppt/slideLayouts/_rels/slideLayout8.xml.rels" ContentType="application/vnd.openxmlformats-package.relationships+xml"/>
  <Override PartName="/ppt/slideLayouts/_rels/slideLayout39.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_rels/slide35.xml.rels" ContentType="application/vnd.openxmlformats-package.relationships+xml"/>
  <Override PartName="/ppt/slides/_rels/slide1.xml.rels" ContentType="application/vnd.openxmlformats-package.relationships+xml"/>
  <Override PartName="/ppt/slides/_rels/slide22.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20.xml.rels" ContentType="application/vnd.openxmlformats-package.relationships+xml"/>
  <Override PartName="/ppt/slides/_rels/slide4.xml.rels" ContentType="application/vnd.openxmlformats-package.relationships+xml"/>
  <Override PartName="/ppt/slides/_rels/slide38.xml.rels" ContentType="application/vnd.openxmlformats-package.relationships+xml"/>
  <Override PartName="/ppt/slides/_rels/slide21.xml.rels" ContentType="application/vnd.openxmlformats-package.relationships+xml"/>
  <Override PartName="/ppt/slides/_rels/slide5.xml.rels" ContentType="application/vnd.openxmlformats-package.relationships+xml"/>
  <Override PartName="/ppt/slides/_rels/slide39.xml.rels" ContentType="application/vnd.openxmlformats-package.relationships+xml"/>
  <Override PartName="/ppt/slides/_rels/slide6.xml.rels" ContentType="application/vnd.openxmlformats-package.relationships+xml"/>
  <Override PartName="/ppt/slides/_rels/slide50.xml.rels" ContentType="application/vnd.openxmlformats-package.relationships+xml"/>
  <Override PartName="/ppt/slides/_rels/slide23.xml.rels" ContentType="application/vnd.openxmlformats-package.relationships+xml"/>
  <Override PartName="/ppt/slides/_rels/slide7.xml.rels" ContentType="application/vnd.openxmlformats-package.relationships+xml"/>
  <Override PartName="/ppt/slides/_rels/slide51.xml.rels" ContentType="application/vnd.openxmlformats-package.relationships+xml"/>
  <Override PartName="/ppt/slides/_rels/slide24.xml.rels" ContentType="application/vnd.openxmlformats-package.relationships+xml"/>
  <Override PartName="/ppt/slides/_rels/slide8.xml.rels" ContentType="application/vnd.openxmlformats-package.relationships+xml"/>
  <Override PartName="/ppt/slides/_rels/slide52.xml.rels" ContentType="application/vnd.openxmlformats-package.relationships+xml"/>
  <Override PartName="/ppt/slides/_rels/slide25.xml.rels" ContentType="application/vnd.openxmlformats-package.relationships+xml"/>
  <Override PartName="/ppt/slides/_rels/slide9.xml.rels" ContentType="application/vnd.openxmlformats-package.relationships+xml"/>
  <Override PartName="/ppt/slides/_rels/slide53.xml.rels" ContentType="application/vnd.openxmlformats-package.relationships+xml"/>
  <Override PartName="/ppt/slides/_rels/slide26.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slides/_rels/slide46.xml.rels" ContentType="application/vnd.openxmlformats-package.relationships+xml"/>
  <Override PartName="/ppt/slides/_rels/slide47.xml.rels" ContentType="application/vnd.openxmlformats-package.relationships+xml"/>
  <Override PartName="/ppt/slides/_rels/slide48.xml.rels" ContentType="application/vnd.openxmlformats-package.relationships+xml"/>
  <Override PartName="/ppt/slides/_rels/slide49.xml.rels" ContentType="application/vnd.openxmlformats-package.relationships+xml"/>
  <Override PartName="/ppt/slides/_rels/slide54.xml.rels" ContentType="application/vnd.openxmlformats-package.relationships+xml"/>
  <Override PartName="/ppt/slides/_rels/slide55.xml.rels" ContentType="application/vnd.openxmlformats-package.relationships+xml"/>
  <Override PartName="/ppt/slides/_rels/slide56.xml.rels" ContentType="application/vnd.openxmlformats-package.relationships+xml"/>
  <Override PartName="/ppt/slides/_rels/slide57.xml.rels" ContentType="application/vnd.openxmlformats-package.relationships+xml"/>
  <Override PartName="/ppt/slides/_rels/slide58.xml.rels" ContentType="application/vnd.openxmlformats-package.relationships+xml"/>
  <Override PartName="/ppt/slides/_rels/slide59.xml.rels" ContentType="application/vnd.openxmlformats-package.relationships+xml"/>
  <Override PartName="/ppt/slides/_rels/slide60.xml.rels" ContentType="application/vnd.openxmlformats-package.relationships+xml"/>
  <Override PartName="/ppt/slides/_rels/slide61.xml.rels" ContentType="application/vnd.openxmlformats-package.relationships+xml"/>
  <Override PartName="/ppt/slides/_rels/slide62.xml.rels" ContentType="application/vnd.openxmlformats-package.relationships+xml"/>
  <Override PartName="/ppt/slides/_rels/slide63.xml.rels" ContentType="application/vnd.openxmlformats-package.relationships+xml"/>
  <Override PartName="/ppt/slides/_rels/slide64.xml.rels" ContentType="application/vnd.openxmlformats-package.relationships+xml"/>
  <Override PartName="/ppt/slides/_rels/slide65.xml.rels" ContentType="application/vnd.openxmlformats-package.relationships+xml"/>
  <Override PartName="/ppt/slides/_rels/slide66.xml.rels" ContentType="application/vnd.openxmlformats-package.relationships+xml"/>
  <Override PartName="/ppt/slides/_rels/slide67.xml.rels" ContentType="application/vnd.openxmlformats-package.relationships+xml"/>
  <Override PartName="/ppt/slides/_rels/slide68.xml.rels" ContentType="application/vnd.openxmlformats-package.relationships+xml"/>
  <Override PartName="/ppt/slides/_rels/slide69.xml.rels" ContentType="application/vnd.openxmlformats-package.relationships+xml"/>
  <Override PartName="/ppt/slides/_rels/slide70.xml.rels" ContentType="application/vnd.openxmlformats-package.relationships+xml"/>
  <Override PartName="/ppt/slides/_rels/slide71.xml.rels" ContentType="application/vnd.openxmlformats-package.relationships+xml"/>
  <Override PartName="/ppt/slides/_rels/slide72.xml.rels" ContentType="application/vnd.openxmlformats-package.relationships+xml"/>
  <Override PartName="/ppt/slides/_rels/slide73.xml.rels" ContentType="application/vnd.openxmlformats-package.relationships+xml"/>
  <Override PartName="/ppt/slides/_rels/slide74.xml.rels" ContentType="application/vnd.openxmlformats-package.relationships+xml"/>
  <Override PartName="/ppt/slides/_rels/slide75.xml.rels" ContentType="application/vnd.openxmlformats-package.relationships+xml"/>
  <Override PartName="/ppt/slides/_rels/slide76.xml.rels" ContentType="application/vnd.openxmlformats-package.relationships+xml"/>
  <Override PartName="/ppt/slides/_rels/slide77.xml.rels" ContentType="application/vnd.openxmlformats-package.relationships+xml"/>
  <Override PartName="/ppt/slides/_rels/slide78.xml.rels" ContentType="application/vnd.openxmlformats-package.relationships+xml"/>
  <Override PartName="/ppt/slides/_rels/slide79.xml.rels" ContentType="application/vnd.openxmlformats-package.relationships+xml"/>
  <Override PartName="/ppt/slides/_rels/slide80.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Lst>
  <p:sldSz cx="10080625" cy="7559675"/>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63" Type="http://schemas.openxmlformats.org/officeDocument/2006/relationships/slide" Target="slides/slide58.xml"/><Relationship Id="rId64" Type="http://schemas.openxmlformats.org/officeDocument/2006/relationships/slide" Target="slides/slide59.xml"/><Relationship Id="rId65" Type="http://schemas.openxmlformats.org/officeDocument/2006/relationships/slide" Target="slides/slide60.xml"/><Relationship Id="rId66" Type="http://schemas.openxmlformats.org/officeDocument/2006/relationships/slide" Target="slides/slide61.xml"/><Relationship Id="rId67" Type="http://schemas.openxmlformats.org/officeDocument/2006/relationships/slide" Target="slides/slide62.xml"/><Relationship Id="rId68" Type="http://schemas.openxmlformats.org/officeDocument/2006/relationships/slide" Target="slides/slide63.xml"/><Relationship Id="rId69" Type="http://schemas.openxmlformats.org/officeDocument/2006/relationships/slide" Target="slides/slide64.xml"/><Relationship Id="rId70" Type="http://schemas.openxmlformats.org/officeDocument/2006/relationships/slide" Target="slides/slide65.xml"/><Relationship Id="rId71" Type="http://schemas.openxmlformats.org/officeDocument/2006/relationships/slide" Target="slides/slide66.xml"/><Relationship Id="rId72" Type="http://schemas.openxmlformats.org/officeDocument/2006/relationships/slide" Target="slides/slide67.xml"/><Relationship Id="rId73" Type="http://schemas.openxmlformats.org/officeDocument/2006/relationships/slide" Target="slides/slide68.xml"/><Relationship Id="rId74" Type="http://schemas.openxmlformats.org/officeDocument/2006/relationships/slide" Target="slides/slide69.xml"/><Relationship Id="rId75" Type="http://schemas.openxmlformats.org/officeDocument/2006/relationships/slide" Target="slides/slide70.xml"/><Relationship Id="rId76" Type="http://schemas.openxmlformats.org/officeDocument/2006/relationships/slide" Target="slides/slide71.xml"/><Relationship Id="rId77" Type="http://schemas.openxmlformats.org/officeDocument/2006/relationships/slide" Target="slides/slide72.xml"/><Relationship Id="rId78" Type="http://schemas.openxmlformats.org/officeDocument/2006/relationships/slide" Target="slides/slide73.xml"/><Relationship Id="rId79" Type="http://schemas.openxmlformats.org/officeDocument/2006/relationships/slide" Target="slides/slide74.xml"/><Relationship Id="rId80" Type="http://schemas.openxmlformats.org/officeDocument/2006/relationships/slide" Target="slides/slide75.xml"/><Relationship Id="rId81" Type="http://schemas.openxmlformats.org/officeDocument/2006/relationships/slide" Target="slides/slide76.xml"/><Relationship Id="rId82" Type="http://schemas.openxmlformats.org/officeDocument/2006/relationships/slide" Target="slides/slide77.xml"/><Relationship Id="rId83" Type="http://schemas.openxmlformats.org/officeDocument/2006/relationships/slide" Target="slides/slide78.xml"/><Relationship Id="rId84" Type="http://schemas.openxmlformats.org/officeDocument/2006/relationships/slide" Target="slides/slide79.xml"/><Relationship Id="rId85" Type="http://schemas.openxmlformats.org/officeDocument/2006/relationships/slide" Target="slides/slide80.xml"/><Relationship Id="rId86"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28" name="PlaceHolder 2"/>
          <p:cNvSpPr>
            <a:spLocks noGrp="1"/>
          </p:cNvSpPr>
          <p:nvPr>
            <p:ph/>
          </p:nvPr>
        </p:nvSpPr>
        <p:spPr>
          <a:xfrm>
            <a:off x="504000" y="176904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29" name="PlaceHolder 3"/>
          <p:cNvSpPr>
            <a:spLocks noGrp="1"/>
          </p:cNvSpPr>
          <p:nvPr>
            <p:ph/>
          </p:nvPr>
        </p:nvSpPr>
        <p:spPr>
          <a:xfrm>
            <a:off x="504000" y="405936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31"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32"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33" name="PlaceHolder 4"/>
          <p:cNvSpPr>
            <a:spLocks noGrp="1"/>
          </p:cNvSpPr>
          <p:nvPr>
            <p:ph/>
          </p:nvPr>
        </p:nvSpPr>
        <p:spPr>
          <a:xfrm>
            <a:off x="504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34" name="PlaceHolder 5"/>
          <p:cNvSpPr>
            <a:spLocks noGrp="1"/>
          </p:cNvSpPr>
          <p:nvPr>
            <p:ph/>
          </p:nvPr>
        </p:nvSpPr>
        <p:spPr>
          <a:xfrm>
            <a:off x="5049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36" name="PlaceHolder 2"/>
          <p:cNvSpPr>
            <a:spLocks noGrp="1"/>
          </p:cNvSpPr>
          <p:nvPr>
            <p:ph/>
          </p:nvPr>
        </p:nvSpPr>
        <p:spPr>
          <a:xfrm>
            <a:off x="50400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37" name="PlaceHolder 3"/>
          <p:cNvSpPr>
            <a:spLocks noGrp="1"/>
          </p:cNvSpPr>
          <p:nvPr>
            <p:ph/>
          </p:nvPr>
        </p:nvSpPr>
        <p:spPr>
          <a:xfrm>
            <a:off x="350316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38" name="PlaceHolder 4"/>
          <p:cNvSpPr>
            <a:spLocks noGrp="1"/>
          </p:cNvSpPr>
          <p:nvPr>
            <p:ph/>
          </p:nvPr>
        </p:nvSpPr>
        <p:spPr>
          <a:xfrm>
            <a:off x="650196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39" name="PlaceHolder 5"/>
          <p:cNvSpPr>
            <a:spLocks noGrp="1"/>
          </p:cNvSpPr>
          <p:nvPr>
            <p:ph/>
          </p:nvPr>
        </p:nvSpPr>
        <p:spPr>
          <a:xfrm>
            <a:off x="50400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40" name="PlaceHolder 6"/>
          <p:cNvSpPr>
            <a:spLocks noGrp="1"/>
          </p:cNvSpPr>
          <p:nvPr>
            <p:ph/>
          </p:nvPr>
        </p:nvSpPr>
        <p:spPr>
          <a:xfrm>
            <a:off x="350316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41" name="PlaceHolder 7"/>
          <p:cNvSpPr>
            <a:spLocks noGrp="1"/>
          </p:cNvSpPr>
          <p:nvPr>
            <p:ph/>
          </p:nvPr>
        </p:nvSpPr>
        <p:spPr>
          <a:xfrm>
            <a:off x="650196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49" name="PlaceHolder 2"/>
          <p:cNvSpPr>
            <a:spLocks noGrp="1"/>
          </p:cNvSpPr>
          <p:nvPr>
            <p:ph type="subTitle"/>
          </p:nvPr>
        </p:nvSpPr>
        <p:spPr>
          <a:xfrm>
            <a:off x="504000" y="1769040"/>
            <a:ext cx="8870040" cy="4384440"/>
          </a:xfrm>
          <a:prstGeom prst="rect">
            <a:avLst/>
          </a:prstGeom>
          <a:noFill/>
          <a:ln w="0">
            <a:noFill/>
          </a:ln>
        </p:spPr>
        <p:txBody>
          <a:bodyPr lIns="0" rIns="0" tIns="0" bIns="0" anchor="ctr">
            <a:noAutofit/>
          </a:bodyPr>
          <a:p>
            <a:pPr algn="ctr">
              <a:buNone/>
            </a:pPr>
            <a:endParaRPr b="0" lang="sr-Latn-R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51"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53" name="PlaceHolder 2"/>
          <p:cNvSpPr>
            <a:spLocks noGrp="1"/>
          </p:cNvSpPr>
          <p:nvPr>
            <p:ph/>
          </p:nvPr>
        </p:nvSpPr>
        <p:spPr>
          <a:xfrm>
            <a:off x="504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54" name="PlaceHolder 3"/>
          <p:cNvSpPr>
            <a:spLocks noGrp="1"/>
          </p:cNvSpPr>
          <p:nvPr>
            <p:ph/>
          </p:nvPr>
        </p:nvSpPr>
        <p:spPr>
          <a:xfrm>
            <a:off x="5049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504000" y="301320"/>
            <a:ext cx="7704000" cy="5279400"/>
          </a:xfrm>
          <a:prstGeom prst="rect">
            <a:avLst/>
          </a:prstGeom>
          <a:noFill/>
          <a:ln w="0">
            <a:noFill/>
          </a:ln>
        </p:spPr>
        <p:txBody>
          <a:bodyPr lIns="0" rIns="0" tIns="0" bIns="0" anchor="ctr">
            <a:noAutofit/>
          </a:bodyPr>
          <a:p>
            <a:pPr algn="ctr">
              <a:buNone/>
            </a:pPr>
            <a:endParaRPr b="0" lang="sr-Latn-R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58"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59" name="PlaceHolder 3"/>
          <p:cNvSpPr>
            <a:spLocks noGrp="1"/>
          </p:cNvSpPr>
          <p:nvPr>
            <p:ph/>
          </p:nvPr>
        </p:nvSpPr>
        <p:spPr>
          <a:xfrm>
            <a:off x="5049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60" name="PlaceHolder 4"/>
          <p:cNvSpPr>
            <a:spLocks noGrp="1"/>
          </p:cNvSpPr>
          <p:nvPr>
            <p:ph/>
          </p:nvPr>
        </p:nvSpPr>
        <p:spPr>
          <a:xfrm>
            <a:off x="504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7" name="PlaceHolder 2"/>
          <p:cNvSpPr>
            <a:spLocks noGrp="1"/>
          </p:cNvSpPr>
          <p:nvPr>
            <p:ph type="subTitle"/>
          </p:nvPr>
        </p:nvSpPr>
        <p:spPr>
          <a:xfrm>
            <a:off x="504000" y="1769040"/>
            <a:ext cx="8870040" cy="4384440"/>
          </a:xfrm>
          <a:prstGeom prst="rect">
            <a:avLst/>
          </a:prstGeom>
          <a:noFill/>
          <a:ln w="0">
            <a:noFill/>
          </a:ln>
        </p:spPr>
        <p:txBody>
          <a:bodyPr lIns="0" rIns="0" tIns="0" bIns="0" anchor="ctr">
            <a:noAutofit/>
          </a:bodyPr>
          <a:p>
            <a:pPr algn="ctr">
              <a:buNone/>
            </a:pPr>
            <a:endParaRPr b="0" lang="sr-Latn-R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62" name="PlaceHolder 2"/>
          <p:cNvSpPr>
            <a:spLocks noGrp="1"/>
          </p:cNvSpPr>
          <p:nvPr>
            <p:ph/>
          </p:nvPr>
        </p:nvSpPr>
        <p:spPr>
          <a:xfrm>
            <a:off x="504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63"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64" name="PlaceHolder 4"/>
          <p:cNvSpPr>
            <a:spLocks noGrp="1"/>
          </p:cNvSpPr>
          <p:nvPr>
            <p:ph/>
          </p:nvPr>
        </p:nvSpPr>
        <p:spPr>
          <a:xfrm>
            <a:off x="5049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66"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67"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68" name="PlaceHolder 4"/>
          <p:cNvSpPr>
            <a:spLocks noGrp="1"/>
          </p:cNvSpPr>
          <p:nvPr>
            <p:ph/>
          </p:nvPr>
        </p:nvSpPr>
        <p:spPr>
          <a:xfrm>
            <a:off x="504000" y="405936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70" name="PlaceHolder 2"/>
          <p:cNvSpPr>
            <a:spLocks noGrp="1"/>
          </p:cNvSpPr>
          <p:nvPr>
            <p:ph/>
          </p:nvPr>
        </p:nvSpPr>
        <p:spPr>
          <a:xfrm>
            <a:off x="504000" y="176904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71" name="PlaceHolder 3"/>
          <p:cNvSpPr>
            <a:spLocks noGrp="1"/>
          </p:cNvSpPr>
          <p:nvPr>
            <p:ph/>
          </p:nvPr>
        </p:nvSpPr>
        <p:spPr>
          <a:xfrm>
            <a:off x="504000" y="405936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73"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74"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75" name="PlaceHolder 4"/>
          <p:cNvSpPr>
            <a:spLocks noGrp="1"/>
          </p:cNvSpPr>
          <p:nvPr>
            <p:ph/>
          </p:nvPr>
        </p:nvSpPr>
        <p:spPr>
          <a:xfrm>
            <a:off x="504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76" name="PlaceHolder 5"/>
          <p:cNvSpPr>
            <a:spLocks noGrp="1"/>
          </p:cNvSpPr>
          <p:nvPr>
            <p:ph/>
          </p:nvPr>
        </p:nvSpPr>
        <p:spPr>
          <a:xfrm>
            <a:off x="5049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78" name="PlaceHolder 2"/>
          <p:cNvSpPr>
            <a:spLocks noGrp="1"/>
          </p:cNvSpPr>
          <p:nvPr>
            <p:ph/>
          </p:nvPr>
        </p:nvSpPr>
        <p:spPr>
          <a:xfrm>
            <a:off x="50400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79" name="PlaceHolder 3"/>
          <p:cNvSpPr>
            <a:spLocks noGrp="1"/>
          </p:cNvSpPr>
          <p:nvPr>
            <p:ph/>
          </p:nvPr>
        </p:nvSpPr>
        <p:spPr>
          <a:xfrm>
            <a:off x="350316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80" name="PlaceHolder 4"/>
          <p:cNvSpPr>
            <a:spLocks noGrp="1"/>
          </p:cNvSpPr>
          <p:nvPr>
            <p:ph/>
          </p:nvPr>
        </p:nvSpPr>
        <p:spPr>
          <a:xfrm>
            <a:off x="650196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81" name="PlaceHolder 5"/>
          <p:cNvSpPr>
            <a:spLocks noGrp="1"/>
          </p:cNvSpPr>
          <p:nvPr>
            <p:ph/>
          </p:nvPr>
        </p:nvSpPr>
        <p:spPr>
          <a:xfrm>
            <a:off x="50400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82" name="PlaceHolder 6"/>
          <p:cNvSpPr>
            <a:spLocks noGrp="1"/>
          </p:cNvSpPr>
          <p:nvPr>
            <p:ph/>
          </p:nvPr>
        </p:nvSpPr>
        <p:spPr>
          <a:xfrm>
            <a:off x="350316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83" name="PlaceHolder 7"/>
          <p:cNvSpPr>
            <a:spLocks noGrp="1"/>
          </p:cNvSpPr>
          <p:nvPr>
            <p:ph/>
          </p:nvPr>
        </p:nvSpPr>
        <p:spPr>
          <a:xfrm>
            <a:off x="650196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91" name="PlaceHolder 2"/>
          <p:cNvSpPr>
            <a:spLocks noGrp="1"/>
          </p:cNvSpPr>
          <p:nvPr>
            <p:ph type="subTitle"/>
          </p:nvPr>
        </p:nvSpPr>
        <p:spPr>
          <a:xfrm>
            <a:off x="504000" y="1769040"/>
            <a:ext cx="8870040" cy="4384440"/>
          </a:xfrm>
          <a:prstGeom prst="rect">
            <a:avLst/>
          </a:prstGeom>
          <a:noFill/>
          <a:ln w="0">
            <a:noFill/>
          </a:ln>
        </p:spPr>
        <p:txBody>
          <a:bodyPr lIns="0" rIns="0" tIns="0" bIns="0" anchor="ctr">
            <a:noAutofit/>
          </a:bodyPr>
          <a:p>
            <a:pPr algn="ctr">
              <a:buNone/>
            </a:pPr>
            <a:endParaRPr b="0" lang="sr-Latn-R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93"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95" name="PlaceHolder 2"/>
          <p:cNvSpPr>
            <a:spLocks noGrp="1"/>
          </p:cNvSpPr>
          <p:nvPr>
            <p:ph/>
          </p:nvPr>
        </p:nvSpPr>
        <p:spPr>
          <a:xfrm>
            <a:off x="504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96" name="PlaceHolder 3"/>
          <p:cNvSpPr>
            <a:spLocks noGrp="1"/>
          </p:cNvSpPr>
          <p:nvPr>
            <p:ph/>
          </p:nvPr>
        </p:nvSpPr>
        <p:spPr>
          <a:xfrm>
            <a:off x="5049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9"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504000" y="301320"/>
            <a:ext cx="7704000" cy="5279400"/>
          </a:xfrm>
          <a:prstGeom prst="rect">
            <a:avLst/>
          </a:prstGeom>
          <a:noFill/>
          <a:ln w="0">
            <a:noFill/>
          </a:ln>
        </p:spPr>
        <p:txBody>
          <a:bodyPr lIns="0" rIns="0" tIns="0" bIns="0" anchor="ctr">
            <a:noAutofit/>
          </a:bodyPr>
          <a:p>
            <a:pPr algn="ctr">
              <a:buNone/>
            </a:pPr>
            <a:endParaRPr b="0" lang="sr-Latn-R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00"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01" name="PlaceHolder 3"/>
          <p:cNvSpPr>
            <a:spLocks noGrp="1"/>
          </p:cNvSpPr>
          <p:nvPr>
            <p:ph/>
          </p:nvPr>
        </p:nvSpPr>
        <p:spPr>
          <a:xfrm>
            <a:off x="5049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02" name="PlaceHolder 4"/>
          <p:cNvSpPr>
            <a:spLocks noGrp="1"/>
          </p:cNvSpPr>
          <p:nvPr>
            <p:ph/>
          </p:nvPr>
        </p:nvSpPr>
        <p:spPr>
          <a:xfrm>
            <a:off x="504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04" name="PlaceHolder 2"/>
          <p:cNvSpPr>
            <a:spLocks noGrp="1"/>
          </p:cNvSpPr>
          <p:nvPr>
            <p:ph/>
          </p:nvPr>
        </p:nvSpPr>
        <p:spPr>
          <a:xfrm>
            <a:off x="504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05"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06" name="PlaceHolder 4"/>
          <p:cNvSpPr>
            <a:spLocks noGrp="1"/>
          </p:cNvSpPr>
          <p:nvPr>
            <p:ph/>
          </p:nvPr>
        </p:nvSpPr>
        <p:spPr>
          <a:xfrm>
            <a:off x="5049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08"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09"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10" name="PlaceHolder 4"/>
          <p:cNvSpPr>
            <a:spLocks noGrp="1"/>
          </p:cNvSpPr>
          <p:nvPr>
            <p:ph/>
          </p:nvPr>
        </p:nvSpPr>
        <p:spPr>
          <a:xfrm>
            <a:off x="504000" y="405936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12" name="PlaceHolder 2"/>
          <p:cNvSpPr>
            <a:spLocks noGrp="1"/>
          </p:cNvSpPr>
          <p:nvPr>
            <p:ph/>
          </p:nvPr>
        </p:nvSpPr>
        <p:spPr>
          <a:xfrm>
            <a:off x="504000" y="176904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13" name="PlaceHolder 3"/>
          <p:cNvSpPr>
            <a:spLocks noGrp="1"/>
          </p:cNvSpPr>
          <p:nvPr>
            <p:ph/>
          </p:nvPr>
        </p:nvSpPr>
        <p:spPr>
          <a:xfrm>
            <a:off x="504000" y="405936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15"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16"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17" name="PlaceHolder 4"/>
          <p:cNvSpPr>
            <a:spLocks noGrp="1"/>
          </p:cNvSpPr>
          <p:nvPr>
            <p:ph/>
          </p:nvPr>
        </p:nvSpPr>
        <p:spPr>
          <a:xfrm>
            <a:off x="504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18" name="PlaceHolder 5"/>
          <p:cNvSpPr>
            <a:spLocks noGrp="1"/>
          </p:cNvSpPr>
          <p:nvPr>
            <p:ph/>
          </p:nvPr>
        </p:nvSpPr>
        <p:spPr>
          <a:xfrm>
            <a:off x="5049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20" name="PlaceHolder 2"/>
          <p:cNvSpPr>
            <a:spLocks noGrp="1"/>
          </p:cNvSpPr>
          <p:nvPr>
            <p:ph/>
          </p:nvPr>
        </p:nvSpPr>
        <p:spPr>
          <a:xfrm>
            <a:off x="50400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21" name="PlaceHolder 3"/>
          <p:cNvSpPr>
            <a:spLocks noGrp="1"/>
          </p:cNvSpPr>
          <p:nvPr>
            <p:ph/>
          </p:nvPr>
        </p:nvSpPr>
        <p:spPr>
          <a:xfrm>
            <a:off x="350316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22" name="PlaceHolder 4"/>
          <p:cNvSpPr>
            <a:spLocks noGrp="1"/>
          </p:cNvSpPr>
          <p:nvPr>
            <p:ph/>
          </p:nvPr>
        </p:nvSpPr>
        <p:spPr>
          <a:xfrm>
            <a:off x="650196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23" name="PlaceHolder 5"/>
          <p:cNvSpPr>
            <a:spLocks noGrp="1"/>
          </p:cNvSpPr>
          <p:nvPr>
            <p:ph/>
          </p:nvPr>
        </p:nvSpPr>
        <p:spPr>
          <a:xfrm>
            <a:off x="50400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24" name="PlaceHolder 6"/>
          <p:cNvSpPr>
            <a:spLocks noGrp="1"/>
          </p:cNvSpPr>
          <p:nvPr>
            <p:ph/>
          </p:nvPr>
        </p:nvSpPr>
        <p:spPr>
          <a:xfrm>
            <a:off x="350316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25" name="PlaceHolder 7"/>
          <p:cNvSpPr>
            <a:spLocks noGrp="1"/>
          </p:cNvSpPr>
          <p:nvPr>
            <p:ph/>
          </p:nvPr>
        </p:nvSpPr>
        <p:spPr>
          <a:xfrm>
            <a:off x="650196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2"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33" name="PlaceHolder 2"/>
          <p:cNvSpPr>
            <a:spLocks noGrp="1"/>
          </p:cNvSpPr>
          <p:nvPr>
            <p:ph type="subTitle"/>
          </p:nvPr>
        </p:nvSpPr>
        <p:spPr>
          <a:xfrm>
            <a:off x="504000" y="1769040"/>
            <a:ext cx="8870040" cy="4384440"/>
          </a:xfrm>
          <a:prstGeom prst="rect">
            <a:avLst/>
          </a:prstGeom>
          <a:noFill/>
          <a:ln w="0">
            <a:noFill/>
          </a:ln>
        </p:spPr>
        <p:txBody>
          <a:bodyPr lIns="0" rIns="0" tIns="0" bIns="0" anchor="ctr">
            <a:noAutofit/>
          </a:bodyPr>
          <a:p>
            <a:pPr algn="ctr">
              <a:buNone/>
            </a:pPr>
            <a:endParaRPr b="0" lang="sr-Latn-RS"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35"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1" name="PlaceHolder 2"/>
          <p:cNvSpPr>
            <a:spLocks noGrp="1"/>
          </p:cNvSpPr>
          <p:nvPr>
            <p:ph/>
          </p:nvPr>
        </p:nvSpPr>
        <p:spPr>
          <a:xfrm>
            <a:off x="504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2" name="PlaceHolder 3"/>
          <p:cNvSpPr>
            <a:spLocks noGrp="1"/>
          </p:cNvSpPr>
          <p:nvPr>
            <p:ph/>
          </p:nvPr>
        </p:nvSpPr>
        <p:spPr>
          <a:xfrm>
            <a:off x="5049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37" name="PlaceHolder 2"/>
          <p:cNvSpPr>
            <a:spLocks noGrp="1"/>
          </p:cNvSpPr>
          <p:nvPr>
            <p:ph/>
          </p:nvPr>
        </p:nvSpPr>
        <p:spPr>
          <a:xfrm>
            <a:off x="504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38" name="PlaceHolder 3"/>
          <p:cNvSpPr>
            <a:spLocks noGrp="1"/>
          </p:cNvSpPr>
          <p:nvPr>
            <p:ph/>
          </p:nvPr>
        </p:nvSpPr>
        <p:spPr>
          <a:xfrm>
            <a:off x="5049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0" name="PlaceHolder 1"/>
          <p:cNvSpPr>
            <a:spLocks noGrp="1"/>
          </p:cNvSpPr>
          <p:nvPr>
            <p:ph type="subTitle"/>
          </p:nvPr>
        </p:nvSpPr>
        <p:spPr>
          <a:xfrm>
            <a:off x="504000" y="301320"/>
            <a:ext cx="7704000" cy="5279400"/>
          </a:xfrm>
          <a:prstGeom prst="rect">
            <a:avLst/>
          </a:prstGeom>
          <a:noFill/>
          <a:ln w="0">
            <a:noFill/>
          </a:ln>
        </p:spPr>
        <p:txBody>
          <a:bodyPr lIns="0" rIns="0" tIns="0" bIns="0" anchor="ctr">
            <a:noAutofit/>
          </a:bodyPr>
          <a:p>
            <a:pPr algn="ctr">
              <a:buNone/>
            </a:pPr>
            <a:endParaRPr b="0" lang="sr-Latn-RS"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42"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43" name="PlaceHolder 3"/>
          <p:cNvSpPr>
            <a:spLocks noGrp="1"/>
          </p:cNvSpPr>
          <p:nvPr>
            <p:ph/>
          </p:nvPr>
        </p:nvSpPr>
        <p:spPr>
          <a:xfrm>
            <a:off x="5049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44" name="PlaceHolder 4"/>
          <p:cNvSpPr>
            <a:spLocks noGrp="1"/>
          </p:cNvSpPr>
          <p:nvPr>
            <p:ph/>
          </p:nvPr>
        </p:nvSpPr>
        <p:spPr>
          <a:xfrm>
            <a:off x="504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46" name="PlaceHolder 2"/>
          <p:cNvSpPr>
            <a:spLocks noGrp="1"/>
          </p:cNvSpPr>
          <p:nvPr>
            <p:ph/>
          </p:nvPr>
        </p:nvSpPr>
        <p:spPr>
          <a:xfrm>
            <a:off x="504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47"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48" name="PlaceHolder 4"/>
          <p:cNvSpPr>
            <a:spLocks noGrp="1"/>
          </p:cNvSpPr>
          <p:nvPr>
            <p:ph/>
          </p:nvPr>
        </p:nvSpPr>
        <p:spPr>
          <a:xfrm>
            <a:off x="5049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50"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51"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52" name="PlaceHolder 4"/>
          <p:cNvSpPr>
            <a:spLocks noGrp="1"/>
          </p:cNvSpPr>
          <p:nvPr>
            <p:ph/>
          </p:nvPr>
        </p:nvSpPr>
        <p:spPr>
          <a:xfrm>
            <a:off x="504000" y="405936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54" name="PlaceHolder 2"/>
          <p:cNvSpPr>
            <a:spLocks noGrp="1"/>
          </p:cNvSpPr>
          <p:nvPr>
            <p:ph/>
          </p:nvPr>
        </p:nvSpPr>
        <p:spPr>
          <a:xfrm>
            <a:off x="504000" y="176904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55" name="PlaceHolder 3"/>
          <p:cNvSpPr>
            <a:spLocks noGrp="1"/>
          </p:cNvSpPr>
          <p:nvPr>
            <p:ph/>
          </p:nvPr>
        </p:nvSpPr>
        <p:spPr>
          <a:xfrm>
            <a:off x="504000" y="405936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57"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58"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59" name="PlaceHolder 4"/>
          <p:cNvSpPr>
            <a:spLocks noGrp="1"/>
          </p:cNvSpPr>
          <p:nvPr>
            <p:ph/>
          </p:nvPr>
        </p:nvSpPr>
        <p:spPr>
          <a:xfrm>
            <a:off x="504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60" name="PlaceHolder 5"/>
          <p:cNvSpPr>
            <a:spLocks noGrp="1"/>
          </p:cNvSpPr>
          <p:nvPr>
            <p:ph/>
          </p:nvPr>
        </p:nvSpPr>
        <p:spPr>
          <a:xfrm>
            <a:off x="5049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62" name="PlaceHolder 2"/>
          <p:cNvSpPr>
            <a:spLocks noGrp="1"/>
          </p:cNvSpPr>
          <p:nvPr>
            <p:ph/>
          </p:nvPr>
        </p:nvSpPr>
        <p:spPr>
          <a:xfrm>
            <a:off x="50400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63" name="PlaceHolder 3"/>
          <p:cNvSpPr>
            <a:spLocks noGrp="1"/>
          </p:cNvSpPr>
          <p:nvPr>
            <p:ph/>
          </p:nvPr>
        </p:nvSpPr>
        <p:spPr>
          <a:xfrm>
            <a:off x="350316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64" name="PlaceHolder 4"/>
          <p:cNvSpPr>
            <a:spLocks noGrp="1"/>
          </p:cNvSpPr>
          <p:nvPr>
            <p:ph/>
          </p:nvPr>
        </p:nvSpPr>
        <p:spPr>
          <a:xfrm>
            <a:off x="6501960" y="176904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65" name="PlaceHolder 5"/>
          <p:cNvSpPr>
            <a:spLocks noGrp="1"/>
          </p:cNvSpPr>
          <p:nvPr>
            <p:ph/>
          </p:nvPr>
        </p:nvSpPr>
        <p:spPr>
          <a:xfrm>
            <a:off x="50400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66" name="PlaceHolder 6"/>
          <p:cNvSpPr>
            <a:spLocks noGrp="1"/>
          </p:cNvSpPr>
          <p:nvPr>
            <p:ph/>
          </p:nvPr>
        </p:nvSpPr>
        <p:spPr>
          <a:xfrm>
            <a:off x="350316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67" name="PlaceHolder 7"/>
          <p:cNvSpPr>
            <a:spLocks noGrp="1"/>
          </p:cNvSpPr>
          <p:nvPr>
            <p:ph/>
          </p:nvPr>
        </p:nvSpPr>
        <p:spPr>
          <a:xfrm>
            <a:off x="6501960" y="4059360"/>
            <a:ext cx="28558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04000" y="301320"/>
            <a:ext cx="7704000" cy="5279400"/>
          </a:xfrm>
          <a:prstGeom prst="rect">
            <a:avLst/>
          </a:prstGeom>
          <a:noFill/>
          <a:ln w="0">
            <a:noFill/>
          </a:ln>
        </p:spPr>
        <p:txBody>
          <a:bodyPr lIns="0" rIns="0" tIns="0" bIns="0" anchor="ctr">
            <a:noAutofit/>
          </a:bodyPr>
          <a:p>
            <a:pPr algn="ctr">
              <a:buNone/>
            </a:pPr>
            <a:endParaRPr b="0" lang="sr-Latn-R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16"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7" name="PlaceHolder 3"/>
          <p:cNvSpPr>
            <a:spLocks noGrp="1"/>
          </p:cNvSpPr>
          <p:nvPr>
            <p:ph/>
          </p:nvPr>
        </p:nvSpPr>
        <p:spPr>
          <a:xfrm>
            <a:off x="5049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18" name="PlaceHolder 4"/>
          <p:cNvSpPr>
            <a:spLocks noGrp="1"/>
          </p:cNvSpPr>
          <p:nvPr>
            <p:ph/>
          </p:nvPr>
        </p:nvSpPr>
        <p:spPr>
          <a:xfrm>
            <a:off x="504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20" name="PlaceHolder 2"/>
          <p:cNvSpPr>
            <a:spLocks noGrp="1"/>
          </p:cNvSpPr>
          <p:nvPr>
            <p:ph/>
          </p:nvPr>
        </p:nvSpPr>
        <p:spPr>
          <a:xfrm>
            <a:off x="504000" y="1769040"/>
            <a:ext cx="432828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21"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22" name="PlaceHolder 4"/>
          <p:cNvSpPr>
            <a:spLocks noGrp="1"/>
          </p:cNvSpPr>
          <p:nvPr>
            <p:ph/>
          </p:nvPr>
        </p:nvSpPr>
        <p:spPr>
          <a:xfrm>
            <a:off x="5049000" y="405936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endParaRPr b="0" lang="sr-Latn-RS" sz="4400" spc="-1" strike="noStrike">
              <a:solidFill>
                <a:srgbClr val="000000"/>
              </a:solidFill>
              <a:latin typeface="Times New Roman"/>
            </a:endParaRPr>
          </a:p>
        </p:txBody>
      </p:sp>
      <p:sp>
        <p:nvSpPr>
          <p:cNvPr id="24" name="PlaceHolder 2"/>
          <p:cNvSpPr>
            <a:spLocks noGrp="1"/>
          </p:cNvSpPr>
          <p:nvPr>
            <p:ph/>
          </p:nvPr>
        </p:nvSpPr>
        <p:spPr>
          <a:xfrm>
            <a:off x="504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25" name="PlaceHolder 3"/>
          <p:cNvSpPr>
            <a:spLocks noGrp="1"/>
          </p:cNvSpPr>
          <p:nvPr>
            <p:ph/>
          </p:nvPr>
        </p:nvSpPr>
        <p:spPr>
          <a:xfrm>
            <a:off x="5049000" y="1769040"/>
            <a:ext cx="432828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
        <p:nvSpPr>
          <p:cNvPr id="26" name="PlaceHolder 4"/>
          <p:cNvSpPr>
            <a:spLocks noGrp="1"/>
          </p:cNvSpPr>
          <p:nvPr>
            <p:ph/>
          </p:nvPr>
        </p:nvSpPr>
        <p:spPr>
          <a:xfrm>
            <a:off x="504000" y="4059360"/>
            <a:ext cx="8870040" cy="20912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4.png"/><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0" name="" descr=""/>
          <p:cNvPicPr/>
          <p:nvPr/>
        </p:nvPicPr>
        <p:blipFill>
          <a:blip r:embed="rId2"/>
          <a:stretch/>
        </p:blipFill>
        <p:spPr>
          <a:xfrm>
            <a:off x="0" y="0"/>
            <a:ext cx="10080000" cy="7560000"/>
          </a:xfrm>
          <a:prstGeom prst="rect">
            <a:avLst/>
          </a:prstGeom>
          <a:ln w="0">
            <a:noFill/>
          </a:ln>
        </p:spPr>
      </p:pic>
      <p:sp>
        <p:nvSpPr>
          <p:cNvPr id="1" name="PlaceHolder 1"/>
          <p:cNvSpPr>
            <a:spLocks noGrp="1"/>
          </p:cNvSpPr>
          <p:nvPr>
            <p:ph type="title"/>
          </p:nvPr>
        </p:nvSpPr>
        <p:spPr>
          <a:xfrm>
            <a:off x="504000" y="3168000"/>
            <a:ext cx="9071640" cy="1262160"/>
          </a:xfrm>
          <a:prstGeom prst="rect">
            <a:avLst/>
          </a:prstGeom>
          <a:noFill/>
          <a:ln w="0">
            <a:noFill/>
          </a:ln>
        </p:spPr>
        <p:txBody>
          <a:bodyPr lIns="0" rIns="0" tIns="0" bIns="0" anchor="ctr">
            <a:normAutofit/>
          </a:bodyPr>
          <a:p>
            <a:pPr algn="ctr">
              <a:buNone/>
            </a:pPr>
            <a:r>
              <a:rPr b="0" lang="sr-Latn-RS" sz="4400" spc="-1" strike="noStrike">
                <a:solidFill>
                  <a:srgbClr val="000000"/>
                </a:solidFill>
                <a:latin typeface="Times New Roman"/>
              </a:rPr>
              <a:t>Click to edit the title text format</a:t>
            </a:r>
            <a:endParaRPr b="0" lang="sr-Latn-RS" sz="4400" spc="-1" strike="noStrike">
              <a:solidFill>
                <a:srgbClr val="000000"/>
              </a:solidFill>
              <a:latin typeface="Times New Roman"/>
            </a:endParaRPr>
          </a:p>
        </p:txBody>
      </p:sp>
      <p:sp>
        <p:nvSpPr>
          <p:cNvPr id="2" name="PlaceHolder 2"/>
          <p:cNvSpPr>
            <a:spLocks noGrp="1"/>
          </p:cNvSpPr>
          <p:nvPr>
            <p:ph type="body"/>
          </p:nvPr>
        </p:nvSpPr>
        <p:spPr>
          <a:xfrm>
            <a:off x="504000" y="4752000"/>
            <a:ext cx="8870040" cy="2016000"/>
          </a:xfrm>
          <a:prstGeom prst="rect">
            <a:avLst/>
          </a:prstGeom>
          <a:noFill/>
          <a:ln w="0">
            <a:noFill/>
          </a:ln>
        </p:spPr>
        <p:txBody>
          <a:bodyPr lIns="0" rIns="0" tIns="0" bIns="0" anchor="t">
            <a:normAutofit fontScale="70000"/>
          </a:bodyPr>
          <a:p>
            <a:pPr marL="432000" indent="-324000" algn="ctr">
              <a:spcAft>
                <a:spcPts val="1414"/>
              </a:spcAft>
            </a:pPr>
            <a:r>
              <a:rPr b="0" lang="sr-Latn-RS" sz="3200" spc="-1" strike="noStrike">
                <a:solidFill>
                  <a:srgbClr val="000000"/>
                </a:solidFill>
                <a:latin typeface="Times New Roman"/>
              </a:rPr>
              <a:t>Click to edit the outline text format</a:t>
            </a:r>
            <a:endParaRPr b="0" lang="sr-Latn-RS" sz="3200" spc="-1" strike="noStrike">
              <a:solidFill>
                <a:srgbClr val="000000"/>
              </a:solidFill>
              <a:latin typeface="Times New Roman"/>
            </a:endParaRPr>
          </a:p>
          <a:p>
            <a:pPr lvl="1" marL="864000" indent="-324000" algn="ctr">
              <a:spcAft>
                <a:spcPts val="1131"/>
              </a:spcAft>
            </a:pPr>
            <a:r>
              <a:rPr b="0" lang="sr-Latn-RS" sz="2800" spc="-1" strike="noStrike">
                <a:solidFill>
                  <a:srgbClr val="000000"/>
                </a:solidFill>
                <a:latin typeface="Times New Roman"/>
              </a:rPr>
              <a:t>Second Outline Level</a:t>
            </a:r>
            <a:endParaRPr b="0" lang="sr-Latn-RS" sz="2800" spc="-1" strike="noStrike">
              <a:solidFill>
                <a:srgbClr val="000000"/>
              </a:solidFill>
              <a:latin typeface="Times New Roman"/>
            </a:endParaRPr>
          </a:p>
          <a:p>
            <a:pPr lvl="2" marL="1296000" indent="-288000" algn="ctr">
              <a:spcAft>
                <a:spcPts val="848"/>
              </a:spcAft>
            </a:pPr>
            <a:r>
              <a:rPr b="0" lang="sr-Latn-RS" sz="2400" spc="-1" strike="noStrike">
                <a:solidFill>
                  <a:srgbClr val="000000"/>
                </a:solidFill>
                <a:latin typeface="Times New Roman"/>
              </a:rPr>
              <a:t>Third Outline Level</a:t>
            </a:r>
            <a:endParaRPr b="0" lang="sr-Latn-RS" sz="2400" spc="-1" strike="noStrike">
              <a:solidFill>
                <a:srgbClr val="000000"/>
              </a:solidFill>
              <a:latin typeface="Times New Roman"/>
            </a:endParaRPr>
          </a:p>
          <a:p>
            <a:pPr lvl="3" marL="1728000" indent="-216000" algn="ctr">
              <a:spcAft>
                <a:spcPts val="561"/>
              </a:spcAft>
            </a:pPr>
            <a:r>
              <a:rPr b="0" lang="sr-Latn-RS" sz="2000" spc="-1" strike="noStrike">
                <a:solidFill>
                  <a:srgbClr val="000000"/>
                </a:solidFill>
                <a:latin typeface="Times New Roman"/>
              </a:rPr>
              <a:t>Fourth Outline Level</a:t>
            </a:r>
            <a:endParaRPr b="0" lang="sr-Latn-RS" sz="2000" spc="-1" strike="noStrike">
              <a:solidFill>
                <a:srgbClr val="000000"/>
              </a:solidFill>
              <a:latin typeface="Times New Roman"/>
            </a:endParaRPr>
          </a:p>
          <a:p>
            <a:pPr lvl="4" marL="2160000" indent="-216000" algn="ctr">
              <a:spcAft>
                <a:spcPts val="281"/>
              </a:spcAft>
            </a:pPr>
            <a:r>
              <a:rPr b="0" lang="sr-Latn-RS" sz="2000" spc="-1" strike="noStrike">
                <a:solidFill>
                  <a:srgbClr val="000000"/>
                </a:solidFill>
                <a:latin typeface="Times New Roman"/>
              </a:rPr>
              <a:t>Fifth Outline Level</a:t>
            </a:r>
            <a:endParaRPr b="0" lang="sr-Latn-RS" sz="2000" spc="-1" strike="noStrike">
              <a:solidFill>
                <a:srgbClr val="000000"/>
              </a:solidFill>
              <a:latin typeface="Times New Roman"/>
            </a:endParaRPr>
          </a:p>
          <a:p>
            <a:pPr lvl="5" marL="2592000" indent="-216000" algn="ctr">
              <a:spcAft>
                <a:spcPts val="281"/>
              </a:spcAft>
            </a:pPr>
            <a:r>
              <a:rPr b="0" lang="sr-Latn-RS" sz="2000" spc="-1" strike="noStrike">
                <a:solidFill>
                  <a:srgbClr val="000000"/>
                </a:solidFill>
                <a:latin typeface="Times New Roman"/>
              </a:rPr>
              <a:t>Sixth Outline Level</a:t>
            </a:r>
            <a:endParaRPr b="0" lang="sr-Latn-RS" sz="2000" spc="-1" strike="noStrike">
              <a:solidFill>
                <a:srgbClr val="000000"/>
              </a:solidFill>
              <a:latin typeface="Times New Roman"/>
            </a:endParaRPr>
          </a:p>
          <a:p>
            <a:pPr lvl="6" marL="3024000" indent="-216000" algn="ctr">
              <a:spcAft>
                <a:spcPts val="281"/>
              </a:spcAft>
            </a:pPr>
            <a:r>
              <a:rPr b="0" lang="sr-Latn-RS" sz="2000" spc="-1" strike="noStrike">
                <a:solidFill>
                  <a:srgbClr val="000000"/>
                </a:solidFill>
                <a:latin typeface="Times New Roman"/>
              </a:rPr>
              <a:t>Seventh Outline Level</a:t>
            </a:r>
            <a:endParaRPr b="0" lang="sr-Latn-RS" sz="2000" spc="-1" strike="noStrike">
              <a:solidFill>
                <a:srgbClr val="000000"/>
              </a:solidFill>
              <a:latin typeface="Times New Roman"/>
            </a:endParaRPr>
          </a:p>
        </p:txBody>
      </p:sp>
      <p:sp>
        <p:nvSpPr>
          <p:cNvPr id="3" name="PlaceHolder 3"/>
          <p:cNvSpPr>
            <a:spLocks noGrp="1"/>
          </p:cNvSpPr>
          <p:nvPr>
            <p:ph type="dt"/>
          </p:nvPr>
        </p:nvSpPr>
        <p:spPr>
          <a:xfrm>
            <a:off x="503640" y="6887160"/>
            <a:ext cx="2348280" cy="521280"/>
          </a:xfrm>
          <a:prstGeom prst="rect">
            <a:avLst/>
          </a:prstGeom>
          <a:noFill/>
          <a:ln w="0">
            <a:noFill/>
          </a:ln>
        </p:spPr>
        <p:txBody>
          <a:bodyPr lIns="0" rIns="0" tIns="0" bIns="0" anchor="t">
            <a:noAutofit/>
          </a:bodyPr>
          <a:p>
            <a:r>
              <a:rPr b="0" lang="sr-Latn-RS" sz="1400" spc="-1" strike="noStrike">
                <a:latin typeface="Times New Roman"/>
              </a:rPr>
              <a:t>&lt;date/time&gt;</a:t>
            </a:r>
            <a:endParaRPr b="0" lang="sr-Latn-RS" sz="1400" spc="-1" strike="noStrike">
              <a:latin typeface="Times New Roman"/>
            </a:endParaRPr>
          </a:p>
        </p:txBody>
      </p:sp>
      <p:sp>
        <p:nvSpPr>
          <p:cNvPr id="4" name="PlaceHolder 4"/>
          <p:cNvSpPr>
            <a:spLocks noGrp="1"/>
          </p:cNvSpPr>
          <p:nvPr>
            <p:ph type="ftr"/>
          </p:nvPr>
        </p:nvSpPr>
        <p:spPr>
          <a:xfrm>
            <a:off x="3447000" y="6887160"/>
            <a:ext cx="3195000" cy="521280"/>
          </a:xfrm>
          <a:prstGeom prst="rect">
            <a:avLst/>
          </a:prstGeom>
          <a:noFill/>
          <a:ln w="0">
            <a:noFill/>
          </a:ln>
        </p:spPr>
        <p:txBody>
          <a:bodyPr lIns="0" rIns="0" tIns="0" bIns="0" anchor="t">
            <a:noAutofit/>
          </a:bodyPr>
          <a:p>
            <a:pPr algn="ctr">
              <a:buNone/>
            </a:pPr>
            <a:r>
              <a:rPr b="0" lang="sr-Latn-RS" sz="1400" spc="-1" strike="noStrike">
                <a:latin typeface="Times New Roman"/>
              </a:rPr>
              <a:t>&lt;footer&gt;</a:t>
            </a:r>
            <a:endParaRPr b="0" lang="sr-Latn-RS" sz="1400" spc="-1" strike="noStrike">
              <a:latin typeface="Times New Roman"/>
            </a:endParaRPr>
          </a:p>
        </p:txBody>
      </p:sp>
      <p:sp>
        <p:nvSpPr>
          <p:cNvPr id="5" name="PlaceHolder 5"/>
          <p:cNvSpPr>
            <a:spLocks noGrp="1"/>
          </p:cNvSpPr>
          <p:nvPr>
            <p:ph type="sldNum"/>
          </p:nvPr>
        </p:nvSpPr>
        <p:spPr>
          <a:xfrm>
            <a:off x="7226640" y="6887160"/>
            <a:ext cx="2348280" cy="521280"/>
          </a:xfrm>
          <a:prstGeom prst="rect">
            <a:avLst/>
          </a:prstGeom>
          <a:noFill/>
          <a:ln w="0">
            <a:noFill/>
          </a:ln>
        </p:spPr>
        <p:txBody>
          <a:bodyPr lIns="0" rIns="0" tIns="0" bIns="0" anchor="t">
            <a:noAutofit/>
          </a:bodyPr>
          <a:p>
            <a:pPr algn="r">
              <a:buNone/>
            </a:pPr>
            <a:fld id="{FD2D5AE6-8938-4656-9A2D-BDE05169A28B}" type="slidenum">
              <a:rPr b="0" lang="sr-Latn-RS" sz="1400" spc="-1" strike="noStrike">
                <a:latin typeface="Times New Roman"/>
              </a:rPr>
              <a:t>&lt;number&gt;</a:t>
            </a:fld>
            <a:endParaRPr b="0" lang="sr-Latn-R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42" name="" descr=""/>
          <p:cNvPicPr/>
          <p:nvPr/>
        </p:nvPicPr>
        <p:blipFill>
          <a:blip r:embed="rId2"/>
          <a:stretch/>
        </p:blipFill>
        <p:spPr>
          <a:xfrm>
            <a:off x="0" y="-1440"/>
            <a:ext cx="10080000" cy="7561440"/>
          </a:xfrm>
          <a:prstGeom prst="rect">
            <a:avLst/>
          </a:prstGeom>
          <a:ln w="0">
            <a:noFill/>
          </a:ln>
        </p:spPr>
      </p:pic>
      <p:sp>
        <p:nvSpPr>
          <p:cNvPr id="4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Click to edit the title text format</a:t>
            </a:r>
            <a:endParaRPr b="0" lang="sr-Latn-RS" sz="4400" spc="-1" strike="noStrike">
              <a:solidFill>
                <a:srgbClr val="000000"/>
              </a:solidFill>
              <a:latin typeface="Times New Roman"/>
            </a:endParaRPr>
          </a:p>
        </p:txBody>
      </p:sp>
      <p:sp>
        <p:nvSpPr>
          <p:cNvPr id="44" name="PlaceHolder 2"/>
          <p:cNvSpPr>
            <a:spLocks noGrp="1"/>
          </p:cNvSpPr>
          <p:nvPr>
            <p:ph type="body"/>
          </p:nvPr>
        </p:nvSpPr>
        <p:spPr>
          <a:xfrm>
            <a:off x="504000" y="1769040"/>
            <a:ext cx="8870040" cy="4384440"/>
          </a:xfrm>
          <a:prstGeom prst="rect">
            <a:avLst/>
          </a:prstGeom>
          <a:noFill/>
          <a:ln w="0">
            <a:noFill/>
          </a:ln>
        </p:spPr>
        <p:txBody>
          <a:bodyPr lIns="0" rIns="0" tIns="0" bIns="0" anchor="t">
            <a:normAutofit/>
          </a:bodyPr>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Click to edit the outline text format</a:t>
            </a:r>
            <a:endParaRPr b="0" lang="sr-Latn-RS" sz="3200" spc="-1" strike="noStrike">
              <a:solidFill>
                <a:srgbClr val="000000"/>
              </a:solidFill>
              <a:latin typeface="Times New Roman"/>
            </a:endParaRPr>
          </a:p>
          <a:p>
            <a:pPr lvl="1" marL="864000" indent="-324000">
              <a:spcAft>
                <a:spcPts val="1134"/>
              </a:spcAft>
              <a:buClr>
                <a:srgbClr val="000000"/>
              </a:buClr>
              <a:buSzPct val="75000"/>
              <a:buFont typeface="Symbol" charset="2"/>
              <a:buChar char=""/>
            </a:pPr>
            <a:r>
              <a:rPr b="0" lang="sr-Latn-RS" sz="2800" spc="-1" strike="noStrike">
                <a:solidFill>
                  <a:srgbClr val="000000"/>
                </a:solidFill>
                <a:latin typeface="Times New Roman"/>
              </a:rPr>
              <a:t>Second Outline Level</a:t>
            </a:r>
            <a:endParaRPr b="0" lang="sr-Latn-RS" sz="2800" spc="-1" strike="noStrike">
              <a:solidFill>
                <a:srgbClr val="000000"/>
              </a:solidFill>
              <a:latin typeface="Times New Roman"/>
            </a:endParaRPr>
          </a:p>
          <a:p>
            <a:pPr lvl="2" marL="1296000" indent="-288000">
              <a:spcAft>
                <a:spcPts val="850"/>
              </a:spcAft>
              <a:buClr>
                <a:srgbClr val="000000"/>
              </a:buClr>
              <a:buSzPct val="45000"/>
              <a:buFont typeface="Wingdings" charset="2"/>
              <a:buChar char=""/>
            </a:pPr>
            <a:r>
              <a:rPr b="0" lang="sr-Latn-RS" sz="2400" spc="-1" strike="noStrike">
                <a:solidFill>
                  <a:srgbClr val="000000"/>
                </a:solidFill>
                <a:latin typeface="Times New Roman"/>
              </a:rPr>
              <a:t>Third Outline Level</a:t>
            </a:r>
            <a:endParaRPr b="0" lang="sr-Latn-RS" sz="2400" spc="-1" strike="noStrike">
              <a:solidFill>
                <a:srgbClr val="000000"/>
              </a:solidFill>
              <a:latin typeface="Times New Roman"/>
            </a:endParaRPr>
          </a:p>
          <a:p>
            <a:pPr lvl="3" marL="1728000" indent="-216000">
              <a:spcAft>
                <a:spcPts val="567"/>
              </a:spcAft>
              <a:buClr>
                <a:srgbClr val="000000"/>
              </a:buClr>
              <a:buSzPct val="75000"/>
              <a:buFont typeface="Symbol" charset="2"/>
              <a:buChar char=""/>
            </a:pPr>
            <a:r>
              <a:rPr b="0" lang="sr-Latn-RS" sz="2000" spc="-1" strike="noStrike">
                <a:solidFill>
                  <a:srgbClr val="000000"/>
                </a:solidFill>
                <a:latin typeface="Times New Roman"/>
              </a:rPr>
              <a:t>Fourth Outline Level</a:t>
            </a:r>
            <a:endParaRPr b="0" lang="sr-Latn-RS" sz="2000" spc="-1" strike="noStrike">
              <a:solidFill>
                <a:srgbClr val="000000"/>
              </a:solidFill>
              <a:latin typeface="Times New Roman"/>
            </a:endParaRPr>
          </a:p>
          <a:p>
            <a:pPr lvl="4" marL="2160000" indent="-216000">
              <a:spcAft>
                <a:spcPts val="283"/>
              </a:spcAft>
              <a:buClr>
                <a:srgbClr val="000000"/>
              </a:buClr>
              <a:buSzPct val="45000"/>
              <a:buFont typeface="Wingdings" charset="2"/>
              <a:buChar char=""/>
            </a:pPr>
            <a:r>
              <a:rPr b="0" lang="sr-Latn-RS" sz="2000" spc="-1" strike="noStrike">
                <a:solidFill>
                  <a:srgbClr val="000000"/>
                </a:solidFill>
                <a:latin typeface="Times New Roman"/>
              </a:rPr>
              <a:t>Fifth Outline Level</a:t>
            </a:r>
            <a:endParaRPr b="0" lang="sr-Latn-RS" sz="2000" spc="-1" strike="noStrike">
              <a:solidFill>
                <a:srgbClr val="000000"/>
              </a:solidFill>
              <a:latin typeface="Times New Roman"/>
            </a:endParaRPr>
          </a:p>
          <a:p>
            <a:pPr lvl="5" marL="2592000" indent="-216000">
              <a:spcAft>
                <a:spcPts val="283"/>
              </a:spcAft>
              <a:buClr>
                <a:srgbClr val="000000"/>
              </a:buClr>
              <a:buSzPct val="45000"/>
              <a:buFont typeface="Wingdings" charset="2"/>
              <a:buChar char=""/>
            </a:pPr>
            <a:r>
              <a:rPr b="0" lang="sr-Latn-RS" sz="2000" spc="-1" strike="noStrike">
                <a:solidFill>
                  <a:srgbClr val="000000"/>
                </a:solidFill>
                <a:latin typeface="Times New Roman"/>
              </a:rPr>
              <a:t>Sixth Outline Level</a:t>
            </a:r>
            <a:endParaRPr b="0" lang="sr-Latn-RS" sz="2000" spc="-1" strike="noStrike">
              <a:solidFill>
                <a:srgbClr val="000000"/>
              </a:solidFill>
              <a:latin typeface="Times New Roman"/>
            </a:endParaRPr>
          </a:p>
          <a:p>
            <a:pPr lvl="6" marL="3024000" indent="-216000">
              <a:spcAft>
                <a:spcPts val="283"/>
              </a:spcAft>
              <a:buClr>
                <a:srgbClr val="000000"/>
              </a:buClr>
              <a:buSzPct val="45000"/>
              <a:buFont typeface="Wingdings" charset="2"/>
              <a:buChar char=""/>
            </a:pPr>
            <a:r>
              <a:rPr b="0" lang="sr-Latn-RS" sz="2000" spc="-1" strike="noStrike">
                <a:solidFill>
                  <a:srgbClr val="000000"/>
                </a:solidFill>
                <a:latin typeface="Times New Roman"/>
              </a:rPr>
              <a:t>Seventh Outline Level</a:t>
            </a:r>
            <a:endParaRPr b="0" lang="sr-Latn-RS" sz="2000" spc="-1" strike="noStrike">
              <a:solidFill>
                <a:srgbClr val="000000"/>
              </a:solidFill>
              <a:latin typeface="Times New Roman"/>
            </a:endParaRPr>
          </a:p>
        </p:txBody>
      </p:sp>
      <p:sp>
        <p:nvSpPr>
          <p:cNvPr id="45" name="PlaceHolder 3"/>
          <p:cNvSpPr>
            <a:spLocks noGrp="1"/>
          </p:cNvSpPr>
          <p:nvPr>
            <p:ph type="dt"/>
          </p:nvPr>
        </p:nvSpPr>
        <p:spPr>
          <a:xfrm>
            <a:off x="504000" y="6887160"/>
            <a:ext cx="2348280" cy="521280"/>
          </a:xfrm>
          <a:prstGeom prst="rect">
            <a:avLst/>
          </a:prstGeom>
          <a:noFill/>
          <a:ln w="0">
            <a:noFill/>
          </a:ln>
        </p:spPr>
        <p:txBody>
          <a:bodyPr lIns="0" rIns="0" tIns="0" bIns="0" anchor="t">
            <a:noAutofit/>
          </a:bodyPr>
          <a:p>
            <a:r>
              <a:rPr b="0" lang="sr-Latn-RS" sz="1400" spc="-1" strike="noStrike">
                <a:latin typeface="Times New Roman"/>
              </a:rPr>
              <a:t>&lt;date/time&gt;</a:t>
            </a:r>
            <a:endParaRPr b="0" lang="sr-Latn-RS" sz="1400" spc="-1" strike="noStrike">
              <a:latin typeface="Times New Roman"/>
            </a:endParaRPr>
          </a:p>
        </p:txBody>
      </p:sp>
      <p:sp>
        <p:nvSpPr>
          <p:cNvPr id="46" name="PlaceHolder 4"/>
          <p:cNvSpPr>
            <a:spLocks noGrp="1"/>
          </p:cNvSpPr>
          <p:nvPr>
            <p:ph type="ftr"/>
          </p:nvPr>
        </p:nvSpPr>
        <p:spPr>
          <a:xfrm>
            <a:off x="3447360" y="6887160"/>
            <a:ext cx="3195000" cy="521280"/>
          </a:xfrm>
          <a:prstGeom prst="rect">
            <a:avLst/>
          </a:prstGeom>
          <a:noFill/>
          <a:ln w="0">
            <a:noFill/>
          </a:ln>
        </p:spPr>
        <p:txBody>
          <a:bodyPr lIns="0" rIns="0" tIns="0" bIns="0" anchor="t">
            <a:noAutofit/>
          </a:bodyPr>
          <a:p>
            <a:pPr algn="ctr">
              <a:buNone/>
            </a:pPr>
            <a:r>
              <a:rPr b="0" lang="sr-Latn-RS" sz="1400" spc="-1" strike="noStrike">
                <a:latin typeface="Times New Roman"/>
              </a:rPr>
              <a:t>&lt;footer&gt;</a:t>
            </a:r>
            <a:endParaRPr b="0" lang="sr-Latn-RS" sz="1400" spc="-1" strike="noStrike">
              <a:latin typeface="Times New Roman"/>
            </a:endParaRPr>
          </a:p>
        </p:txBody>
      </p:sp>
      <p:sp>
        <p:nvSpPr>
          <p:cNvPr id="47" name="PlaceHolder 5"/>
          <p:cNvSpPr>
            <a:spLocks noGrp="1"/>
          </p:cNvSpPr>
          <p:nvPr>
            <p:ph type="sldNum"/>
          </p:nvPr>
        </p:nvSpPr>
        <p:spPr>
          <a:xfrm>
            <a:off x="7227000" y="6887160"/>
            <a:ext cx="2348280" cy="521280"/>
          </a:xfrm>
          <a:prstGeom prst="rect">
            <a:avLst/>
          </a:prstGeom>
          <a:noFill/>
          <a:ln w="0">
            <a:noFill/>
          </a:ln>
        </p:spPr>
        <p:txBody>
          <a:bodyPr lIns="0" rIns="0" tIns="0" bIns="0" anchor="t">
            <a:noAutofit/>
          </a:bodyPr>
          <a:p>
            <a:pPr algn="r">
              <a:buNone/>
            </a:pPr>
            <a:fld id="{892784A5-48A9-4725-9391-A54CDD825BAD}" type="slidenum">
              <a:rPr b="0" lang="sr-Latn-RS" sz="1400" spc="-1" strike="noStrike">
                <a:latin typeface="Times New Roman"/>
              </a:rPr>
              <a:t>&lt;number&gt;</a:t>
            </a:fld>
            <a:endParaRPr b="0" lang="sr-Latn-R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4" name="" descr=""/>
          <p:cNvPicPr/>
          <p:nvPr/>
        </p:nvPicPr>
        <p:blipFill>
          <a:blip r:embed="rId2"/>
          <a:stretch/>
        </p:blipFill>
        <p:spPr>
          <a:xfrm>
            <a:off x="0" y="0"/>
            <a:ext cx="10080000" cy="7560000"/>
          </a:xfrm>
          <a:prstGeom prst="rect">
            <a:avLst/>
          </a:prstGeom>
          <a:ln w="0">
            <a:noFill/>
          </a:ln>
        </p:spPr>
      </p:pic>
      <p:sp>
        <p:nvSpPr>
          <p:cNvPr id="85"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Click to edit the title text format</a:t>
            </a:r>
            <a:endParaRPr b="0" lang="sr-Latn-RS" sz="4400" spc="-1" strike="noStrike">
              <a:solidFill>
                <a:srgbClr val="000000"/>
              </a:solidFill>
              <a:latin typeface="Times New Roman"/>
            </a:endParaRPr>
          </a:p>
        </p:txBody>
      </p:sp>
      <p:sp>
        <p:nvSpPr>
          <p:cNvPr id="86" name="PlaceHolder 2"/>
          <p:cNvSpPr>
            <a:spLocks noGrp="1"/>
          </p:cNvSpPr>
          <p:nvPr>
            <p:ph type="body"/>
          </p:nvPr>
        </p:nvSpPr>
        <p:spPr>
          <a:xfrm>
            <a:off x="504000" y="1769040"/>
            <a:ext cx="8870040" cy="4384440"/>
          </a:xfrm>
          <a:prstGeom prst="rect">
            <a:avLst/>
          </a:prstGeom>
          <a:noFill/>
          <a:ln w="0">
            <a:noFill/>
          </a:ln>
        </p:spPr>
        <p:txBody>
          <a:bodyPr lIns="0" rIns="0" tIns="0" bIns="0" anchor="t">
            <a:normAutofit/>
          </a:bodyPr>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Click to edit the outline text format</a:t>
            </a:r>
            <a:endParaRPr b="0" lang="sr-Latn-RS" sz="3200" spc="-1" strike="noStrike">
              <a:solidFill>
                <a:srgbClr val="000000"/>
              </a:solidFill>
              <a:latin typeface="Times New Roman"/>
            </a:endParaRPr>
          </a:p>
          <a:p>
            <a:pPr lvl="1" marL="864000" indent="-324000">
              <a:spcAft>
                <a:spcPts val="1134"/>
              </a:spcAft>
              <a:buClr>
                <a:srgbClr val="000000"/>
              </a:buClr>
              <a:buSzPct val="75000"/>
              <a:buFont typeface="Symbol" charset="2"/>
              <a:buChar char=""/>
            </a:pPr>
            <a:r>
              <a:rPr b="0" lang="sr-Latn-RS" sz="2800" spc="-1" strike="noStrike">
                <a:solidFill>
                  <a:srgbClr val="000000"/>
                </a:solidFill>
                <a:latin typeface="Times New Roman"/>
              </a:rPr>
              <a:t>Second Outline Level</a:t>
            </a:r>
            <a:endParaRPr b="0" lang="sr-Latn-RS" sz="2800" spc="-1" strike="noStrike">
              <a:solidFill>
                <a:srgbClr val="000000"/>
              </a:solidFill>
              <a:latin typeface="Times New Roman"/>
            </a:endParaRPr>
          </a:p>
          <a:p>
            <a:pPr lvl="2" marL="1296000" indent="-288000">
              <a:spcAft>
                <a:spcPts val="850"/>
              </a:spcAft>
              <a:buClr>
                <a:srgbClr val="000000"/>
              </a:buClr>
              <a:buSzPct val="45000"/>
              <a:buFont typeface="Wingdings" charset="2"/>
              <a:buChar char=""/>
            </a:pPr>
            <a:r>
              <a:rPr b="0" lang="sr-Latn-RS" sz="2400" spc="-1" strike="noStrike">
                <a:solidFill>
                  <a:srgbClr val="000000"/>
                </a:solidFill>
                <a:latin typeface="Times New Roman"/>
              </a:rPr>
              <a:t>Third Outline Level</a:t>
            </a:r>
            <a:endParaRPr b="0" lang="sr-Latn-RS" sz="2400" spc="-1" strike="noStrike">
              <a:solidFill>
                <a:srgbClr val="000000"/>
              </a:solidFill>
              <a:latin typeface="Times New Roman"/>
            </a:endParaRPr>
          </a:p>
          <a:p>
            <a:pPr lvl="3" marL="1728000" indent="-216000">
              <a:spcAft>
                <a:spcPts val="567"/>
              </a:spcAft>
              <a:buClr>
                <a:srgbClr val="000000"/>
              </a:buClr>
              <a:buSzPct val="75000"/>
              <a:buFont typeface="Symbol" charset="2"/>
              <a:buChar char=""/>
            </a:pPr>
            <a:r>
              <a:rPr b="0" lang="sr-Latn-RS" sz="2000" spc="-1" strike="noStrike">
                <a:solidFill>
                  <a:srgbClr val="000000"/>
                </a:solidFill>
                <a:latin typeface="Times New Roman"/>
              </a:rPr>
              <a:t>Fourth Outline Level</a:t>
            </a:r>
            <a:endParaRPr b="0" lang="sr-Latn-RS" sz="2000" spc="-1" strike="noStrike">
              <a:solidFill>
                <a:srgbClr val="000000"/>
              </a:solidFill>
              <a:latin typeface="Times New Roman"/>
            </a:endParaRPr>
          </a:p>
          <a:p>
            <a:pPr lvl="4" marL="2160000" indent="-216000">
              <a:spcAft>
                <a:spcPts val="283"/>
              </a:spcAft>
              <a:buClr>
                <a:srgbClr val="000000"/>
              </a:buClr>
              <a:buSzPct val="45000"/>
              <a:buFont typeface="Wingdings" charset="2"/>
              <a:buChar char=""/>
            </a:pPr>
            <a:r>
              <a:rPr b="0" lang="sr-Latn-RS" sz="2000" spc="-1" strike="noStrike">
                <a:solidFill>
                  <a:srgbClr val="000000"/>
                </a:solidFill>
                <a:latin typeface="Times New Roman"/>
              </a:rPr>
              <a:t>Fifth Outline Level</a:t>
            </a:r>
            <a:endParaRPr b="0" lang="sr-Latn-RS" sz="2000" spc="-1" strike="noStrike">
              <a:solidFill>
                <a:srgbClr val="000000"/>
              </a:solidFill>
              <a:latin typeface="Times New Roman"/>
            </a:endParaRPr>
          </a:p>
          <a:p>
            <a:pPr lvl="5" marL="2592000" indent="-216000">
              <a:spcAft>
                <a:spcPts val="283"/>
              </a:spcAft>
              <a:buClr>
                <a:srgbClr val="000000"/>
              </a:buClr>
              <a:buSzPct val="45000"/>
              <a:buFont typeface="Wingdings" charset="2"/>
              <a:buChar char=""/>
            </a:pPr>
            <a:r>
              <a:rPr b="0" lang="sr-Latn-RS" sz="2000" spc="-1" strike="noStrike">
                <a:solidFill>
                  <a:srgbClr val="000000"/>
                </a:solidFill>
                <a:latin typeface="Times New Roman"/>
              </a:rPr>
              <a:t>Sixth Outline Level</a:t>
            </a:r>
            <a:endParaRPr b="0" lang="sr-Latn-RS" sz="2000" spc="-1" strike="noStrike">
              <a:solidFill>
                <a:srgbClr val="000000"/>
              </a:solidFill>
              <a:latin typeface="Times New Roman"/>
            </a:endParaRPr>
          </a:p>
          <a:p>
            <a:pPr lvl="6" marL="3024000" indent="-216000">
              <a:spcAft>
                <a:spcPts val="283"/>
              </a:spcAft>
              <a:buClr>
                <a:srgbClr val="000000"/>
              </a:buClr>
              <a:buSzPct val="45000"/>
              <a:buFont typeface="Wingdings" charset="2"/>
              <a:buChar char=""/>
            </a:pPr>
            <a:r>
              <a:rPr b="0" lang="sr-Latn-RS" sz="2000" spc="-1" strike="noStrike">
                <a:solidFill>
                  <a:srgbClr val="000000"/>
                </a:solidFill>
                <a:latin typeface="Times New Roman"/>
              </a:rPr>
              <a:t>Seventh Outline Level</a:t>
            </a:r>
            <a:endParaRPr b="0" lang="sr-Latn-RS" sz="2000" spc="-1" strike="noStrike">
              <a:solidFill>
                <a:srgbClr val="000000"/>
              </a:solidFill>
              <a:latin typeface="Times New Roman"/>
            </a:endParaRPr>
          </a:p>
        </p:txBody>
      </p:sp>
      <p:sp>
        <p:nvSpPr>
          <p:cNvPr id="87" name="PlaceHolder 3"/>
          <p:cNvSpPr>
            <a:spLocks noGrp="1"/>
          </p:cNvSpPr>
          <p:nvPr>
            <p:ph type="dt"/>
          </p:nvPr>
        </p:nvSpPr>
        <p:spPr>
          <a:xfrm>
            <a:off x="504000" y="6887160"/>
            <a:ext cx="2348280" cy="521280"/>
          </a:xfrm>
          <a:prstGeom prst="rect">
            <a:avLst/>
          </a:prstGeom>
          <a:noFill/>
          <a:ln w="0">
            <a:noFill/>
          </a:ln>
        </p:spPr>
        <p:txBody>
          <a:bodyPr lIns="0" rIns="0" tIns="0" bIns="0" anchor="t">
            <a:noAutofit/>
          </a:bodyPr>
          <a:p>
            <a:r>
              <a:rPr b="0" lang="sr-Latn-RS" sz="1400" spc="-1" strike="noStrike">
                <a:latin typeface="Times New Roman"/>
              </a:rPr>
              <a:t>&lt;date/time&gt;</a:t>
            </a:r>
            <a:endParaRPr b="0" lang="sr-Latn-RS" sz="1400" spc="-1" strike="noStrike">
              <a:latin typeface="Times New Roman"/>
            </a:endParaRPr>
          </a:p>
        </p:txBody>
      </p:sp>
      <p:sp>
        <p:nvSpPr>
          <p:cNvPr id="88" name="PlaceHolder 4"/>
          <p:cNvSpPr>
            <a:spLocks noGrp="1"/>
          </p:cNvSpPr>
          <p:nvPr>
            <p:ph type="ftr"/>
          </p:nvPr>
        </p:nvSpPr>
        <p:spPr>
          <a:xfrm>
            <a:off x="3447360" y="6887160"/>
            <a:ext cx="3195000" cy="521280"/>
          </a:xfrm>
          <a:prstGeom prst="rect">
            <a:avLst/>
          </a:prstGeom>
          <a:noFill/>
          <a:ln w="0">
            <a:noFill/>
          </a:ln>
        </p:spPr>
        <p:txBody>
          <a:bodyPr lIns="0" rIns="0" tIns="0" bIns="0" anchor="t">
            <a:noAutofit/>
          </a:bodyPr>
          <a:p>
            <a:pPr algn="ctr">
              <a:buNone/>
            </a:pPr>
            <a:r>
              <a:rPr b="0" lang="sr-Latn-RS" sz="1400" spc="-1" strike="noStrike">
                <a:latin typeface="Times New Roman"/>
              </a:rPr>
              <a:t>&lt;footer&gt;</a:t>
            </a:r>
            <a:endParaRPr b="0" lang="sr-Latn-RS" sz="1400" spc="-1" strike="noStrike">
              <a:latin typeface="Times New Roman"/>
            </a:endParaRPr>
          </a:p>
        </p:txBody>
      </p:sp>
      <p:sp>
        <p:nvSpPr>
          <p:cNvPr id="89" name="PlaceHolder 5"/>
          <p:cNvSpPr>
            <a:spLocks noGrp="1"/>
          </p:cNvSpPr>
          <p:nvPr>
            <p:ph type="sldNum"/>
          </p:nvPr>
        </p:nvSpPr>
        <p:spPr>
          <a:xfrm>
            <a:off x="7227000" y="6887160"/>
            <a:ext cx="2348280" cy="521280"/>
          </a:xfrm>
          <a:prstGeom prst="rect">
            <a:avLst/>
          </a:prstGeom>
          <a:noFill/>
          <a:ln w="0">
            <a:noFill/>
          </a:ln>
        </p:spPr>
        <p:txBody>
          <a:bodyPr lIns="0" rIns="0" tIns="0" bIns="0" anchor="t">
            <a:noAutofit/>
          </a:bodyPr>
          <a:p>
            <a:pPr algn="r">
              <a:buNone/>
            </a:pPr>
            <a:fld id="{1CDADF9B-358E-43A4-91B6-ABF9D9923C3B}" type="slidenum">
              <a:rPr b="0" lang="sr-Latn-RS" sz="1400" spc="-1" strike="noStrike">
                <a:latin typeface="Times New Roman"/>
              </a:rPr>
              <a:t>&lt;number&gt;</a:t>
            </a:fld>
            <a:endParaRPr b="0" lang="sr-Latn-R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26" name="" descr=""/>
          <p:cNvPicPr/>
          <p:nvPr/>
        </p:nvPicPr>
        <p:blipFill>
          <a:blip r:embed="rId2"/>
          <a:stretch/>
        </p:blipFill>
        <p:spPr>
          <a:xfrm>
            <a:off x="0" y="0"/>
            <a:ext cx="10080000" cy="7560000"/>
          </a:xfrm>
          <a:prstGeom prst="rect">
            <a:avLst/>
          </a:prstGeom>
          <a:ln w="0">
            <a:noFill/>
          </a:ln>
        </p:spPr>
      </p:pic>
      <p:sp>
        <p:nvSpPr>
          <p:cNvPr id="127"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Click to edit the title text format</a:t>
            </a:r>
            <a:endParaRPr b="0" lang="sr-Latn-RS" sz="4400" spc="-1" strike="noStrike">
              <a:solidFill>
                <a:srgbClr val="000000"/>
              </a:solidFill>
              <a:latin typeface="Times New Roman"/>
            </a:endParaRPr>
          </a:p>
        </p:txBody>
      </p:sp>
      <p:sp>
        <p:nvSpPr>
          <p:cNvPr id="128" name="PlaceHolder 2"/>
          <p:cNvSpPr>
            <a:spLocks noGrp="1"/>
          </p:cNvSpPr>
          <p:nvPr>
            <p:ph type="body"/>
          </p:nvPr>
        </p:nvSpPr>
        <p:spPr>
          <a:xfrm>
            <a:off x="504000" y="1769040"/>
            <a:ext cx="8870040" cy="4384440"/>
          </a:xfrm>
          <a:prstGeom prst="rect">
            <a:avLst/>
          </a:prstGeom>
          <a:noFill/>
          <a:ln w="0">
            <a:noFill/>
          </a:ln>
        </p:spPr>
        <p:txBody>
          <a:bodyPr lIns="0" rIns="0" tIns="0" bIns="0" anchor="t">
            <a:normAutofit/>
          </a:bodyPr>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Click to edit the outline text format</a:t>
            </a:r>
            <a:endParaRPr b="0" lang="sr-Latn-RS" sz="3200" spc="-1" strike="noStrike">
              <a:solidFill>
                <a:srgbClr val="000000"/>
              </a:solidFill>
              <a:latin typeface="Times New Roman"/>
            </a:endParaRPr>
          </a:p>
          <a:p>
            <a:pPr lvl="1" marL="864000" indent="-324000">
              <a:spcAft>
                <a:spcPts val="1134"/>
              </a:spcAft>
              <a:buClr>
                <a:srgbClr val="000000"/>
              </a:buClr>
              <a:buSzPct val="75000"/>
              <a:buFont typeface="Symbol" charset="2"/>
              <a:buChar char=""/>
            </a:pPr>
            <a:r>
              <a:rPr b="0" lang="sr-Latn-RS" sz="2800" spc="-1" strike="noStrike">
                <a:solidFill>
                  <a:srgbClr val="000000"/>
                </a:solidFill>
                <a:latin typeface="Times New Roman"/>
              </a:rPr>
              <a:t>Second Outline Level</a:t>
            </a:r>
            <a:endParaRPr b="0" lang="sr-Latn-RS" sz="2800" spc="-1" strike="noStrike">
              <a:solidFill>
                <a:srgbClr val="000000"/>
              </a:solidFill>
              <a:latin typeface="Times New Roman"/>
            </a:endParaRPr>
          </a:p>
          <a:p>
            <a:pPr lvl="2" marL="1296000" indent="-288000">
              <a:spcAft>
                <a:spcPts val="850"/>
              </a:spcAft>
              <a:buClr>
                <a:srgbClr val="000000"/>
              </a:buClr>
              <a:buSzPct val="45000"/>
              <a:buFont typeface="Wingdings" charset="2"/>
              <a:buChar char=""/>
            </a:pPr>
            <a:r>
              <a:rPr b="0" lang="sr-Latn-RS" sz="2400" spc="-1" strike="noStrike">
                <a:solidFill>
                  <a:srgbClr val="000000"/>
                </a:solidFill>
                <a:latin typeface="Times New Roman"/>
              </a:rPr>
              <a:t>Third Outline Level</a:t>
            </a:r>
            <a:endParaRPr b="0" lang="sr-Latn-RS" sz="2400" spc="-1" strike="noStrike">
              <a:solidFill>
                <a:srgbClr val="000000"/>
              </a:solidFill>
              <a:latin typeface="Times New Roman"/>
            </a:endParaRPr>
          </a:p>
          <a:p>
            <a:pPr lvl="3" marL="1728000" indent="-216000">
              <a:spcAft>
                <a:spcPts val="567"/>
              </a:spcAft>
              <a:buClr>
                <a:srgbClr val="000000"/>
              </a:buClr>
              <a:buSzPct val="75000"/>
              <a:buFont typeface="Symbol" charset="2"/>
              <a:buChar char=""/>
            </a:pPr>
            <a:r>
              <a:rPr b="0" lang="sr-Latn-RS" sz="2000" spc="-1" strike="noStrike">
                <a:solidFill>
                  <a:srgbClr val="000000"/>
                </a:solidFill>
                <a:latin typeface="Times New Roman"/>
              </a:rPr>
              <a:t>Fourth Outline Level</a:t>
            </a:r>
            <a:endParaRPr b="0" lang="sr-Latn-RS" sz="2000" spc="-1" strike="noStrike">
              <a:solidFill>
                <a:srgbClr val="000000"/>
              </a:solidFill>
              <a:latin typeface="Times New Roman"/>
            </a:endParaRPr>
          </a:p>
          <a:p>
            <a:pPr lvl="4" marL="2160000" indent="-216000">
              <a:spcAft>
                <a:spcPts val="283"/>
              </a:spcAft>
              <a:buClr>
                <a:srgbClr val="000000"/>
              </a:buClr>
              <a:buSzPct val="45000"/>
              <a:buFont typeface="Wingdings" charset="2"/>
              <a:buChar char=""/>
            </a:pPr>
            <a:r>
              <a:rPr b="0" lang="sr-Latn-RS" sz="2000" spc="-1" strike="noStrike">
                <a:solidFill>
                  <a:srgbClr val="000000"/>
                </a:solidFill>
                <a:latin typeface="Times New Roman"/>
              </a:rPr>
              <a:t>Fifth Outline Level</a:t>
            </a:r>
            <a:endParaRPr b="0" lang="sr-Latn-RS" sz="2000" spc="-1" strike="noStrike">
              <a:solidFill>
                <a:srgbClr val="000000"/>
              </a:solidFill>
              <a:latin typeface="Times New Roman"/>
            </a:endParaRPr>
          </a:p>
          <a:p>
            <a:pPr lvl="5" marL="2592000" indent="-216000">
              <a:spcAft>
                <a:spcPts val="283"/>
              </a:spcAft>
              <a:buClr>
                <a:srgbClr val="000000"/>
              </a:buClr>
              <a:buSzPct val="45000"/>
              <a:buFont typeface="Wingdings" charset="2"/>
              <a:buChar char=""/>
            </a:pPr>
            <a:r>
              <a:rPr b="0" lang="sr-Latn-RS" sz="2000" spc="-1" strike="noStrike">
                <a:solidFill>
                  <a:srgbClr val="000000"/>
                </a:solidFill>
                <a:latin typeface="Times New Roman"/>
              </a:rPr>
              <a:t>Sixth Outline Level</a:t>
            </a:r>
            <a:endParaRPr b="0" lang="sr-Latn-RS" sz="2000" spc="-1" strike="noStrike">
              <a:solidFill>
                <a:srgbClr val="000000"/>
              </a:solidFill>
              <a:latin typeface="Times New Roman"/>
            </a:endParaRPr>
          </a:p>
          <a:p>
            <a:pPr lvl="6" marL="3024000" indent="-216000">
              <a:spcAft>
                <a:spcPts val="283"/>
              </a:spcAft>
              <a:buClr>
                <a:srgbClr val="000000"/>
              </a:buClr>
              <a:buSzPct val="45000"/>
              <a:buFont typeface="Wingdings" charset="2"/>
              <a:buChar char=""/>
            </a:pPr>
            <a:r>
              <a:rPr b="0" lang="sr-Latn-RS" sz="2000" spc="-1" strike="noStrike">
                <a:solidFill>
                  <a:srgbClr val="000000"/>
                </a:solidFill>
                <a:latin typeface="Times New Roman"/>
              </a:rPr>
              <a:t>Seventh Outline Level</a:t>
            </a:r>
            <a:endParaRPr b="0" lang="sr-Latn-RS" sz="2000" spc="-1" strike="noStrike">
              <a:solidFill>
                <a:srgbClr val="000000"/>
              </a:solidFill>
              <a:latin typeface="Times New Roman"/>
            </a:endParaRPr>
          </a:p>
        </p:txBody>
      </p:sp>
      <p:sp>
        <p:nvSpPr>
          <p:cNvPr id="129" name="PlaceHolder 3"/>
          <p:cNvSpPr>
            <a:spLocks noGrp="1"/>
          </p:cNvSpPr>
          <p:nvPr>
            <p:ph type="dt"/>
          </p:nvPr>
        </p:nvSpPr>
        <p:spPr>
          <a:xfrm>
            <a:off x="504000" y="6887160"/>
            <a:ext cx="2348280" cy="521280"/>
          </a:xfrm>
          <a:prstGeom prst="rect">
            <a:avLst/>
          </a:prstGeom>
          <a:noFill/>
          <a:ln w="0">
            <a:noFill/>
          </a:ln>
        </p:spPr>
        <p:txBody>
          <a:bodyPr lIns="0" rIns="0" tIns="0" bIns="0" anchor="t">
            <a:noAutofit/>
          </a:bodyPr>
          <a:p>
            <a:r>
              <a:rPr b="0" lang="sr-Latn-RS" sz="1400" spc="-1" strike="noStrike">
                <a:latin typeface="Times New Roman"/>
              </a:rPr>
              <a:t>&lt;date/time&gt;</a:t>
            </a:r>
            <a:endParaRPr b="0" lang="sr-Latn-RS" sz="1400" spc="-1" strike="noStrike">
              <a:latin typeface="Times New Roman"/>
            </a:endParaRPr>
          </a:p>
        </p:txBody>
      </p:sp>
      <p:sp>
        <p:nvSpPr>
          <p:cNvPr id="130" name="PlaceHolder 4"/>
          <p:cNvSpPr>
            <a:spLocks noGrp="1"/>
          </p:cNvSpPr>
          <p:nvPr>
            <p:ph type="ftr"/>
          </p:nvPr>
        </p:nvSpPr>
        <p:spPr>
          <a:xfrm>
            <a:off x="3447360" y="6887160"/>
            <a:ext cx="3195000" cy="521280"/>
          </a:xfrm>
          <a:prstGeom prst="rect">
            <a:avLst/>
          </a:prstGeom>
          <a:noFill/>
          <a:ln w="0">
            <a:noFill/>
          </a:ln>
        </p:spPr>
        <p:txBody>
          <a:bodyPr lIns="0" rIns="0" tIns="0" bIns="0" anchor="t">
            <a:noAutofit/>
          </a:bodyPr>
          <a:p>
            <a:pPr algn="ctr">
              <a:buNone/>
            </a:pPr>
            <a:r>
              <a:rPr b="0" lang="sr-Latn-RS" sz="1400" spc="-1" strike="noStrike">
                <a:latin typeface="Times New Roman"/>
              </a:rPr>
              <a:t>&lt;footer&gt;</a:t>
            </a:r>
            <a:endParaRPr b="0" lang="sr-Latn-RS" sz="1400" spc="-1" strike="noStrike">
              <a:latin typeface="Times New Roman"/>
            </a:endParaRPr>
          </a:p>
        </p:txBody>
      </p:sp>
      <p:sp>
        <p:nvSpPr>
          <p:cNvPr id="131" name="PlaceHolder 5"/>
          <p:cNvSpPr>
            <a:spLocks noGrp="1"/>
          </p:cNvSpPr>
          <p:nvPr>
            <p:ph type="sldNum"/>
          </p:nvPr>
        </p:nvSpPr>
        <p:spPr>
          <a:xfrm>
            <a:off x="7227000" y="6887160"/>
            <a:ext cx="2348280" cy="521280"/>
          </a:xfrm>
          <a:prstGeom prst="rect">
            <a:avLst/>
          </a:prstGeom>
          <a:noFill/>
          <a:ln w="0">
            <a:noFill/>
          </a:ln>
        </p:spPr>
        <p:txBody>
          <a:bodyPr lIns="0" rIns="0" tIns="0" bIns="0" anchor="t">
            <a:noAutofit/>
          </a:bodyPr>
          <a:p>
            <a:pPr algn="r">
              <a:buNone/>
            </a:pPr>
            <a:fld id="{AAF2E6F5-5FDD-479A-B1B5-E629EE4AC452}" type="slidenum">
              <a:rPr b="0" lang="sr-Latn-RS" sz="1400" spc="-1" strike="noStrike">
                <a:latin typeface="Times New Roman"/>
              </a:rPr>
              <a:t>&lt;number&gt;</a:t>
            </a:fld>
            <a:endParaRPr b="0" lang="sr-Latn-R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49.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0.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51.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2.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3.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4.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56.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9.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0.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1.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2.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4.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6.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7.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8.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9.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70.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71.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72.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73.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74.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75.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76.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77.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78.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79.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80.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8" name=""/>
          <p:cNvSpPr txBox="1"/>
          <p:nvPr/>
        </p:nvSpPr>
        <p:spPr>
          <a:xfrm>
            <a:off x="1215000" y="3096000"/>
            <a:ext cx="7817400" cy="1152000"/>
          </a:xfrm>
          <a:prstGeom prst="rect">
            <a:avLst/>
          </a:prstGeom>
          <a:noFill/>
          <a:ln w="0">
            <a:noFill/>
          </a:ln>
        </p:spPr>
        <p:txBody>
          <a:bodyPr lIns="90000" rIns="90000" tIns="45000" bIns="45000" anchor="t">
            <a:noAutofit/>
          </a:bodyPr>
          <a:p>
            <a:r>
              <a:rPr b="0" lang="sr-Latn-RS" sz="4400" spc="-1" strike="noStrike">
                <a:solidFill>
                  <a:srgbClr val="000000"/>
                </a:solidFill>
                <a:latin typeface="Times New Roman"/>
              </a:rPr>
              <a:t>ОЦЕЊИВАЊЕ СЛУЖБЕНИКА</a:t>
            </a:r>
            <a:endParaRPr b="0" lang="sr-Latn-RS" sz="44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
          <p:cNvSpPr txBox="1"/>
          <p:nvPr/>
        </p:nvSpPr>
        <p:spPr>
          <a:xfrm>
            <a:off x="216000" y="1656000"/>
            <a:ext cx="9504000" cy="4686840"/>
          </a:xfrm>
          <a:prstGeom prst="rect">
            <a:avLst/>
          </a:prstGeom>
          <a:noFill/>
          <a:ln w="0">
            <a:noFill/>
          </a:ln>
        </p:spPr>
        <p:txBody>
          <a:bodyPr lIns="90000" rIns="90000" tIns="45000" bIns="45000" anchor="t">
            <a:noAutofit/>
          </a:bodyPr>
          <a:p>
            <a:pPr marL="216000" indent="-216000" algn="just">
              <a:buClr>
                <a:srgbClr val="000000"/>
              </a:buClr>
              <a:buSzPct val="45000"/>
              <a:buFont typeface="Wingdings" charset="2"/>
              <a:buChar char=""/>
            </a:pPr>
            <a:r>
              <a:rPr b="0" lang="sr-Latn-RS" sz="2400" spc="-1" strike="noStrike">
                <a:latin typeface="Times New Roman"/>
              </a:rPr>
              <a:t>У случају било које техничке омашке или недостатка у извештају, јединица за управљање људским ресурсима враћа документ оцењивачу или контролору на исправку, а уколико су извештаји пуни грешака или је оцењивање спроведено  на процедурално погрешан начин или непотпун начин, може се вратити извештај и да се захтева ново оцењивање. У начелу, јединица за управљање људским ресурсима прихвата извештај о оцењивању без бављења садржајем или објективношћу оцене  јер одговорност за оцену сносе оцењивач и контролор.</a:t>
            </a:r>
            <a:endParaRPr b="0" lang="sr-Latn-RS" sz="2400" spc="-1" strike="noStrike">
              <a:latin typeface="Arial"/>
            </a:endParaRPr>
          </a:p>
          <a:p>
            <a:pPr marL="216000" indent="-216000" algn="just">
              <a:buClr>
                <a:srgbClr val="000000"/>
              </a:buClr>
              <a:buSzPct val="45000"/>
              <a:buFont typeface="Wingdings" charset="2"/>
              <a:buChar char=""/>
            </a:pPr>
            <a:r>
              <a:rPr b="0" lang="sr-Latn-RS" sz="2400" spc="-1" strike="noStrike">
                <a:latin typeface="Times New Roman"/>
              </a:rPr>
              <a:t>јединица за управљање људским ресурсима израђује предлог решења о оцени , који доставља руководиоцу органа на потпис.</a:t>
            </a:r>
            <a:endParaRPr b="0" lang="sr-Latn-RS" sz="2400" spc="-1" strike="noStrike">
              <a:latin typeface="Arial"/>
            </a:endParaRPr>
          </a:p>
          <a:p>
            <a:pPr marL="216000" indent="-216000" algn="just">
              <a:buClr>
                <a:srgbClr val="000000"/>
              </a:buClr>
              <a:buSzPct val="45000"/>
              <a:buFont typeface="Wingdings" charset="2"/>
              <a:buChar char=""/>
            </a:pPr>
            <a:r>
              <a:rPr b="0" lang="sr-Latn-RS" sz="2400" spc="-1" strike="noStrike">
                <a:latin typeface="Times New Roman"/>
              </a:rPr>
              <a:t>јединица за управљање људским ресурсима доставља решења о оцени  и копије извештаја о оцењивању оцењиваним службеницима.</a:t>
            </a:r>
            <a:endParaRPr b="0" lang="sr-Latn-RS" sz="24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
          <p:cNvSpPr txBox="1"/>
          <p:nvPr/>
        </p:nvSpPr>
        <p:spPr>
          <a:xfrm>
            <a:off x="360000" y="1224000"/>
            <a:ext cx="9360000" cy="6221880"/>
          </a:xfrm>
          <a:prstGeom prst="rect">
            <a:avLst/>
          </a:prstGeom>
          <a:noFill/>
          <a:ln w="0">
            <a:noFill/>
          </a:ln>
        </p:spPr>
        <p:txBody>
          <a:bodyPr lIns="90000" rIns="90000" tIns="45000" bIns="45000" anchor="t">
            <a:noAutofit/>
          </a:bodyPr>
          <a:p>
            <a:pPr marL="216000" indent="-216000" algn="just">
              <a:buClr>
                <a:srgbClr val="000000"/>
              </a:buClr>
              <a:buSzPct val="45000"/>
              <a:buFont typeface="Wingdings" charset="2"/>
              <a:buChar char=""/>
            </a:pPr>
            <a:r>
              <a:rPr b="0" lang="sr-Latn-RS" sz="2200" spc="-1" strike="noStrike">
                <a:latin typeface="Times New Roman"/>
              </a:rPr>
              <a:t>У досије запосленог прилаже потписани акт о радним циљевима , извештаје о оцењивању, решења и сва  друга пратећа документа.</a:t>
            </a: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Times New Roman"/>
              </a:rPr>
              <a:t>јединица за управљање људским ресурсима саветује оцењиваче о свим  питањима која су значајна  за спровођење поступка оцењивања</a:t>
            </a: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Times New Roman"/>
              </a:rPr>
              <a:t>стара се о уједначеном спровођењу поступка  оцењивања  унутар јединице локалне самоуправе , у смислу поштовања  правних аката, али и постизања договора међу руководиоцима  унутрашњих организационих јединица о томе шта су стандарди рада у њиховој средини.</a:t>
            </a: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Times New Roman"/>
              </a:rPr>
              <a:t>јединица за управљање људским ресурсима анализира сваки циклус оцењивања , прати ефекте оцењивања  и извештај о томе доставља руководиоцу органа.Извештај би требало да садржи : информацију о броју оцењених, односно неоцењених службеника  уз навођење разлога за неоцењивање, информација о дистрибуцији оцена и поређење са претходним периодима за оцењивање , посебна запажања  значајна за спровођење поступка  оцењивања, нарочито проблеме ако их је било, уз навођење  предлога  и сугестија  за њихово превазилажење у наредном периоду.</a:t>
            </a: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Times New Roman"/>
              </a:rPr>
              <a:t>Јединица за управљање људским ресурсима  користи податке из извештаја о оцењивању за израду програма стручног усавршавања службеника.</a:t>
            </a:r>
            <a:endParaRPr b="0" lang="sr-Latn-RS" sz="2200" spc="-1" strike="noStrike">
              <a:latin typeface="Arial"/>
            </a:endParaRPr>
          </a:p>
          <a:p>
            <a:pPr algn="just">
              <a:buNone/>
            </a:pP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
          <p:cNvSpPr txBox="1"/>
          <p:nvPr/>
        </p:nvSpPr>
        <p:spPr>
          <a:xfrm>
            <a:off x="216000" y="1872000"/>
            <a:ext cx="9504000" cy="4133880"/>
          </a:xfrm>
          <a:prstGeom prst="rect">
            <a:avLst/>
          </a:prstGeom>
          <a:noFill/>
          <a:ln w="0">
            <a:noFill/>
          </a:ln>
        </p:spPr>
        <p:txBody>
          <a:bodyPr lIns="90000" rIns="90000" tIns="45000" bIns="45000" anchor="t">
            <a:noAutofit/>
          </a:bodyPr>
          <a:p>
            <a:pPr marL="216000" indent="-216000" algn="just">
              <a:buClr>
                <a:srgbClr val="000000"/>
              </a:buClr>
              <a:buSzPct val="45000"/>
              <a:buFont typeface="Wingdings" charset="2"/>
              <a:buChar char=""/>
            </a:pPr>
            <a:r>
              <a:rPr b="0" lang="sr-Latn-RS" sz="2400" spc="-1" strike="noStrike">
                <a:latin typeface="Times New Roman"/>
              </a:rPr>
              <a:t> </a:t>
            </a:r>
            <a:r>
              <a:rPr b="0" lang="sr-Latn-RS" sz="2400" spc="-1" strike="noStrike">
                <a:latin typeface="Times New Roman"/>
              </a:rPr>
              <a:t>Решење је, заједно са извештајем о оцењивању, основни елемент  за   све даље одлуке  о напредовању однодно развоју каријере службеника, што укључује унутрашњи премештај, стручно усавршавање , напредовање и у неким случајевима престанак радног односа.</a:t>
            </a:r>
            <a:endParaRPr b="0" lang="sr-Latn-RS" sz="2400" spc="-1" strike="noStrike">
              <a:latin typeface="Arial"/>
            </a:endParaRPr>
          </a:p>
          <a:p>
            <a:pPr marL="216000" indent="-216000" algn="just">
              <a:buClr>
                <a:srgbClr val="000000"/>
              </a:buClr>
              <a:buSzPct val="45000"/>
              <a:buFont typeface="Wingdings" charset="2"/>
              <a:buChar char=""/>
            </a:pPr>
            <a:r>
              <a:rPr b="0" lang="sr-Latn-RS" sz="2400" spc="-1" strike="noStrike">
                <a:latin typeface="Times New Roman"/>
              </a:rPr>
              <a:t>јединица за управљање људским ресурсима брине о свим другим аспектима : на пример , притужбе на постојање  дискриминације  или вршење притисака на службеника , које могу бити откривене кроз коментаре  у извештају о оцењивању, требало би да буду испитане  и ако је потребно процесуиране.</a:t>
            </a:r>
            <a:endParaRPr b="0" lang="sr-Latn-RS" sz="2400" spc="-1" strike="noStrike">
              <a:latin typeface="Arial"/>
            </a:endParaRPr>
          </a:p>
          <a:p>
            <a:pPr marL="216000" indent="-216000" algn="just">
              <a:buClr>
                <a:srgbClr val="000000"/>
              </a:buClr>
              <a:buSzPct val="45000"/>
              <a:buFont typeface="Wingdings" charset="2"/>
              <a:buChar char=""/>
            </a:pPr>
            <a:r>
              <a:rPr b="0" lang="sr-Latn-RS" sz="2400" spc="-1" strike="noStrike">
                <a:latin typeface="Times New Roman"/>
              </a:rPr>
              <a:t>Ова јединица редовно посећује обуке које се тичу управљања људским ресурсима.</a:t>
            </a:r>
            <a:endParaRPr b="0" lang="sr-Latn-RS" sz="2400" spc="-1" strike="noStrike">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Оцењивач</a:t>
            </a:r>
            <a:endParaRPr b="0" lang="sr-Latn-RS" sz="4400" spc="-1" strike="noStrike">
              <a:solidFill>
                <a:srgbClr val="000000"/>
              </a:solidFill>
              <a:latin typeface="Times New Roman"/>
            </a:endParaRPr>
          </a:p>
        </p:txBody>
      </p:sp>
      <p:sp>
        <p:nvSpPr>
          <p:cNvPr id="187" name="PlaceHolder 2"/>
          <p:cNvSpPr>
            <a:spLocks noGrp="1"/>
          </p:cNvSpPr>
          <p:nvPr>
            <p:ph/>
          </p:nvPr>
        </p:nvSpPr>
        <p:spPr>
          <a:xfrm>
            <a:off x="504000" y="1769040"/>
            <a:ext cx="8870040" cy="4384440"/>
          </a:xfrm>
          <a:prstGeom prst="rect">
            <a:avLst/>
          </a:prstGeom>
          <a:noFill/>
          <a:ln w="0">
            <a:noFill/>
          </a:ln>
        </p:spPr>
        <p:txBody>
          <a:bodyPr lIns="0" rIns="0" tIns="0" bIns="0" anchor="t">
            <a:normAutofit fontScale="98000"/>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200" spc="-1" strike="noStrike">
                <a:solidFill>
                  <a:srgbClr val="000000"/>
                </a:solidFill>
                <a:latin typeface="Times New Roman"/>
              </a:rPr>
              <a:t>Оцењивач је непосредни надређени службенику  и зависно од положаја на хијерархијској лествици, сваки службеник има свог оцењивача. Руководиоци ма ког нивоа су оцењивачи, а неки од њих имају и функцију контролора. Ослањање на непосредног руководиоца као оцењивача је разумно јер је то особа која свакодневно сарађује </a:t>
            </a:r>
            <a:r>
              <a:rPr b="0" lang="sr-Latn-RS" sz="2200" spc="-32" strike="noStrike">
                <a:solidFill>
                  <a:srgbClr val="000000"/>
                </a:solidFill>
                <a:latin typeface="Times New Roman"/>
              </a:rPr>
              <a:t>са службеником, </a:t>
            </a:r>
            <a:r>
              <a:rPr b="0" lang="sr-Latn-RS" sz="2200" spc="-26" strike="noStrike">
                <a:solidFill>
                  <a:srgbClr val="000000"/>
                </a:solidFill>
                <a:latin typeface="Times New Roman"/>
              </a:rPr>
              <a:t>има или </a:t>
            </a:r>
            <a:r>
              <a:rPr b="0" lang="sr-Latn-RS" sz="2200" spc="-1" strike="noStrike">
                <a:solidFill>
                  <a:srgbClr val="000000"/>
                </a:solidFill>
                <a:latin typeface="Times New Roman"/>
              </a:rPr>
              <a:t>би </a:t>
            </a:r>
            <a:r>
              <a:rPr b="0" lang="sr-Latn-RS" sz="2200" spc="-21" strike="noStrike">
                <a:solidFill>
                  <a:srgbClr val="000000"/>
                </a:solidFill>
                <a:latin typeface="Times New Roman"/>
              </a:rPr>
              <a:t>требало </a:t>
            </a:r>
            <a:r>
              <a:rPr b="0" lang="sr-Latn-RS" sz="2200" spc="-26" strike="noStrike">
                <a:solidFill>
                  <a:srgbClr val="000000"/>
                </a:solidFill>
                <a:latin typeface="Times New Roman"/>
              </a:rPr>
              <a:t>да </a:t>
            </a:r>
            <a:r>
              <a:rPr b="0" lang="sr-Latn-RS" sz="2200" spc="-32" strike="noStrike">
                <a:solidFill>
                  <a:srgbClr val="000000"/>
                </a:solidFill>
                <a:latin typeface="Times New Roman"/>
              </a:rPr>
              <a:t>има </a:t>
            </a:r>
            <a:r>
              <a:rPr b="0" lang="sr-Latn-RS" sz="2200" spc="-26" strike="noStrike">
                <a:solidFill>
                  <a:srgbClr val="000000"/>
                </a:solidFill>
                <a:latin typeface="Times New Roman"/>
              </a:rPr>
              <a:t>најбољи </a:t>
            </a:r>
            <a:r>
              <a:rPr b="0" lang="sr-Latn-RS" sz="2200" spc="-15" strike="noStrike">
                <a:solidFill>
                  <a:srgbClr val="000000"/>
                </a:solidFill>
                <a:latin typeface="Times New Roman"/>
              </a:rPr>
              <a:t>увид </a:t>
            </a:r>
            <a:r>
              <a:rPr b="0" lang="sr-Latn-RS" sz="2200" spc="-12" strike="noStrike">
                <a:solidFill>
                  <a:srgbClr val="000000"/>
                </a:solidFill>
                <a:latin typeface="Times New Roman"/>
              </a:rPr>
              <a:t>у </a:t>
            </a:r>
            <a:r>
              <a:rPr b="0" lang="sr-Latn-RS" sz="2200" spc="-41" strike="noStrike">
                <a:solidFill>
                  <a:srgbClr val="000000"/>
                </a:solidFill>
                <a:latin typeface="Times New Roman"/>
              </a:rPr>
              <a:t>оно </a:t>
            </a:r>
            <a:r>
              <a:rPr b="0" lang="sr-Latn-RS" sz="2200" spc="-21" strike="noStrike">
                <a:solidFill>
                  <a:srgbClr val="000000"/>
                </a:solidFill>
                <a:latin typeface="Times New Roman"/>
              </a:rPr>
              <a:t>што </a:t>
            </a:r>
            <a:r>
              <a:rPr b="0" lang="sr-Latn-RS" sz="2200" spc="-32" strike="noStrike">
                <a:solidFill>
                  <a:srgbClr val="000000"/>
                </a:solidFill>
                <a:latin typeface="Times New Roman"/>
              </a:rPr>
              <a:t>службеник ради и како ради и он је најмеродавнији  да даје предлоге о напредовању</a:t>
            </a:r>
            <a:r>
              <a:rPr b="0" lang="sr-Latn-RS" sz="2200" spc="-92" strike="noStrike">
                <a:solidFill>
                  <a:srgbClr val="000000"/>
                </a:solidFill>
                <a:latin typeface="Times New Roman"/>
              </a:rPr>
              <a:t>службеника.</a:t>
            </a:r>
            <a:endParaRPr b="0" lang="sr-Latn-RS" sz="2200" spc="-1" strike="noStrike">
              <a:solidFill>
                <a:srgbClr val="000000"/>
              </a:solidFill>
              <a:latin typeface="Times New Roman"/>
            </a:endParaRPr>
          </a:p>
          <a:p>
            <a:pPr algn="just">
              <a:spcAft>
                <a:spcPts val="1417"/>
              </a:spcAft>
              <a:buNone/>
            </a:pPr>
            <a:r>
              <a:rPr b="0" lang="sr-Latn-RS" sz="2200" spc="-1" strike="noStrike">
                <a:solidFill>
                  <a:srgbClr val="000000"/>
                </a:solidFill>
                <a:latin typeface="Times New Roman"/>
              </a:rPr>
              <a:t>Вештина оцењивања је нешто што се стиче и јача с годинама искуства у послу оцењивања, али и на разним обукама које оцењивачима пружају потребна знања и појашњавају поједине аспекте релевантне за спровођење фер и смисленог поступка оцењивања.</a:t>
            </a:r>
            <a:endParaRPr b="0" lang="sr-Latn-RS" sz="2200" spc="-1" strike="noStrike">
              <a:solidFill>
                <a:srgbClr val="000000"/>
              </a:solidFill>
              <a:latin typeface="Times New Roman"/>
            </a:endParaRPr>
          </a:p>
          <a:p>
            <a:pPr algn="just">
              <a:spcAft>
                <a:spcPts val="1417"/>
              </a:spcAft>
              <a:buNone/>
            </a:pPr>
            <a:r>
              <a:rPr b="0" lang="sr-Latn-RS" sz="2200" spc="-1" strike="noStrike">
                <a:solidFill>
                  <a:srgbClr val="000000"/>
                </a:solidFill>
                <a:latin typeface="Times New Roman"/>
              </a:rPr>
              <a:t>Обавезе оцењивача током циклуса оцењивања су вишеструке и значајне.</a:t>
            </a:r>
            <a:endParaRPr b="0" lang="sr-Latn-RS" sz="2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Обавезе оцењивача</a:t>
            </a:r>
            <a:endParaRPr b="0" lang="sr-Latn-RS" sz="4400" spc="-1" strike="noStrike">
              <a:solidFill>
                <a:srgbClr val="000000"/>
              </a:solidFill>
              <a:latin typeface="Times New Roman"/>
            </a:endParaRPr>
          </a:p>
        </p:txBody>
      </p:sp>
      <p:sp>
        <p:nvSpPr>
          <p:cNvPr id="189" name="PlaceHolder 2"/>
          <p:cNvSpPr>
            <a:spLocks noGrp="1"/>
          </p:cNvSpPr>
          <p:nvPr>
            <p:ph/>
          </p:nvPr>
        </p:nvSpPr>
        <p:spPr>
          <a:xfrm>
            <a:off x="504000" y="1769040"/>
            <a:ext cx="9144000" cy="4926960"/>
          </a:xfrm>
          <a:prstGeom prst="rect">
            <a:avLst/>
          </a:prstGeom>
          <a:noFill/>
          <a:ln w="0">
            <a:noFill/>
          </a:ln>
        </p:spPr>
        <p:txBody>
          <a:bodyPr lIns="0" rIns="0" tIns="0" bIns="0" anchor="t">
            <a:normAutofit fontScale="95000"/>
          </a:bodyPr>
          <a:p>
            <a:pPr algn="just">
              <a:spcAft>
                <a:spcPts val="1417"/>
              </a:spcAft>
              <a:buNone/>
            </a:pPr>
            <a:r>
              <a:rPr b="0" lang="en-US" sz="2400" spc="-1" strike="noStrike">
                <a:solidFill>
                  <a:srgbClr val="000000"/>
                </a:solidFill>
                <a:latin typeface="Times New Roman"/>
              </a:rPr>
              <a:t>Обавезе оцењивача током циклуса оцењивања су вишеструке и значајне.</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sr-Latn-RS" sz="2400" spc="-1" strike="noStrike">
                <a:solidFill>
                  <a:srgbClr val="000000"/>
                </a:solidFill>
                <a:latin typeface="Times New Roman"/>
              </a:rPr>
              <a:t>Он је тај који планира и пише радне циљеве за све службенике којима је он оцењивач и са њима обавља разговор о тим циљевима</a:t>
            </a:r>
            <a:r>
              <a:rPr b="0" lang="sr-Latn-RS" sz="2400" spc="-52" strike="noStrike">
                <a:solidFill>
                  <a:srgbClr val="000000"/>
                </a:solidFill>
                <a:latin typeface="Times New Roman"/>
              </a:rPr>
              <a:t>,</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sr-Latn-RS" sz="2400" spc="-1" strike="noStrike">
                <a:solidFill>
                  <a:srgbClr val="000000"/>
                </a:solidFill>
                <a:latin typeface="Times New Roman"/>
              </a:rPr>
              <a:t>Прати и надгледа рад оцењиваних током читавог периода за оцењивање, прикупља доказе релевантне за одабир и образложење оцена,</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sr-Latn-RS" sz="2400" spc="-1" strike="noStrike">
                <a:solidFill>
                  <a:srgbClr val="000000"/>
                </a:solidFill>
                <a:latin typeface="Times New Roman"/>
              </a:rPr>
              <a:t>Врши квартално оцењивање тако што у стандардни извештај о оцењивању до 10. у месецу по истеку сваког квартала уноси оцену за резултате рада у односу на остварене радне циљеве и уноси коментар, односно аргументе који подржавају дату оцену </a:t>
            </a:r>
            <a:r>
              <a:rPr b="0" lang="sr-Latn-RS" sz="2400" spc="-66" strike="noStrike">
                <a:solidFill>
                  <a:srgbClr val="000000"/>
                </a:solidFill>
                <a:latin typeface="Times New Roman"/>
              </a:rPr>
              <a:t>,</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sr-Latn-RS" sz="2400" spc="-1" strike="noStrike">
                <a:solidFill>
                  <a:srgbClr val="000000"/>
                </a:solidFill>
                <a:latin typeface="Times New Roman"/>
              </a:rPr>
              <a:t>Завршава </a:t>
            </a:r>
            <a:r>
              <a:rPr b="0" lang="sr-Latn-RS" sz="2400" spc="-80" strike="noStrike">
                <a:solidFill>
                  <a:srgbClr val="000000"/>
                </a:solidFill>
                <a:latin typeface="Times New Roman"/>
              </a:rPr>
              <a:t>годишње </a:t>
            </a:r>
            <a:r>
              <a:rPr b="0" lang="sr-Latn-RS" sz="2400" spc="-75" strike="noStrike">
                <a:solidFill>
                  <a:srgbClr val="000000"/>
                </a:solidFill>
                <a:latin typeface="Times New Roman"/>
              </a:rPr>
              <a:t>оцењивање тако </a:t>
            </a:r>
            <a:r>
              <a:rPr b="0" lang="sr-Latn-RS" sz="2400" spc="-72" strike="noStrike">
                <a:solidFill>
                  <a:srgbClr val="000000"/>
                </a:solidFill>
                <a:latin typeface="Times New Roman"/>
              </a:rPr>
              <a:t>што </a:t>
            </a:r>
            <a:r>
              <a:rPr b="0" lang="sr-Latn-RS" sz="2400" spc="-55" strike="noStrike">
                <a:solidFill>
                  <a:srgbClr val="000000"/>
                </a:solidFill>
                <a:latin typeface="Times New Roman"/>
              </a:rPr>
              <a:t>у </a:t>
            </a:r>
            <a:r>
              <a:rPr b="0" lang="sr-Latn-RS" sz="2400" spc="-111" strike="noStrike">
                <a:solidFill>
                  <a:srgbClr val="000000"/>
                </a:solidFill>
                <a:latin typeface="Times New Roman"/>
              </a:rPr>
              <a:t>исти </a:t>
            </a:r>
            <a:r>
              <a:rPr b="0" lang="sr-Latn-RS" sz="2400" spc="-66" strike="noStrike">
                <a:solidFill>
                  <a:srgbClr val="000000"/>
                </a:solidFill>
                <a:latin typeface="Times New Roman"/>
              </a:rPr>
              <a:t>стандардни </a:t>
            </a:r>
            <a:r>
              <a:rPr b="0" lang="sr-Latn-RS" sz="2400" spc="-60" strike="noStrike">
                <a:solidFill>
                  <a:srgbClr val="000000"/>
                </a:solidFill>
                <a:latin typeface="Times New Roman"/>
              </a:rPr>
              <a:t>извештај </a:t>
            </a:r>
            <a:r>
              <a:rPr b="0" lang="sr-Latn-RS" sz="2400" spc="-66" strike="noStrike">
                <a:solidFill>
                  <a:srgbClr val="000000"/>
                </a:solidFill>
                <a:latin typeface="Times New Roman"/>
              </a:rPr>
              <a:t>о </a:t>
            </a:r>
            <a:r>
              <a:rPr b="0" lang="sr-Latn-RS" sz="2400" spc="-97" strike="noStrike">
                <a:solidFill>
                  <a:srgbClr val="000000"/>
                </a:solidFill>
                <a:latin typeface="Times New Roman"/>
              </a:rPr>
              <a:t>оцењивању уписује оцене за остала мерила </a:t>
            </a:r>
            <a:r>
              <a:rPr b="0" lang="sr-Latn-RS" sz="2400" spc="-15" strike="noStrike">
                <a:solidFill>
                  <a:srgbClr val="000000"/>
                </a:solidFill>
                <a:latin typeface="Times New Roman"/>
              </a:rPr>
              <a:t>уз </a:t>
            </a:r>
            <a:r>
              <a:rPr b="0" lang="sr-Latn-RS" sz="2400" spc="-1" strike="noStrike">
                <a:solidFill>
                  <a:srgbClr val="000000"/>
                </a:solidFill>
                <a:latin typeface="Times New Roman"/>
              </a:rPr>
              <a:t>коментаре или аргументе који подржавају те оцене</a:t>
            </a:r>
            <a:r>
              <a:rPr b="0" lang="sr-Latn-RS" sz="2400" spc="-12" strike="noStrike">
                <a:solidFill>
                  <a:srgbClr val="000000"/>
                </a:solidFill>
                <a:latin typeface="Times New Roman"/>
              </a:rPr>
              <a:t>.</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
          <p:cNvSpPr txBox="1"/>
          <p:nvPr/>
        </p:nvSpPr>
        <p:spPr>
          <a:xfrm>
            <a:off x="288000" y="1800000"/>
            <a:ext cx="9432000" cy="4824000"/>
          </a:xfrm>
          <a:prstGeom prst="rect">
            <a:avLst/>
          </a:prstGeom>
          <a:noFill/>
          <a:ln w="0">
            <a:noFill/>
          </a:ln>
        </p:spPr>
        <p:txBody>
          <a:bodyPr lIns="90000" rIns="90000" tIns="45000" bIns="45000" anchor="t">
            <a:noAutofit/>
          </a:bodyPr>
          <a:p>
            <a:pPr marL="216000" indent="-216000" algn="just">
              <a:buClr>
                <a:srgbClr val="000000"/>
              </a:buClr>
              <a:buSzPct val="45000"/>
              <a:buFont typeface="Wingdings" charset="2"/>
              <a:buChar char=""/>
            </a:pPr>
            <a:r>
              <a:rPr b="0" lang="sr-Latn-RS" sz="2400" spc="-1" strike="noStrike">
                <a:latin typeface="Times New Roman"/>
              </a:rPr>
              <a:t>Обавља годишњи разговор са службеником о оцени,</a:t>
            </a:r>
            <a:endParaRPr b="0" lang="sr-Latn-RS" sz="2400" spc="-1" strike="noStrike">
              <a:latin typeface="Arial"/>
            </a:endParaRPr>
          </a:p>
          <a:p>
            <a:pPr marL="216000" indent="-216000" algn="just">
              <a:buClr>
                <a:srgbClr val="000000"/>
              </a:buClr>
              <a:buSzPct val="45000"/>
              <a:buFont typeface="Wingdings" charset="2"/>
              <a:buChar char=""/>
            </a:pPr>
            <a:r>
              <a:rPr b="0" lang="sr-Latn-RS" sz="2400" spc="-1" strike="noStrike">
                <a:latin typeface="Times New Roman"/>
              </a:rPr>
              <a:t>Извештај о оцењивању, након обављеног разговора, доставља контролору на проверу и потпис . Изузетак је ситуација када је оцењивач непосредно подређен руководиоцу органа, дакле начелнику (а то су најчешће руководиоци основних организационих јединица) – у том случају, извештај о оцењивању се доставља јединици за кадрове без контролног потписа јер, једноставно, контролора нема,</a:t>
            </a:r>
            <a:endParaRPr b="0" lang="sr-Latn-RS" sz="2400" spc="-1" strike="noStrike">
              <a:latin typeface="Arial"/>
            </a:endParaRPr>
          </a:p>
          <a:p>
            <a:pPr marL="216000" indent="-216000" algn="just">
              <a:buClr>
                <a:srgbClr val="000000"/>
              </a:buClr>
              <a:buSzPct val="45000"/>
              <a:buFont typeface="Wingdings" charset="2"/>
              <a:buChar char=""/>
            </a:pPr>
            <a:r>
              <a:rPr b="0" lang="sr-Latn-RS" sz="2400" spc="-1" strike="noStrike">
                <a:latin typeface="Times New Roman"/>
              </a:rPr>
              <a:t>Комуницира са контролором и јединицом за кадрове ради правовременог и потпуног обављања свих послова везаних за процедуру </a:t>
            </a:r>
            <a:r>
              <a:rPr b="0" lang="sr-Latn-RS" sz="2400" spc="-66" strike="noStrike">
                <a:latin typeface="Times New Roman"/>
              </a:rPr>
              <a:t>оцењивања,</a:t>
            </a:r>
            <a:endParaRPr b="0" lang="sr-Latn-RS" sz="2400" spc="-1" strike="noStrike">
              <a:latin typeface="Arial"/>
            </a:endParaRPr>
          </a:p>
          <a:p>
            <a:pPr marL="216000" indent="-216000" algn="just">
              <a:buClr>
                <a:srgbClr val="000000"/>
              </a:buClr>
              <a:buSzPct val="45000"/>
              <a:buFont typeface="Wingdings" charset="2"/>
              <a:buChar char=""/>
            </a:pPr>
            <a:r>
              <a:rPr b="0" lang="sr-Latn-RS" sz="2400" spc="-1" strike="noStrike">
                <a:latin typeface="Times New Roman"/>
              </a:rPr>
              <a:t>Учествује у обукама о оцењивању како би развио вештине </a:t>
            </a:r>
            <a:r>
              <a:rPr b="0" lang="sr-Latn-RS" sz="2400" spc="-55" strike="noStrike">
                <a:latin typeface="Times New Roman"/>
              </a:rPr>
              <a:t>оцењивача,</a:t>
            </a:r>
            <a:endParaRPr b="0" lang="sr-Latn-RS" sz="2400" spc="-1" strike="noStrike">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Контролор</a:t>
            </a:r>
            <a:endParaRPr b="0" lang="sr-Latn-RS" sz="4400" spc="-1" strike="noStrike">
              <a:solidFill>
                <a:srgbClr val="000000"/>
              </a:solidFill>
              <a:latin typeface="Times New Roman"/>
            </a:endParaRPr>
          </a:p>
        </p:txBody>
      </p:sp>
      <p:sp>
        <p:nvSpPr>
          <p:cNvPr id="192"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Контролор би требало својом улогом да обезбеди баланс између оцењивача и оцењиваног, уколико за тим постоји потреба, односно да интервенише у ситуацијама када је тај баланс нарушен.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Будући да је контролор непосредно надређен оцењивачу и у том смислу је удаљенији од рада службеника који се оцењује, он и даље поседује </a:t>
            </a:r>
            <a:r>
              <a:rPr b="0" lang="sr-Latn-RS" sz="2400" spc="-21" strike="noStrike">
                <a:solidFill>
                  <a:srgbClr val="000000"/>
                </a:solidFill>
                <a:latin typeface="Times New Roman"/>
              </a:rPr>
              <a:t>одређена </a:t>
            </a:r>
            <a:r>
              <a:rPr b="0" lang="sr-Latn-RS" sz="2400" spc="-32" strike="noStrike">
                <a:solidFill>
                  <a:srgbClr val="000000"/>
                </a:solidFill>
                <a:latin typeface="Times New Roman"/>
              </a:rPr>
              <a:t>сазнања о </a:t>
            </a:r>
            <a:r>
              <a:rPr b="0" lang="sr-Latn-RS" sz="2400" spc="-15" strike="noStrike">
                <a:solidFill>
                  <a:srgbClr val="000000"/>
                </a:solidFill>
                <a:latin typeface="Times New Roman"/>
              </a:rPr>
              <a:t>раду </a:t>
            </a:r>
            <a:r>
              <a:rPr b="0" lang="sr-Latn-RS" sz="2400" spc="-52" strike="noStrike">
                <a:solidFill>
                  <a:srgbClr val="000000"/>
                </a:solidFill>
                <a:latin typeface="Times New Roman"/>
              </a:rPr>
              <a:t>и </a:t>
            </a:r>
            <a:r>
              <a:rPr b="0" lang="sr-Latn-RS" sz="2400" spc="-26" strike="noStrike">
                <a:solidFill>
                  <a:srgbClr val="000000"/>
                </a:solidFill>
                <a:latin typeface="Times New Roman"/>
              </a:rPr>
              <a:t>постигнутим </a:t>
            </a:r>
            <a:r>
              <a:rPr b="0" lang="sr-Latn-RS" sz="2400" spc="-15" strike="noStrike">
                <a:solidFill>
                  <a:srgbClr val="000000"/>
                </a:solidFill>
                <a:latin typeface="Times New Roman"/>
              </a:rPr>
              <a:t>успесима, </a:t>
            </a:r>
            <a:r>
              <a:rPr b="0" lang="sr-Latn-RS" sz="2400" spc="-26" strike="noStrike">
                <a:solidFill>
                  <a:srgbClr val="000000"/>
                </a:solidFill>
                <a:latin typeface="Times New Roman"/>
              </a:rPr>
              <a:t>односно неуспесима.</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Главне дужности контролора</a:t>
            </a:r>
            <a:endParaRPr b="0" lang="sr-Latn-RS" sz="4400" spc="-1" strike="noStrike">
              <a:solidFill>
                <a:srgbClr val="000000"/>
              </a:solidFill>
              <a:latin typeface="Times New Roman"/>
            </a:endParaRPr>
          </a:p>
        </p:txBody>
      </p:sp>
      <p:sp>
        <p:nvSpPr>
          <p:cNvPr id="194" name="PlaceHolder 2"/>
          <p:cNvSpPr>
            <a:spLocks noGrp="1"/>
          </p:cNvSpPr>
          <p:nvPr>
            <p:ph/>
          </p:nvPr>
        </p:nvSpPr>
        <p:spPr>
          <a:xfrm>
            <a:off x="396000" y="1656000"/>
            <a:ext cx="9216000" cy="5040000"/>
          </a:xfrm>
          <a:prstGeom prst="rect">
            <a:avLst/>
          </a:prstGeom>
          <a:noFill/>
          <a:ln w="0">
            <a:noFill/>
          </a:ln>
        </p:spPr>
        <p:txBody>
          <a:bodyPr lIns="0" rIns="0" tIns="0" bIns="0" anchor="t">
            <a:normAutofit fontScale="94000"/>
          </a:bodyPr>
          <a:p>
            <a:pPr marL="527760" indent="-226080" algn="just">
              <a:spcAft>
                <a:spcPts val="1417"/>
              </a:spcAft>
              <a:buClr>
                <a:srgbClr val="000000"/>
              </a:buClr>
              <a:buSzPct val="45000"/>
              <a:buFont typeface="Wingdings" charset="2"/>
              <a:buChar char=""/>
            </a:pPr>
            <a:r>
              <a:rPr b="0" lang="en-US" sz="2400" spc="-1" strike="noStrike">
                <a:solidFill>
                  <a:srgbClr val="000000"/>
                </a:solidFill>
                <a:latin typeface="Times New Roman"/>
              </a:rPr>
              <a:t>Контролор интервенише у ситуацији када оцењивач и оцењивани не могу да се договоре </a:t>
            </a:r>
            <a:r>
              <a:rPr b="0" lang="sr-Latn-RS" sz="2400" spc="-55" strike="noStrike">
                <a:solidFill>
                  <a:srgbClr val="000000"/>
                </a:solidFill>
                <a:latin typeface="Times New Roman"/>
              </a:rPr>
              <a:t>око </a:t>
            </a:r>
            <a:r>
              <a:rPr b="0" lang="sr-Latn-RS" sz="2400" spc="-46" strike="noStrike">
                <a:solidFill>
                  <a:srgbClr val="000000"/>
                </a:solidFill>
                <a:latin typeface="Times New Roman"/>
              </a:rPr>
              <a:t>радних </a:t>
            </a:r>
            <a:r>
              <a:rPr b="0" lang="sr-Latn-RS" sz="2400" spc="-41" strike="noStrike">
                <a:solidFill>
                  <a:srgbClr val="000000"/>
                </a:solidFill>
                <a:latin typeface="Times New Roman"/>
              </a:rPr>
              <a:t>циљева </a:t>
            </a:r>
            <a:r>
              <a:rPr b="0" lang="sr-Latn-RS" sz="2400" spc="-52" strike="noStrike">
                <a:solidFill>
                  <a:srgbClr val="000000"/>
                </a:solidFill>
                <a:latin typeface="Times New Roman"/>
              </a:rPr>
              <a:t>за </a:t>
            </a:r>
            <a:r>
              <a:rPr b="0" lang="sr-Latn-RS" sz="2400" spc="-55" strike="noStrike">
                <a:solidFill>
                  <a:srgbClr val="000000"/>
                </a:solidFill>
                <a:latin typeface="Times New Roman"/>
              </a:rPr>
              <a:t>текући </a:t>
            </a:r>
            <a:r>
              <a:rPr b="0" lang="sr-Latn-RS" sz="2400" spc="-41" strike="noStrike">
                <a:solidFill>
                  <a:srgbClr val="000000"/>
                </a:solidFill>
                <a:latin typeface="Times New Roman"/>
              </a:rPr>
              <a:t>период </a:t>
            </a:r>
            <a:r>
              <a:rPr b="0" lang="sr-Latn-RS" sz="2400" spc="-35" strike="noStrike">
                <a:solidFill>
                  <a:srgbClr val="000000"/>
                </a:solidFill>
                <a:latin typeface="Times New Roman"/>
              </a:rPr>
              <a:t>оцењивања, </a:t>
            </a:r>
            <a:r>
              <a:rPr b="0" lang="sr-Latn-RS" sz="2400" spc="-46" strike="noStrike">
                <a:solidFill>
                  <a:srgbClr val="000000"/>
                </a:solidFill>
                <a:latin typeface="Times New Roman"/>
              </a:rPr>
              <a:t>односно </a:t>
            </a:r>
            <a:r>
              <a:rPr b="0" lang="sr-Latn-RS" sz="2400" spc="-26" strike="noStrike">
                <a:solidFill>
                  <a:srgbClr val="000000"/>
                </a:solidFill>
                <a:latin typeface="Times New Roman"/>
              </a:rPr>
              <a:t>у </a:t>
            </a:r>
            <a:r>
              <a:rPr b="0" lang="sr-Latn-RS" sz="2400" spc="-60" strike="noStrike">
                <a:solidFill>
                  <a:srgbClr val="000000"/>
                </a:solidFill>
                <a:latin typeface="Times New Roman"/>
              </a:rPr>
              <a:t>случајевима када службеник одбије да потпише акт о циљевима</a:t>
            </a:r>
            <a:r>
              <a:rPr b="0" lang="sr-Latn-RS" sz="2400" spc="-35" strike="noStrike">
                <a:solidFill>
                  <a:srgbClr val="000000"/>
                </a:solidFill>
                <a:latin typeface="Times New Roman"/>
              </a:rPr>
              <a:t>;</a:t>
            </a:r>
            <a:endParaRPr b="0" lang="sr-Latn-RS" sz="2400" spc="-1" strike="noStrike">
              <a:solidFill>
                <a:srgbClr val="000000"/>
              </a:solidFill>
              <a:latin typeface="Times New Roman"/>
            </a:endParaRPr>
          </a:p>
          <a:p>
            <a:pPr marL="527760" indent="-226080" algn="just">
              <a:spcAft>
                <a:spcPts val="1417"/>
              </a:spcAft>
              <a:buClr>
                <a:srgbClr val="000000"/>
              </a:buClr>
              <a:buSzPct val="45000"/>
              <a:buFont typeface="Wingdings" charset="2"/>
              <a:buChar char=""/>
            </a:pPr>
            <a:r>
              <a:rPr b="0" lang="sr-Latn-RS" sz="2400" spc="-1" strike="noStrike">
                <a:solidFill>
                  <a:srgbClr val="000000"/>
                </a:solidFill>
                <a:latin typeface="Times New Roman"/>
              </a:rPr>
              <a:t>Ставља контролни потпис на привремени извештај о оцењивању</a:t>
            </a:r>
            <a:r>
              <a:rPr b="0" lang="sr-Latn-RS" sz="2400" spc="-60" strike="noStrike">
                <a:solidFill>
                  <a:srgbClr val="000000"/>
                </a:solidFill>
                <a:latin typeface="Times New Roman"/>
              </a:rPr>
              <a:t>;</a:t>
            </a:r>
            <a:endParaRPr b="0" lang="sr-Latn-RS" sz="2400" spc="-1" strike="noStrike">
              <a:solidFill>
                <a:srgbClr val="000000"/>
              </a:solidFill>
              <a:latin typeface="Times New Roman"/>
            </a:endParaRPr>
          </a:p>
          <a:p>
            <a:pPr marL="527760" indent="-226080" algn="just">
              <a:spcAft>
                <a:spcPts val="1417"/>
              </a:spcAft>
              <a:buClr>
                <a:srgbClr val="000000"/>
              </a:buClr>
              <a:buSzPct val="45000"/>
              <a:buFont typeface="Wingdings" charset="2"/>
              <a:buChar char=""/>
            </a:pPr>
            <a:r>
              <a:rPr b="0" lang="sr-Latn-RS" sz="2400" spc="-1" strike="noStrike">
                <a:solidFill>
                  <a:srgbClr val="000000"/>
                </a:solidFill>
                <a:latin typeface="Times New Roman"/>
              </a:rPr>
              <a:t>На крају једног периода за оцењивање проверава стандардни извештај о оцењивању који добије од оцењивача у смислу да ли су оцене довољно добро образложене, односно да ли су изнети ваљани аргументи, уноси своје коментаре и ставља контролни потпис. Рок за овај посао је 10 дана од дана када је извештај примио од оцењивача ;</a:t>
            </a:r>
            <a:endParaRPr b="0" lang="sr-Latn-RS" sz="2400" spc="-1" strike="noStrike">
              <a:solidFill>
                <a:srgbClr val="000000"/>
              </a:solidFill>
              <a:latin typeface="Times New Roman"/>
            </a:endParaRPr>
          </a:p>
          <a:p>
            <a:pPr marL="527760" indent="-226080" algn="just">
              <a:spcAft>
                <a:spcPts val="1417"/>
              </a:spcAft>
              <a:buClr>
                <a:srgbClr val="000000"/>
              </a:buClr>
              <a:buSzPct val="45000"/>
              <a:buFont typeface="Wingdings" charset="2"/>
              <a:buChar char=""/>
            </a:pPr>
            <a:r>
              <a:rPr b="0" lang="sr-Latn-RS" sz="2400" spc="-1" strike="noStrike">
                <a:solidFill>
                  <a:srgbClr val="000000"/>
                </a:solidFill>
                <a:latin typeface="Times New Roman"/>
              </a:rPr>
              <a:t>Решава све несугласице које се могу појавити између оцењивача и оцењиваног, а које су у вези са садржајем извештаја о оцењивању или предложеним оценама;</a:t>
            </a:r>
            <a:endParaRPr b="0" lang="sr-Latn-RS" sz="2400" spc="-1" strike="noStrike">
              <a:solidFill>
                <a:srgbClr val="000000"/>
              </a:solidFill>
              <a:latin typeface="Times New Roman"/>
            </a:endParaRPr>
          </a:p>
          <a:p>
            <a:pPr marL="527760" indent="-226080"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5" name=""/>
          <p:cNvSpPr txBox="1"/>
          <p:nvPr/>
        </p:nvSpPr>
        <p:spPr>
          <a:xfrm>
            <a:off x="288000" y="1872000"/>
            <a:ext cx="9432000" cy="4807800"/>
          </a:xfrm>
          <a:prstGeom prst="rect">
            <a:avLst/>
          </a:prstGeom>
          <a:noFill/>
          <a:ln w="0">
            <a:noFill/>
          </a:ln>
        </p:spPr>
        <p:txBody>
          <a:bodyPr lIns="90000" rIns="90000" tIns="45000" bIns="45000" anchor="t">
            <a:noAutofit/>
          </a:bodyPr>
          <a:p>
            <a:pPr marL="216000" indent="-216000" algn="just">
              <a:buClr>
                <a:srgbClr val="000000"/>
              </a:buClr>
              <a:buSzPct val="45000"/>
              <a:buFont typeface="Wingdings" charset="2"/>
              <a:buChar char=""/>
            </a:pPr>
            <a:r>
              <a:rPr b="0" lang="sr-Latn-RS" sz="2400" spc="-1" strike="noStrike">
                <a:latin typeface="Times New Roman"/>
              </a:rPr>
              <a:t>Проверен </a:t>
            </a:r>
            <a:r>
              <a:rPr b="0" lang="sr-Latn-RS" sz="2400" spc="-80" strike="noStrike">
                <a:latin typeface="Times New Roman"/>
              </a:rPr>
              <a:t>и потписан </a:t>
            </a:r>
            <a:r>
              <a:rPr b="0" lang="sr-Latn-RS" sz="2400" spc="-75" strike="noStrike">
                <a:latin typeface="Times New Roman"/>
              </a:rPr>
              <a:t>извештај </a:t>
            </a:r>
            <a:r>
              <a:rPr b="0" lang="sr-Latn-RS" sz="2400" spc="-80" strike="noStrike">
                <a:latin typeface="Times New Roman"/>
              </a:rPr>
              <a:t>о оцењивању </a:t>
            </a:r>
            <a:r>
              <a:rPr b="0" lang="sr-Latn-RS" sz="2400" spc="-111" strike="noStrike">
                <a:latin typeface="Times New Roman"/>
              </a:rPr>
              <a:t>доставља </a:t>
            </a:r>
            <a:r>
              <a:rPr b="0" lang="sr-Latn-RS" sz="2400" spc="-92" strike="noStrike">
                <a:latin typeface="Times New Roman"/>
              </a:rPr>
              <a:t>јединици за </a:t>
            </a:r>
            <a:r>
              <a:rPr b="0" lang="sr-Latn-RS" sz="2400" spc="-72" strike="noStrike">
                <a:latin typeface="Times New Roman"/>
              </a:rPr>
              <a:t>људске </a:t>
            </a:r>
            <a:r>
              <a:rPr b="0" lang="sr-Latn-RS" sz="2400" spc="-92" strike="noStrike">
                <a:latin typeface="Times New Roman"/>
              </a:rPr>
              <a:t>ресурсе ;</a:t>
            </a:r>
            <a:endParaRPr b="0" lang="sr-Latn-RS" sz="2400" spc="-1" strike="noStrike">
              <a:latin typeface="Arial"/>
            </a:endParaRPr>
          </a:p>
          <a:p>
            <a:pPr marL="216000" indent="-216000" algn="just">
              <a:buClr>
                <a:srgbClr val="000000"/>
              </a:buClr>
              <a:buSzPct val="45000"/>
              <a:buFont typeface="Wingdings" charset="2"/>
              <a:buChar char=""/>
            </a:pPr>
            <a:r>
              <a:rPr b="0" lang="sr-Latn-RS" sz="2400" spc="-55" strike="noStrike">
                <a:latin typeface="Times New Roman"/>
              </a:rPr>
              <a:t>У случају када се мишљење контролора значајно разликује од мишљења оцењивача </a:t>
            </a:r>
            <a:r>
              <a:rPr b="0" lang="sr-Latn-RS" sz="2400" spc="-41" strike="noStrike">
                <a:latin typeface="Times New Roman"/>
              </a:rPr>
              <a:t>у </a:t>
            </a:r>
            <a:r>
              <a:rPr b="0" lang="sr-Latn-RS" sz="2400" spc="-80" strike="noStrike">
                <a:latin typeface="Times New Roman"/>
              </a:rPr>
              <a:t>погледу оцена </a:t>
            </a:r>
            <a:r>
              <a:rPr b="0" lang="sr-Latn-RS" sz="2400" spc="-32" strike="noStrike">
                <a:latin typeface="Times New Roman"/>
              </a:rPr>
              <a:t>и </a:t>
            </a:r>
            <a:r>
              <a:rPr b="0" lang="sr-Latn-RS" sz="2400" spc="-26" strike="noStrike">
                <a:latin typeface="Times New Roman"/>
              </a:rPr>
              <a:t>да </a:t>
            </a:r>
            <a:r>
              <a:rPr b="0" lang="sr-Latn-RS" sz="2400" spc="-35" strike="noStrike">
                <a:latin typeface="Times New Roman"/>
              </a:rPr>
              <a:t>то </a:t>
            </a:r>
            <a:r>
              <a:rPr b="0" lang="sr-Latn-RS" sz="2400" spc="-41" strike="noStrike">
                <a:latin typeface="Times New Roman"/>
              </a:rPr>
              <a:t>неслагање </a:t>
            </a:r>
            <a:r>
              <a:rPr b="0" lang="sr-Latn-RS" sz="2400" spc="-35" strike="noStrike">
                <a:latin typeface="Times New Roman"/>
              </a:rPr>
              <a:t>нису </a:t>
            </a:r>
            <a:r>
              <a:rPr b="0" lang="sr-Latn-RS" sz="2400" spc="-46" strike="noStrike">
                <a:latin typeface="Times New Roman"/>
              </a:rPr>
              <a:t>могли </a:t>
            </a:r>
            <a:r>
              <a:rPr b="0" lang="sr-Latn-RS" sz="2400" spc="-12" strike="noStrike">
                <a:latin typeface="Times New Roman"/>
              </a:rPr>
              <a:t>ни </a:t>
            </a:r>
            <a:r>
              <a:rPr b="0" lang="sr-Latn-RS" sz="2400" spc="-32" strike="noStrike">
                <a:latin typeface="Times New Roman"/>
              </a:rPr>
              <a:t>на </a:t>
            </a:r>
            <a:r>
              <a:rPr b="0" lang="sr-Latn-RS" sz="2400" spc="-35" strike="noStrike">
                <a:latin typeface="Times New Roman"/>
              </a:rPr>
              <a:t>један </a:t>
            </a:r>
            <a:r>
              <a:rPr b="0" lang="sr-Latn-RS" sz="2400" spc="-41" strike="noStrike">
                <a:latin typeface="Times New Roman"/>
              </a:rPr>
              <a:t>други </a:t>
            </a:r>
            <a:r>
              <a:rPr b="0" lang="sr-Latn-RS" sz="2400" spc="-26" strike="noStrike">
                <a:latin typeface="Times New Roman"/>
              </a:rPr>
              <a:t>начин </a:t>
            </a:r>
            <a:r>
              <a:rPr b="0" lang="sr-Latn-RS" sz="2400" spc="-41" strike="noStrike">
                <a:latin typeface="Times New Roman"/>
              </a:rPr>
              <a:t>да реше, он свој став може да искаже у извештају о оцењивању у простору предвиђеном за коментар контролора и то тако да каже с којим конкретно оценама се не слаже, које друге оцене предлаже и које доказе за то поседује. У тим ситуацијама јединица за људске ресурсе предочава руководиоцу органа постојање неслагања у ставовима оцењивача и контролора и оставља доносиоцу решења да одлучи чију оцену ће уважити. Зависно од тога чију оцену уважи, у образложењу решења о оцени ће бити наведени аргументи или оцењивача или контролора. Руководилац органа, односно доносилац решења никада не може бити </a:t>
            </a:r>
            <a:r>
              <a:rPr b="0" lang="sr-Latn-RS" sz="2400" spc="-32" strike="noStrike">
                <a:latin typeface="Times New Roman"/>
              </a:rPr>
              <a:t>контролор;</a:t>
            </a:r>
            <a:endParaRPr b="0" lang="sr-Latn-RS" sz="2400" spc="-1" strike="noStrike">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Руководилац органа</a:t>
            </a:r>
            <a:endParaRPr b="0" lang="sr-Latn-RS" sz="4400" spc="-1" strike="noStrike">
              <a:solidFill>
                <a:srgbClr val="000000"/>
              </a:solidFill>
              <a:latin typeface="Times New Roman"/>
            </a:endParaRPr>
          </a:p>
        </p:txBody>
      </p:sp>
      <p:sp>
        <p:nvSpPr>
          <p:cNvPr id="197" name="PlaceHolder 2"/>
          <p:cNvSpPr>
            <a:spLocks noGrp="1"/>
          </p:cNvSpPr>
          <p:nvPr>
            <p:ph/>
          </p:nvPr>
        </p:nvSpPr>
        <p:spPr>
          <a:xfrm>
            <a:off x="504000" y="1769040"/>
            <a:ext cx="8870040" cy="4998960"/>
          </a:xfrm>
          <a:prstGeom prst="rect">
            <a:avLst/>
          </a:prstGeom>
          <a:noFill/>
          <a:ln w="0">
            <a:noFill/>
          </a:ln>
        </p:spPr>
        <p:txBody>
          <a:bodyPr lIns="0" rIns="0" tIns="0" bIns="0" anchor="t">
            <a:normAutofit fontScale="85000"/>
          </a:bodyPr>
          <a:p>
            <a:pPr algn="just">
              <a:spcAft>
                <a:spcPts val="1417"/>
              </a:spcAft>
              <a:buNone/>
            </a:pPr>
            <a:r>
              <a:rPr b="0" lang="sr-Latn-RS" sz="2400" spc="-1" strike="noStrike">
                <a:solidFill>
                  <a:srgbClr val="000000"/>
                </a:solidFill>
                <a:latin typeface="Times New Roman"/>
              </a:rPr>
              <a:t>Као </a:t>
            </a:r>
            <a:r>
              <a:rPr b="0" lang="sr-Latn-RS" sz="2400" spc="-26" strike="noStrike">
                <a:solidFill>
                  <a:srgbClr val="000000"/>
                </a:solidFill>
                <a:latin typeface="Times New Roman"/>
              </a:rPr>
              <a:t>што </a:t>
            </a:r>
            <a:r>
              <a:rPr b="0" lang="sr-Latn-RS" sz="2400" spc="-21" strike="noStrike">
                <a:solidFill>
                  <a:srgbClr val="000000"/>
                </a:solidFill>
                <a:latin typeface="Times New Roman"/>
              </a:rPr>
              <a:t>је </a:t>
            </a:r>
            <a:r>
              <a:rPr b="0" lang="sr-Latn-RS" sz="2400" spc="-26" strike="noStrike">
                <a:solidFill>
                  <a:srgbClr val="000000"/>
                </a:solidFill>
                <a:latin typeface="Times New Roman"/>
              </a:rPr>
              <a:t>раније наглашено, </a:t>
            </a:r>
            <a:r>
              <a:rPr b="0" lang="sr-Latn-RS" sz="2400" spc="-12" strike="noStrike">
                <a:solidFill>
                  <a:srgbClr val="000000"/>
                </a:solidFill>
                <a:latin typeface="Times New Roman"/>
              </a:rPr>
              <a:t>у</a:t>
            </a:r>
            <a:r>
              <a:rPr b="0" lang="sr-Latn-RS" sz="2400" spc="-52" strike="noStrike">
                <a:solidFill>
                  <a:srgbClr val="000000"/>
                </a:solidFill>
                <a:latin typeface="Times New Roman"/>
              </a:rPr>
              <a:t>случају </a:t>
            </a:r>
            <a:r>
              <a:rPr b="0" lang="sr-Latn-RS" sz="2400" spc="-55" strike="noStrike">
                <a:solidFill>
                  <a:srgbClr val="000000"/>
                </a:solidFill>
                <a:latin typeface="Times New Roman"/>
              </a:rPr>
              <a:t>ЈЛС, </a:t>
            </a:r>
            <a:r>
              <a:rPr b="0" lang="sr-Latn-RS" sz="2400" spc="-26" strike="noStrike">
                <a:solidFill>
                  <a:srgbClr val="000000"/>
                </a:solidFill>
                <a:latin typeface="Times New Roman"/>
              </a:rPr>
              <a:t>руководилац </a:t>
            </a:r>
            <a:r>
              <a:rPr b="0" lang="sr-Latn-RS" sz="2400" spc="-21" strike="noStrike">
                <a:solidFill>
                  <a:srgbClr val="000000"/>
                </a:solidFill>
                <a:latin typeface="Times New Roman"/>
              </a:rPr>
              <a:t>органа </a:t>
            </a:r>
            <a:r>
              <a:rPr b="0" lang="sr-Latn-RS" sz="2400" spc="-41" strike="noStrike">
                <a:solidFill>
                  <a:srgbClr val="000000"/>
                </a:solidFill>
                <a:latin typeface="Times New Roman"/>
              </a:rPr>
              <a:t>је </a:t>
            </a:r>
            <a:r>
              <a:rPr b="0" lang="sr-Latn-RS" sz="2400" spc="-26" strike="noStrike">
                <a:solidFill>
                  <a:srgbClr val="000000"/>
                </a:solidFill>
                <a:latin typeface="Times New Roman"/>
              </a:rPr>
              <a:t>начелник О</a:t>
            </a:r>
            <a:r>
              <a:rPr b="0" lang="sr-Latn-RS" sz="2400" spc="-15" strike="noStrike">
                <a:solidFill>
                  <a:srgbClr val="000000"/>
                </a:solidFill>
                <a:latin typeface="Times New Roman"/>
              </a:rPr>
              <a:t>пштинске управе, односно, правобранилац, руководилац стручне службе и руководилац посебне </a:t>
            </a:r>
            <a:r>
              <a:rPr b="0" lang="sr-Latn-RS" sz="2400" spc="-12" strike="noStrike">
                <a:solidFill>
                  <a:srgbClr val="000000"/>
                </a:solidFill>
                <a:latin typeface="Times New Roman"/>
              </a:rPr>
              <a:t>организације.</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Главна </a:t>
            </a:r>
            <a:r>
              <a:rPr b="0" lang="sr-Latn-RS" sz="2400" spc="-26" strike="noStrike">
                <a:solidFill>
                  <a:srgbClr val="000000"/>
                </a:solidFill>
                <a:latin typeface="Times New Roman"/>
              </a:rPr>
              <a:t>улога </a:t>
            </a:r>
            <a:r>
              <a:rPr b="0" lang="sr-Latn-RS" sz="2400" spc="-41" strike="noStrike">
                <a:solidFill>
                  <a:srgbClr val="000000"/>
                </a:solidFill>
                <a:latin typeface="Times New Roman"/>
              </a:rPr>
              <a:t>руководиоца </a:t>
            </a:r>
            <a:r>
              <a:rPr b="0" lang="sr-Latn-RS" sz="2400" spc="-52" strike="noStrike">
                <a:solidFill>
                  <a:srgbClr val="000000"/>
                </a:solidFill>
                <a:latin typeface="Times New Roman"/>
              </a:rPr>
              <a:t>органа </a:t>
            </a:r>
            <a:r>
              <a:rPr b="0" lang="sr-Latn-RS" sz="2400" spc="-21" strike="noStrike">
                <a:solidFill>
                  <a:srgbClr val="000000"/>
                </a:solidFill>
                <a:latin typeface="Times New Roman"/>
              </a:rPr>
              <a:t>у </a:t>
            </a:r>
            <a:r>
              <a:rPr b="0" lang="sr-Latn-RS" sz="2400" spc="-66" strike="noStrike">
                <a:solidFill>
                  <a:srgbClr val="000000"/>
                </a:solidFill>
                <a:latin typeface="Times New Roman"/>
              </a:rPr>
              <a:t>поступку </a:t>
            </a:r>
            <a:r>
              <a:rPr b="0" lang="sr-Latn-RS" sz="2400" spc="-60" strike="noStrike">
                <a:solidFill>
                  <a:srgbClr val="000000"/>
                </a:solidFill>
                <a:latin typeface="Times New Roman"/>
              </a:rPr>
              <a:t>оцењивања </a:t>
            </a:r>
            <a:r>
              <a:rPr b="0" lang="sr-Latn-RS" sz="2400" spc="-52" strike="noStrike">
                <a:solidFill>
                  <a:srgbClr val="000000"/>
                </a:solidFill>
                <a:latin typeface="Times New Roman"/>
              </a:rPr>
              <a:t>јесте </a:t>
            </a:r>
            <a:r>
              <a:rPr b="0" lang="sr-Latn-RS" sz="2400" spc="-41" strike="noStrike">
                <a:solidFill>
                  <a:srgbClr val="000000"/>
                </a:solidFill>
                <a:latin typeface="Times New Roman"/>
              </a:rPr>
              <a:t>доношење </a:t>
            </a:r>
            <a:r>
              <a:rPr b="0" lang="sr-Latn-RS" sz="2400" spc="-52" strike="noStrike">
                <a:solidFill>
                  <a:srgbClr val="000000"/>
                </a:solidFill>
                <a:latin typeface="Times New Roman"/>
              </a:rPr>
              <a:t>решења </a:t>
            </a:r>
            <a:r>
              <a:rPr b="0" lang="sr-Latn-RS" sz="2400" spc="-46" strike="noStrike">
                <a:solidFill>
                  <a:srgbClr val="000000"/>
                </a:solidFill>
                <a:latin typeface="Times New Roman"/>
              </a:rPr>
              <a:t>о оцени за све запослене који се оцењују </a:t>
            </a:r>
            <a:r>
              <a:rPr b="0" lang="sr-Latn-RS" sz="2400" spc="-32" strike="noStrike">
                <a:solidFill>
                  <a:srgbClr val="000000"/>
                </a:solidFill>
                <a:latin typeface="Times New Roman"/>
              </a:rPr>
              <a:t>.</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Такође, руководилац органа је и оцењивач за себи непосредно подређене и то на начин који је нешто другачији од тога како се остали оцењују. Наиме, руководилац органа </a:t>
            </a:r>
            <a:r>
              <a:rPr b="0" lang="sr-Latn-RS" sz="2400" spc="-41" strike="noStrike">
                <a:solidFill>
                  <a:srgbClr val="000000"/>
                </a:solidFill>
                <a:latin typeface="Times New Roman"/>
              </a:rPr>
              <a:t>углавном </a:t>
            </a:r>
            <a:r>
              <a:rPr b="0" lang="sr-Latn-RS" sz="2400" spc="-46" strike="noStrike">
                <a:solidFill>
                  <a:srgbClr val="000000"/>
                </a:solidFill>
                <a:latin typeface="Times New Roman"/>
              </a:rPr>
              <a:t>оцењује руководиоце </a:t>
            </a:r>
            <a:r>
              <a:rPr b="0" lang="sr-Latn-RS" sz="2400" spc="-35" strike="noStrike">
                <a:solidFill>
                  <a:srgbClr val="000000"/>
                </a:solidFill>
                <a:latin typeface="Times New Roman"/>
              </a:rPr>
              <a:t>унутрашњих </a:t>
            </a:r>
            <a:r>
              <a:rPr b="0" lang="sr-Latn-RS" sz="2400" spc="-46" strike="noStrike">
                <a:solidFill>
                  <a:srgbClr val="000000"/>
                </a:solidFill>
                <a:latin typeface="Times New Roman"/>
              </a:rPr>
              <a:t>организационих јединица </a:t>
            </a:r>
            <a:r>
              <a:rPr b="0" lang="sr-Latn-RS" sz="2400" spc="-60" strike="noStrike">
                <a:solidFill>
                  <a:srgbClr val="000000"/>
                </a:solidFill>
                <a:latin typeface="Times New Roman"/>
              </a:rPr>
              <a:t>који </a:t>
            </a:r>
            <a:r>
              <a:rPr b="0" lang="sr-Latn-RS" sz="2400" spc="-46" strike="noStrike">
                <a:solidFill>
                  <a:srgbClr val="000000"/>
                </a:solidFill>
                <a:latin typeface="Times New Roman"/>
              </a:rPr>
              <a:t>су </a:t>
            </a:r>
            <a:r>
              <a:rPr b="0" lang="sr-Latn-RS" sz="2400" spc="-66" strike="noStrike">
                <a:solidFill>
                  <a:srgbClr val="000000"/>
                </a:solidFill>
                <a:latin typeface="Times New Roman"/>
              </a:rPr>
              <a:t>му непосредно подређени, као и самосталне извршиоце који су му директно подређени; може се десити и да буде оцењивач за службенике који из неког разлога немају непосредно надређеног (најчешће зато што то радно место није тренутно попуњено) и у хијерархији је руководилац органа први који има увид у рад тих запослених. У случајевима када је руководилац органа оцењивач, не попуњава се стандардни извештај о оцењивању, већ је он дужан да обави разговор са оцењиваним о резултатима рада и да након тога донесе решење о оцени . Белешка коју прави о том разговору представља основ за израду решења о </a:t>
            </a:r>
            <a:r>
              <a:rPr b="0" lang="sr-Latn-RS" sz="2400" spc="-46" strike="noStrike">
                <a:solidFill>
                  <a:srgbClr val="000000"/>
                </a:solidFill>
                <a:latin typeface="Times New Roman"/>
              </a:rPr>
              <a:t>оцени.</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Нормативни оквир</a:t>
            </a:r>
            <a:endParaRPr b="0" lang="sr-Latn-RS" sz="4400" spc="-1" strike="noStrike">
              <a:solidFill>
                <a:srgbClr val="000000"/>
              </a:solidFill>
              <a:latin typeface="Times New Roman"/>
            </a:endParaRPr>
          </a:p>
        </p:txBody>
      </p:sp>
      <p:sp>
        <p:nvSpPr>
          <p:cNvPr id="170"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endParaRPr b="0" lang="sr-Latn-RS" sz="3200" spc="-1" strike="noStrike">
              <a:solidFill>
                <a:srgbClr val="000000"/>
              </a:solidFill>
              <a:latin typeface="Times New Roman"/>
            </a:endParaRPr>
          </a:p>
          <a:p>
            <a:r>
              <a:rPr b="1" lang="sr-Latn-RS" sz="2400" spc="-1" strike="noStrike">
                <a:solidFill>
                  <a:srgbClr val="000000"/>
                </a:solidFill>
                <a:latin typeface="Times New Roman"/>
              </a:rPr>
              <a:t>1. Закон о запосленима у АП И ЈЛС</a:t>
            </a:r>
            <a:r>
              <a:rPr b="0" lang="sr-Latn-RS" sz="2400" spc="-1" strike="noStrike">
                <a:solidFill>
                  <a:srgbClr val="000000"/>
                </a:solidFill>
                <a:latin typeface="Times New Roman"/>
              </a:rPr>
              <a:t> („Службени гласник РС“ бр.21/2016, 113/2017, 113/2017, 95/2018 и 14/2021)</a:t>
            </a:r>
            <a:endParaRPr b="0" lang="sr-Latn-RS" sz="2400" spc="-1" strike="noStrike">
              <a:solidFill>
                <a:srgbClr val="000000"/>
              </a:solidFill>
              <a:latin typeface="Times New Roman"/>
            </a:endParaRPr>
          </a:p>
          <a:p>
            <a:r>
              <a:rPr b="1" lang="sr-Latn-RS" sz="2400" spc="-1" strike="noStrike">
                <a:solidFill>
                  <a:srgbClr val="000000"/>
                </a:solidFill>
                <a:latin typeface="Times New Roman"/>
              </a:rPr>
              <a:t>2. Закон о локалној самоуправи (</a:t>
            </a:r>
            <a:r>
              <a:rPr b="0" lang="sr-Latn-RS" sz="2400" spc="-1" strike="noStrike">
                <a:solidFill>
                  <a:srgbClr val="000000"/>
                </a:solidFill>
                <a:latin typeface="Times New Roman"/>
              </a:rPr>
              <a:t>„Службени гласник РС“ бр.129/2007, 83/2014, 101/2016, 47/2018 и 111/2021)</a:t>
            </a:r>
            <a:endParaRPr b="0" lang="sr-Latn-RS" sz="2400" spc="-1" strike="noStrike">
              <a:solidFill>
                <a:srgbClr val="000000"/>
              </a:solidFill>
              <a:latin typeface="Times New Roman"/>
            </a:endParaRPr>
          </a:p>
          <a:p>
            <a:r>
              <a:rPr b="1" lang="sr-Latn-RS" sz="2400" spc="-1" strike="noStrike">
                <a:solidFill>
                  <a:srgbClr val="000000"/>
                </a:solidFill>
                <a:latin typeface="Times New Roman"/>
              </a:rPr>
              <a:t>3. Уредба о оцењивању службеника</a:t>
            </a:r>
            <a:r>
              <a:rPr b="0" lang="sr-Latn-RS" sz="2400" spc="-1" strike="noStrike">
                <a:solidFill>
                  <a:srgbClr val="000000"/>
                </a:solidFill>
                <a:latin typeface="Times New Roman"/>
              </a:rPr>
              <a:t> („Службени гласник РС“ бр.2/2019) </a:t>
            </a:r>
            <a:endParaRPr b="0" lang="sr-Latn-RS" sz="2400" spc="-1" strike="noStrike">
              <a:solidFill>
                <a:srgbClr val="000000"/>
              </a:solidFill>
              <a:latin typeface="Times New Roman"/>
            </a:endParaRPr>
          </a:p>
          <a:p>
            <a:r>
              <a:rPr b="1" lang="sr-Latn-RS" sz="2400" spc="-1" strike="noStrike">
                <a:solidFill>
                  <a:srgbClr val="000000"/>
                </a:solidFill>
                <a:latin typeface="Times New Roman"/>
              </a:rPr>
              <a:t>4. Упутство о спровођењу оцењивања  у Општинској управи општине Беочин  </a:t>
            </a:r>
            <a:r>
              <a:rPr b="0" lang="sr-Latn-RS" sz="2400" spc="-1" strike="noStrike">
                <a:solidFill>
                  <a:srgbClr val="000000"/>
                </a:solidFill>
                <a:latin typeface="Times New Roman"/>
              </a:rPr>
              <a:t>бр.01-120-7/2017 од 20.03.2017. године</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8" name=""/>
          <p:cNvSpPr txBox="1"/>
          <p:nvPr/>
        </p:nvSpPr>
        <p:spPr>
          <a:xfrm>
            <a:off x="216000" y="792000"/>
            <a:ext cx="9576000" cy="6088680"/>
          </a:xfrm>
          <a:prstGeom prst="rect">
            <a:avLst/>
          </a:prstGeom>
          <a:noFill/>
          <a:ln w="0">
            <a:noFill/>
          </a:ln>
        </p:spPr>
        <p:txBody>
          <a:bodyPr lIns="90000" rIns="90000" tIns="45000" bIns="45000" anchor="t">
            <a:noAutofit/>
          </a:bodyPr>
          <a:p>
            <a:pPr algn="just">
              <a:buNone/>
            </a:pPr>
            <a:r>
              <a:rPr b="0" lang="sr-Latn-RS" sz="2200" spc="-1" strike="noStrike">
                <a:latin typeface="Times New Roman"/>
              </a:rPr>
              <a:t>Иако је руководилац органа тај који једини формално доноси одлуке у поступку оцењивања, он мора бити у стању да се у потпуности ослони на рад оцењивача и контролора, као другог потписника, а који је јединица за људске ресурсе преточила у технички предлог решења. </a:t>
            </a:r>
            <a:r>
              <a:rPr b="0" lang="sr-Latn-RS" sz="2200" spc="-1" strike="noStrike">
                <a:latin typeface="Times New Roman"/>
              </a:rPr>
              <a:t>	</a:t>
            </a:r>
            <a:r>
              <a:rPr b="0" lang="sr-Latn-RS" sz="2200" spc="-1" strike="noStrike">
                <a:latin typeface="Times New Roman"/>
              </a:rPr>
              <a:t>Ипак, он може да захтева додатне информације и да измени неке оцене и коментаре предложене у извештају о оцењивању уколико се са њима не слаже. Наравно, он то треба да учини само уколико оцене или коментари нису реални или ако има нерешених тачака између оцењивача и службеника, односно између оцењивача и контролора.</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35" strike="noStrike">
                <a:latin typeface="Times New Roman"/>
              </a:rPr>
              <a:t>Оцењивање начелника </a:t>
            </a:r>
            <a:r>
              <a:rPr b="0" lang="sr-Latn-RS" sz="2200" spc="-32" strike="noStrike">
                <a:latin typeface="Times New Roman"/>
              </a:rPr>
              <a:t> </a:t>
            </a:r>
            <a:r>
              <a:rPr b="0" lang="sr-Latn-RS" sz="2200" spc="-35" strike="noStrike">
                <a:latin typeface="Times New Roman"/>
              </a:rPr>
              <a:t>управе и његовог заменика </a:t>
            </a:r>
            <a:r>
              <a:rPr b="0" lang="sr-Latn-RS" sz="2200" spc="-41" strike="noStrike">
                <a:latin typeface="Times New Roman"/>
              </a:rPr>
              <a:t>се </a:t>
            </a:r>
            <a:r>
              <a:rPr b="0" lang="sr-Latn-RS" sz="2200" spc="-32" strike="noStrike">
                <a:latin typeface="Times New Roman"/>
              </a:rPr>
              <a:t>спроводи </a:t>
            </a:r>
            <a:r>
              <a:rPr b="0" lang="sr-Latn-RS" sz="2200" spc="-35" strike="noStrike">
                <a:latin typeface="Times New Roman"/>
              </a:rPr>
              <a:t>  слично као и за оне службенике које оцењује начелник – за </a:t>
            </a:r>
            <a:r>
              <a:rPr b="0" lang="sr-Latn-RS" sz="2200" spc="-41" strike="noStrike">
                <a:latin typeface="Times New Roman"/>
              </a:rPr>
              <a:t>начелника </a:t>
            </a:r>
            <a:r>
              <a:rPr b="0" lang="sr-Latn-RS" sz="2200" spc="-32" strike="noStrike">
                <a:latin typeface="Times New Roman"/>
              </a:rPr>
              <a:t>и </a:t>
            </a:r>
            <a:r>
              <a:rPr b="0" lang="sr-Latn-RS" sz="2200" spc="-41" strike="noStrike">
                <a:latin typeface="Times New Roman"/>
              </a:rPr>
              <a:t>заменика </a:t>
            </a:r>
            <a:r>
              <a:rPr b="0" lang="sr-Latn-RS" sz="2200" spc="-32" strike="noStrike">
                <a:latin typeface="Times New Roman"/>
              </a:rPr>
              <a:t>се </a:t>
            </a:r>
            <a:r>
              <a:rPr b="0" lang="sr-Latn-RS" sz="2200" spc="-35" strike="noStrike">
                <a:latin typeface="Times New Roman"/>
              </a:rPr>
              <a:t>не попуњава </a:t>
            </a:r>
            <a:r>
              <a:rPr b="0" lang="sr-Latn-RS" sz="2200" spc="-26" strike="noStrike">
                <a:latin typeface="Times New Roman"/>
              </a:rPr>
              <a:t>стандардни </a:t>
            </a:r>
            <a:r>
              <a:rPr b="0" lang="sr-Latn-RS" sz="2200" spc="-41" strike="noStrike">
                <a:latin typeface="Times New Roman"/>
              </a:rPr>
              <a:t>извештај </a:t>
            </a:r>
            <a:r>
              <a:rPr b="0" lang="sr-Latn-RS" sz="2200" spc="-32" strike="noStrike">
                <a:latin typeface="Times New Roman"/>
              </a:rPr>
              <a:t>о оцењивању </a:t>
            </a:r>
            <a:r>
              <a:rPr b="0" lang="sr-Latn-RS" sz="2200" spc="-60" strike="noStrike">
                <a:latin typeface="Times New Roman"/>
              </a:rPr>
              <a:t>већ </a:t>
            </a:r>
            <a:r>
              <a:rPr b="0" lang="sr-Latn-RS" sz="2200" spc="-32" strike="noStrike">
                <a:latin typeface="Times New Roman"/>
              </a:rPr>
              <a:t>они </a:t>
            </a:r>
            <a:r>
              <a:rPr b="0" lang="sr-Latn-RS" sz="2200" spc="-26" strike="noStrike">
                <a:latin typeface="Times New Roman"/>
              </a:rPr>
              <a:t>могу градоначелнику, односно председнику општине или председнику градске општине поднети извештај (у усменој и/или писаној форми) о свом раду и оствареним резултатима, пре свега у односу на стратешке или оперативне циљеве за које су били задужени у датом периоду за оцењивање. Решење о оцени начелника управе и заменика начелника доноси њихов оцењивач (градоначелник, односно председник општине или председник градске </a:t>
            </a:r>
            <a:r>
              <a:rPr b="0" lang="sr-Latn-RS" sz="2200" spc="-21" strike="noStrike">
                <a:latin typeface="Times New Roman"/>
              </a:rPr>
              <a:t>општине).</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Утврђивање радних циљева</a:t>
            </a:r>
            <a:endParaRPr b="0" lang="sr-Latn-RS" sz="4400" spc="-1" strike="noStrike">
              <a:solidFill>
                <a:srgbClr val="000000"/>
              </a:solidFill>
              <a:latin typeface="Times New Roman"/>
            </a:endParaRPr>
          </a:p>
        </p:txBody>
      </p:sp>
      <p:sp>
        <p:nvSpPr>
          <p:cNvPr id="200" name="PlaceHolder 2"/>
          <p:cNvSpPr>
            <a:spLocks noGrp="1"/>
          </p:cNvSpPr>
          <p:nvPr>
            <p:ph/>
          </p:nvPr>
        </p:nvSpPr>
        <p:spPr>
          <a:xfrm>
            <a:off x="504000" y="1440000"/>
            <a:ext cx="8870040" cy="5400000"/>
          </a:xfrm>
          <a:prstGeom prst="rect">
            <a:avLst/>
          </a:prstGeom>
          <a:noFill/>
          <a:ln w="0">
            <a:noFill/>
          </a:ln>
        </p:spPr>
        <p:txBody>
          <a:bodyPr lIns="0" rIns="0" tIns="0" bIns="0" anchor="t">
            <a:normAutofit/>
          </a:bodyPr>
          <a:p>
            <a:pPr algn="just">
              <a:spcAft>
                <a:spcPts val="1417"/>
              </a:spcAft>
              <a:buNone/>
            </a:pPr>
            <a:r>
              <a:rPr b="0" lang="sr-Latn-RS" sz="2000" spc="-1" strike="noStrike">
                <a:solidFill>
                  <a:srgbClr val="000000"/>
                </a:solidFill>
                <a:latin typeface="Times New Roman"/>
              </a:rPr>
              <a:t>Планирање и управљање према циљевима је инкорпорирано у постојећи систем оцењивања тако да постоји обавеза утврђивања индивидуалних радних циљева на почетку календарске године за сваког од оцењиваних и да свако од запослених бива оцењиван за остварене резултате у односу на те радне циљеве. Наравно, претпоставља се да се циљеви утврђују на основу стратешких и оперативних циљева органа, планова рада и онога што запослени стварно раде на својим радним местима.</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Дакле, да би службеник био оцењен за остварене резултате, индивидуални радни циљеви морају бити унапред утврђени и договорени између оцењивача и оцењиваног.</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Рок за утврђивање радних циљева за сваког појединог службеника је 31. децембар једне године за наредни период оцењивања, односно – радни циљеви морају бити договорени најкасније до 15. јануара године за коју се спроводи оцењивање .</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Радни циљеви се утврђују у наведеном року за оне службенике који су у то време присутни на послу. Уколико је неко на боловању или је одсутан по другим основама, за њега се циљеви утврђују по повратку на рад.</a:t>
            </a:r>
            <a:endParaRPr b="0" lang="sr-Latn-RS" sz="20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1" name=""/>
          <p:cNvSpPr txBox="1"/>
          <p:nvPr/>
        </p:nvSpPr>
        <p:spPr>
          <a:xfrm>
            <a:off x="288000" y="936000"/>
            <a:ext cx="9432000" cy="5904000"/>
          </a:xfrm>
          <a:prstGeom prst="rect">
            <a:avLst/>
          </a:prstGeom>
          <a:noFill/>
          <a:ln w="0">
            <a:noFill/>
          </a:ln>
        </p:spPr>
        <p:txBody>
          <a:bodyPr lIns="90000" rIns="90000" tIns="45000" bIns="45000" anchor="t">
            <a:noAutofit/>
          </a:bodyPr>
          <a:p>
            <a:pPr algn="just">
              <a:buNone/>
            </a:pPr>
            <a:r>
              <a:rPr b="0" lang="sr-Latn-RS" sz="2000" spc="-1" strike="noStrike">
                <a:latin typeface="Times New Roman"/>
              </a:rPr>
              <a:t>Радне циљеве, којих може бити највише пет, припрема оцењивач за сваког службеника коме је он оцењивач, а на основу сврхе и описа радног места , као и стратешких тј. оперативних циљева организације – уколико они постоје. У том смислу, документа на основу којих се формулишу радни циљеви су правилник о организацији и систематизацији радних места или коначни опис радног места и стратешки циљеви организационе јединице у којој службеник ради.</a:t>
            </a:r>
            <a:endParaRPr b="0" lang="sr-Latn-RS" sz="2000" spc="-1" strike="noStrike">
              <a:latin typeface="Arial"/>
            </a:endParaRPr>
          </a:p>
          <a:p>
            <a:pPr algn="just">
              <a:buNone/>
            </a:pPr>
            <a:endParaRPr b="0" lang="sr-Latn-RS" sz="2000" spc="-1" strike="noStrike">
              <a:latin typeface="Arial"/>
            </a:endParaRPr>
          </a:p>
          <a:p>
            <a:pPr algn="just">
              <a:buNone/>
            </a:pPr>
            <a:r>
              <a:rPr b="0" lang="sr-Latn-RS" sz="2000" spc="-1" strike="noStrike">
                <a:latin typeface="Times New Roman"/>
              </a:rPr>
              <a:t>Радни циљеви треба да произлазе из онога што службеник ради на датом радном месту и у том смислу оцењивач нема слободу да по сопственом нахођењу и произвољно уноси послове у радне циљеве, већ радни циљеви треба да „говоре” о очекивањима које он као руководилац има од службеника у погледу онога што су његове главне дужности на послу. У том смислу циљеви могу да се разликују од године до године за истог службеника, зависно од контекста посла и измењених очекивања које руководилац има, а све ради остваривања потребних резултата у раду.</a:t>
            </a:r>
            <a:endParaRPr b="0" lang="sr-Latn-RS" sz="2000" spc="-1" strike="noStrike">
              <a:latin typeface="Arial"/>
            </a:endParaRPr>
          </a:p>
          <a:p>
            <a:pPr algn="just">
              <a:buNone/>
            </a:pPr>
            <a:r>
              <a:rPr b="0" lang="sr-Latn-RS" sz="2000" spc="-1" strike="noStrike">
                <a:latin typeface="Times New Roman"/>
              </a:rPr>
              <a:t>Циљеви се не пишу за радна места већ за конкретне особе које раде на тим радним местима. Уколико постоји један опис послова радног места и пет извршилаца који раде на тим пословима, они могу имати исте радне циљеве или делимично исте, а делимично различите </a:t>
            </a:r>
            <a:r>
              <a:rPr b="0" lang="sr-Latn-RS" sz="2000" spc="-75" strike="noStrike">
                <a:latin typeface="Times New Roman"/>
              </a:rPr>
              <a:t>или </a:t>
            </a:r>
            <a:r>
              <a:rPr b="0" lang="sr-Latn-RS" sz="2000" spc="-80" strike="noStrike">
                <a:latin typeface="Times New Roman"/>
              </a:rPr>
              <a:t>потпуно </a:t>
            </a:r>
            <a:r>
              <a:rPr b="0" lang="sr-Latn-RS" sz="2000" spc="-52" strike="noStrike">
                <a:latin typeface="Times New Roman"/>
              </a:rPr>
              <a:t>различите</a:t>
            </a:r>
            <a:r>
              <a:rPr b="0" lang="sr-Latn-RS" sz="2000" spc="-72" strike="noStrike">
                <a:latin typeface="Times New Roman"/>
              </a:rPr>
              <a:t>–</a:t>
            </a:r>
            <a:r>
              <a:rPr b="0" lang="sr-Latn-RS" sz="2000" spc="-86" strike="noStrike">
                <a:latin typeface="Times New Roman"/>
              </a:rPr>
              <a:t>зависно </a:t>
            </a:r>
            <a:r>
              <a:rPr b="0" lang="sr-Latn-RS" sz="2000" spc="-72" strike="noStrike">
                <a:latin typeface="Times New Roman"/>
              </a:rPr>
              <a:t>од </a:t>
            </a:r>
            <a:r>
              <a:rPr b="0" lang="sr-Latn-RS" sz="2000" spc="-86" strike="noStrike">
                <a:latin typeface="Times New Roman"/>
              </a:rPr>
              <a:t>тога </a:t>
            </a:r>
            <a:r>
              <a:rPr b="0" lang="sr-Latn-RS" sz="2000" spc="-72" strike="noStrike">
                <a:latin typeface="Times New Roman"/>
              </a:rPr>
              <a:t>каквим </a:t>
            </a:r>
            <a:r>
              <a:rPr b="0" lang="sr-Latn-RS" sz="2000" spc="-75" strike="noStrike">
                <a:latin typeface="Times New Roman"/>
              </a:rPr>
              <a:t>личним ресурсима располажу и каква очекивања руководилац има од сваког од њих </a:t>
            </a:r>
            <a:r>
              <a:rPr b="0" lang="sr-Latn-RS" sz="2000" spc="-26" strike="noStrike">
                <a:latin typeface="Times New Roman"/>
              </a:rPr>
              <a:t>појединачно.</a:t>
            </a:r>
            <a:endParaRPr b="0" lang="sr-Latn-RS" sz="2000" spc="-1" strike="noStrike">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2"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С.М.А.Р.Т. матрица</a:t>
            </a:r>
            <a:endParaRPr b="0" lang="sr-Latn-RS" sz="4400" spc="-1" strike="noStrike">
              <a:solidFill>
                <a:srgbClr val="000000"/>
              </a:solidFill>
              <a:latin typeface="Times New Roman"/>
            </a:endParaRPr>
          </a:p>
        </p:txBody>
      </p:sp>
      <p:graphicFrame>
        <p:nvGraphicFramePr>
          <p:cNvPr id="203" name=""/>
          <p:cNvGraphicFramePr/>
          <p:nvPr/>
        </p:nvGraphicFramePr>
        <p:xfrm>
          <a:off x="504000" y="1769040"/>
          <a:ext cx="8869680" cy="1749240"/>
        </p:xfrm>
        <a:graphic>
          <a:graphicData uri="http://schemas.openxmlformats.org/drawingml/2006/table">
            <a:tbl>
              <a:tblPr/>
              <a:tblGrid>
                <a:gridCol w="406080"/>
                <a:gridCol w="2331360"/>
                <a:gridCol w="2715480"/>
                <a:gridCol w="540000"/>
                <a:gridCol w="2877120"/>
              </a:tblGrid>
              <a:tr h="346320">
                <a:tc>
                  <a:txBody>
                    <a:bodyPr lIns="90000" rIns="90000" tIns="46800" bIns="46800" anchor="t">
                      <a:noAutofit/>
                    </a:bodyPr>
                    <a:p>
                      <a:r>
                        <a:rPr b="0" lang="sr-Latn-RS" sz="1800" spc="-1" strike="noStrike">
                          <a:latin typeface="Arial"/>
                        </a:rPr>
                        <a:t>С</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tIns="46800" bIns="46800" anchor="t">
                      <a:noAutofit/>
                    </a:bodyPr>
                    <a:p>
                      <a:r>
                        <a:rPr b="0" lang="sr-Latn-RS" sz="1800" spc="-1" strike="noStrike">
                          <a:latin typeface="Arial"/>
                        </a:rPr>
                        <a:t>Specific </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tIns="46800" bIns="46800" anchor="t">
                      <a:noAutofit/>
                    </a:bodyPr>
                    <a:p>
                      <a:r>
                        <a:rPr b="0" lang="sr-Latn-RS" sz="1800" spc="-1" strike="noStrike">
                          <a:latin typeface="Arial"/>
                        </a:rPr>
                        <a:t>Специфичан/конкретан </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tIns="46800" bIns="46800" anchor="t">
                      <a:noAutofit/>
                    </a:bodyPr>
                    <a:p>
                      <a:r>
                        <a:rPr b="0" lang="sr-Latn-RS" sz="1800" spc="-1" strike="noStrike">
                          <a:latin typeface="Arial"/>
                        </a:rPr>
                        <a:t>М</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tIns="46800" bIns="46800" anchor="t">
                      <a:noAutofit/>
                    </a:bodyPr>
                    <a:p>
                      <a:r>
                        <a:rPr b="0" lang="sr-Latn-RS" sz="1800" spc="-1" strike="noStrike">
                          <a:latin typeface="Arial"/>
                        </a:rPr>
                        <a:t>Мерљив</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r h="346320">
                <a:tc>
                  <a:txBody>
                    <a:bodyPr lIns="90000" rIns="90000" tIns="46800" bIns="46800" anchor="t">
                      <a:noAutofit/>
                    </a:bodyPr>
                    <a:p>
                      <a:r>
                        <a:rPr b="0" lang="sr-Latn-RS" sz="1800" spc="-1" strike="noStrike">
                          <a:latin typeface="Arial"/>
                        </a:rPr>
                        <a:t>М</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t">
                      <a:noAutofit/>
                    </a:bodyPr>
                    <a:p>
                      <a:r>
                        <a:rPr b="0" lang="sr-Latn-RS" sz="1800" spc="-1" strike="noStrike">
                          <a:latin typeface="Arial"/>
                        </a:rPr>
                        <a:t>Measurable</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t">
                      <a:noAutofit/>
                    </a:bodyPr>
                    <a:p>
                      <a:r>
                        <a:rPr b="0" lang="sr-Latn-RS" sz="1800" spc="-1" strike="noStrike">
                          <a:latin typeface="Arial"/>
                        </a:rPr>
                        <a:t>Мерљив</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t">
                      <a:noAutofit/>
                    </a:bodyPr>
                    <a:p>
                      <a:r>
                        <a:rPr b="0" lang="sr-Latn-RS" sz="1800" spc="-1" strike="noStrike">
                          <a:latin typeface="Arial"/>
                        </a:rPr>
                        <a:t>У</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t">
                      <a:noAutofit/>
                    </a:bodyPr>
                    <a:p>
                      <a:r>
                        <a:rPr b="0" lang="sr-Latn-RS" sz="1800" spc="-1" strike="noStrike">
                          <a:latin typeface="Arial"/>
                        </a:rPr>
                        <a:t>Увремењен</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346320">
                <a:tc>
                  <a:txBody>
                    <a:bodyPr lIns="90000" rIns="90000" tIns="46800" bIns="46800" anchor="t">
                      <a:noAutofit/>
                    </a:bodyPr>
                    <a:p>
                      <a:r>
                        <a:rPr b="0" lang="sr-Latn-RS" sz="1800" spc="-1" strike="noStrike">
                          <a:latin typeface="Arial"/>
                        </a:rPr>
                        <a:t>А</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t">
                      <a:noAutofit/>
                    </a:bodyPr>
                    <a:p>
                      <a:r>
                        <a:rPr b="0" lang="sr-Latn-RS" sz="1800" spc="-1" strike="noStrike">
                          <a:latin typeface="Arial"/>
                        </a:rPr>
                        <a:t>Attainable</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t">
                      <a:noAutofit/>
                    </a:bodyPr>
                    <a:p>
                      <a:r>
                        <a:rPr b="0" lang="sr-Latn-RS" sz="1800" spc="-1" strike="noStrike">
                          <a:latin typeface="Arial"/>
                        </a:rPr>
                        <a:t>Достижан </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t">
                      <a:noAutofit/>
                    </a:bodyPr>
                    <a:p>
                      <a:r>
                        <a:rPr b="0" lang="sr-Latn-RS" sz="1800" spc="-1" strike="noStrike">
                          <a:latin typeface="Arial"/>
                        </a:rPr>
                        <a:t>Д</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t">
                      <a:noAutofit/>
                    </a:bodyPr>
                    <a:p>
                      <a:r>
                        <a:rPr b="0" lang="sr-Latn-RS" sz="1800" spc="-1" strike="noStrike">
                          <a:latin typeface="Arial"/>
                        </a:rPr>
                        <a:t>Достижан</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346320">
                <a:tc>
                  <a:txBody>
                    <a:bodyPr lIns="90000" rIns="90000" tIns="46800" bIns="46800" anchor="t">
                      <a:noAutofit/>
                    </a:bodyPr>
                    <a:p>
                      <a:r>
                        <a:rPr b="0" lang="sr-Latn-RS" sz="1800" spc="-1" strike="noStrike">
                          <a:latin typeface="Arial"/>
                        </a:rPr>
                        <a:t>Р</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t">
                      <a:noAutofit/>
                    </a:bodyPr>
                    <a:p>
                      <a:r>
                        <a:rPr b="0" lang="sr-Latn-RS" sz="1800" spc="-1" strike="noStrike">
                          <a:latin typeface="Arial"/>
                        </a:rPr>
                        <a:t>Realistic</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t">
                      <a:noAutofit/>
                    </a:bodyPr>
                    <a:p>
                      <a:r>
                        <a:rPr b="0" lang="sr-Latn-RS" sz="1800" spc="-1" strike="noStrike">
                          <a:latin typeface="Arial"/>
                        </a:rPr>
                        <a:t>Реалан </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t">
                      <a:noAutofit/>
                    </a:bodyPr>
                    <a:p>
                      <a:r>
                        <a:rPr b="0" lang="sr-Latn-RS" sz="1800" spc="-1" strike="noStrike">
                          <a:latin typeface="Arial"/>
                        </a:rPr>
                        <a:t>Р</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t">
                      <a:noAutofit/>
                    </a:bodyPr>
                    <a:p>
                      <a:r>
                        <a:rPr b="0" lang="sr-Latn-RS" sz="1800" spc="-1" strike="noStrike">
                          <a:latin typeface="Arial"/>
                        </a:rPr>
                        <a:t>Реалан</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346320">
                <a:tc>
                  <a:txBody>
                    <a:bodyPr lIns="90000" rIns="90000" tIns="46800" bIns="46800" anchor="t">
                      <a:noAutofit/>
                    </a:bodyPr>
                    <a:p>
                      <a:r>
                        <a:rPr b="0" lang="sr-Latn-RS" sz="1800" spc="-1" strike="noStrike">
                          <a:latin typeface="Arial"/>
                        </a:rPr>
                        <a:t>Т</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t">
                      <a:noAutofit/>
                    </a:bodyPr>
                    <a:p>
                      <a:r>
                        <a:rPr b="0" lang="sr-Latn-RS" sz="1800" spc="-1" strike="noStrike">
                          <a:latin typeface="Arial"/>
                        </a:rPr>
                        <a:t>Timely</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t">
                      <a:noAutofit/>
                    </a:bodyPr>
                    <a:p>
                      <a:r>
                        <a:rPr b="0" lang="sr-Latn-RS" sz="1800" spc="-1" strike="noStrike">
                          <a:latin typeface="Arial"/>
                        </a:rPr>
                        <a:t>Временски одређен</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t">
                      <a:noAutofit/>
                    </a:bodyPr>
                    <a:p>
                      <a:r>
                        <a:rPr b="0" lang="sr-Latn-RS" sz="1800" spc="-1" strike="noStrike">
                          <a:latin typeface="Arial"/>
                        </a:rPr>
                        <a:t>О</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t">
                      <a:noAutofit/>
                    </a:bodyPr>
                    <a:p>
                      <a:r>
                        <a:rPr b="0" lang="sr-Latn-RS" sz="1800" spc="-1" strike="noStrike">
                          <a:latin typeface="Arial"/>
                        </a:rPr>
                        <a:t>Особен</a:t>
                      </a:r>
                      <a:endParaRPr b="0" lang="sr-Latn-RS" sz="1800" spc="-1" strike="noStrike">
                        <a:latin typeface="Arial"/>
                      </a:endParaRPr>
                    </a:p>
                  </a:txBody>
                  <a:tcPr anchor="t"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bl>
          </a:graphicData>
        </a:graphic>
      </p:graphicFrame>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4"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Сваки циљ би требало да буде:</a:t>
            </a:r>
            <a:endParaRPr b="0" lang="sr-Latn-RS" sz="4400" spc="-1" strike="noStrike">
              <a:solidFill>
                <a:srgbClr val="000000"/>
              </a:solidFill>
              <a:latin typeface="Times New Roman"/>
            </a:endParaRPr>
          </a:p>
        </p:txBody>
      </p:sp>
      <p:sp>
        <p:nvSpPr>
          <p:cNvPr id="205" name="PlaceHolder 2"/>
          <p:cNvSpPr>
            <a:spLocks noGrp="1"/>
          </p:cNvSpPr>
          <p:nvPr>
            <p:ph/>
          </p:nvPr>
        </p:nvSpPr>
        <p:spPr>
          <a:xfrm>
            <a:off x="504000" y="1440000"/>
            <a:ext cx="8870040" cy="5544000"/>
          </a:xfrm>
          <a:prstGeom prst="rect">
            <a:avLst/>
          </a:prstGeom>
          <a:noFill/>
          <a:ln w="0">
            <a:noFill/>
          </a:ln>
        </p:spPr>
        <p:txBody>
          <a:bodyPr lIns="0" rIns="0" tIns="0" bIns="0" anchor="t">
            <a:normAutofit/>
          </a:bodyPr>
          <a:p>
            <a:pPr marL="432000" indent="-324000" algn="just">
              <a:spcAft>
                <a:spcPts val="1417"/>
              </a:spcAft>
              <a:buClr>
                <a:srgbClr val="000000"/>
              </a:buClr>
              <a:buSzPct val="45000"/>
              <a:buFont typeface="Wingdings" charset="2"/>
              <a:buChar char=""/>
            </a:pPr>
            <a:r>
              <a:rPr b="1" lang="sr-Latn-RS" sz="2000" spc="-1" strike="noStrike">
                <a:solidFill>
                  <a:srgbClr val="000000"/>
                </a:solidFill>
                <a:latin typeface="Times New Roman"/>
              </a:rPr>
              <a:t>Специфичан/конкретан</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Циљеви би требало да буду директни, јасни и у њима је потребно нагласити шта тачно желимо </a:t>
            </a:r>
            <a:r>
              <a:rPr b="0" lang="sr-Latn-RS" sz="2000" spc="-60" strike="noStrike">
                <a:solidFill>
                  <a:srgbClr val="000000"/>
                </a:solidFill>
                <a:latin typeface="Times New Roman"/>
              </a:rPr>
              <a:t>да се </a:t>
            </a:r>
            <a:r>
              <a:rPr b="0" lang="sr-Latn-RS" sz="2000" spc="-66" strike="noStrike">
                <a:solidFill>
                  <a:srgbClr val="000000"/>
                </a:solidFill>
                <a:latin typeface="Times New Roman"/>
              </a:rPr>
              <a:t>деси. </a:t>
            </a:r>
            <a:r>
              <a:rPr b="0" lang="sr-Latn-RS" sz="2000" spc="-55" strike="noStrike">
                <a:solidFill>
                  <a:srgbClr val="000000"/>
                </a:solidFill>
                <a:latin typeface="Times New Roman"/>
              </a:rPr>
              <a:t>Специфичност </a:t>
            </a:r>
            <a:r>
              <a:rPr b="0" lang="sr-Latn-RS" sz="2000" spc="-46" strike="noStrike">
                <a:solidFill>
                  <a:srgbClr val="000000"/>
                </a:solidFill>
                <a:latin typeface="Times New Roman"/>
              </a:rPr>
              <a:t>се </a:t>
            </a:r>
            <a:r>
              <a:rPr b="0" lang="sr-Latn-RS" sz="2000" spc="-66" strike="noStrike">
                <a:solidFill>
                  <a:srgbClr val="000000"/>
                </a:solidFill>
                <a:latin typeface="Times New Roman"/>
              </a:rPr>
              <a:t>огледа </a:t>
            </a:r>
            <a:r>
              <a:rPr b="0" lang="sr-Latn-RS" sz="2000" spc="-46" strike="noStrike">
                <a:solidFill>
                  <a:srgbClr val="000000"/>
                </a:solidFill>
                <a:latin typeface="Times New Roman"/>
              </a:rPr>
              <a:t>у </a:t>
            </a:r>
            <a:r>
              <a:rPr b="0" lang="sr-Latn-RS" sz="2000" spc="-80" strike="noStrike">
                <a:solidFill>
                  <a:srgbClr val="000000"/>
                </a:solidFill>
                <a:latin typeface="Times New Roman"/>
              </a:rPr>
              <a:t>одговорима </a:t>
            </a:r>
            <a:r>
              <a:rPr b="0" lang="sr-Latn-RS" sz="2000" spc="-66" strike="noStrike">
                <a:solidFill>
                  <a:srgbClr val="000000"/>
                </a:solidFill>
                <a:latin typeface="Times New Roman"/>
              </a:rPr>
              <a:t>на </a:t>
            </a:r>
            <a:r>
              <a:rPr b="0" lang="sr-Latn-RS" sz="2000" spc="-60" strike="noStrike">
                <a:solidFill>
                  <a:srgbClr val="000000"/>
                </a:solidFill>
                <a:latin typeface="Times New Roman"/>
              </a:rPr>
              <a:t>питања: Шта? </a:t>
            </a:r>
            <a:r>
              <a:rPr b="0" lang="sr-Latn-RS" sz="2000" spc="-41" strike="noStrike">
                <a:solidFill>
                  <a:srgbClr val="000000"/>
                </a:solidFill>
                <a:latin typeface="Times New Roman"/>
              </a:rPr>
              <a:t>и </a:t>
            </a:r>
            <a:r>
              <a:rPr b="0" lang="sr-Latn-RS" sz="2000" spc="-60" strike="noStrike">
                <a:solidFill>
                  <a:srgbClr val="000000"/>
                </a:solidFill>
                <a:latin typeface="Times New Roman"/>
              </a:rPr>
              <a:t>Како? </a:t>
            </a:r>
            <a:r>
              <a:rPr b="0" i="1" lang="sr-Latn-RS" sz="2000" spc="-55" strike="noStrike">
                <a:solidFill>
                  <a:srgbClr val="000000"/>
                </a:solidFill>
                <a:latin typeface="Times New Roman"/>
              </a:rPr>
              <a:t>Шта </a:t>
            </a:r>
            <a:r>
              <a:rPr b="0" i="1" lang="sr-Latn-RS" sz="2000" spc="-1" strike="noStrike">
                <a:solidFill>
                  <a:srgbClr val="000000"/>
                </a:solidFill>
                <a:latin typeface="Times New Roman"/>
              </a:rPr>
              <a:t>треба постићи? Како нешто радити?</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На </a:t>
            </a:r>
            <a:r>
              <a:rPr b="0" lang="sr-Latn-RS" sz="2000" spc="-52" strike="noStrike">
                <a:solidFill>
                  <a:srgbClr val="000000"/>
                </a:solidFill>
                <a:latin typeface="Times New Roman"/>
              </a:rPr>
              <a:t>пример, </a:t>
            </a:r>
            <a:r>
              <a:rPr b="0" lang="sr-Latn-RS" sz="2000" spc="-26" strike="noStrike">
                <a:solidFill>
                  <a:srgbClr val="000000"/>
                </a:solidFill>
                <a:latin typeface="Times New Roman"/>
              </a:rPr>
              <a:t>ако </a:t>
            </a:r>
            <a:r>
              <a:rPr b="0" lang="sr-Latn-RS" sz="2000" spc="-41" strike="noStrike">
                <a:solidFill>
                  <a:srgbClr val="000000"/>
                </a:solidFill>
                <a:latin typeface="Times New Roman"/>
              </a:rPr>
              <a:t>некоме </a:t>
            </a:r>
            <a:r>
              <a:rPr b="0" lang="sr-Latn-RS" sz="2000" spc="-35" strike="noStrike">
                <a:solidFill>
                  <a:srgbClr val="000000"/>
                </a:solidFill>
                <a:latin typeface="Times New Roman"/>
              </a:rPr>
              <a:t>у </a:t>
            </a:r>
            <a:r>
              <a:rPr b="0" lang="sr-Latn-RS" sz="2000" spc="-52" strike="noStrike">
                <a:solidFill>
                  <a:srgbClr val="000000"/>
                </a:solidFill>
                <a:latin typeface="Times New Roman"/>
              </a:rPr>
              <a:t>опису </a:t>
            </a:r>
            <a:r>
              <a:rPr b="0" lang="sr-Latn-RS" sz="2000" spc="-60" strike="noStrike">
                <a:solidFill>
                  <a:srgbClr val="000000"/>
                </a:solidFill>
                <a:latin typeface="Times New Roman"/>
              </a:rPr>
              <a:t>послова </a:t>
            </a:r>
            <a:r>
              <a:rPr b="0" lang="sr-Latn-RS" sz="2000" spc="-35" strike="noStrike">
                <a:solidFill>
                  <a:srgbClr val="000000"/>
                </a:solidFill>
                <a:latin typeface="Times New Roman"/>
              </a:rPr>
              <a:t>стоји да </a:t>
            </a:r>
            <a:r>
              <a:rPr b="0" lang="sr-Latn-RS" sz="2000" spc="-46" strike="noStrike">
                <a:solidFill>
                  <a:srgbClr val="000000"/>
                </a:solidFill>
                <a:latin typeface="Times New Roman"/>
              </a:rPr>
              <a:t>учествује </a:t>
            </a:r>
            <a:r>
              <a:rPr b="0" lang="sr-Latn-RS" sz="2000" spc="-12" strike="noStrike">
                <a:solidFill>
                  <a:srgbClr val="000000"/>
                </a:solidFill>
                <a:latin typeface="Times New Roman"/>
              </a:rPr>
              <a:t>у </a:t>
            </a:r>
            <a:r>
              <a:rPr b="0" lang="sr-Latn-RS" sz="2000" spc="-52" strike="noStrike">
                <a:solidFill>
                  <a:srgbClr val="000000"/>
                </a:solidFill>
                <a:latin typeface="Times New Roman"/>
              </a:rPr>
              <a:t>(некој </a:t>
            </a:r>
            <a:r>
              <a:rPr b="0" lang="sr-Latn-RS" sz="2000" spc="-35" strike="noStrike">
                <a:solidFill>
                  <a:srgbClr val="000000"/>
                </a:solidFill>
                <a:latin typeface="Times New Roman"/>
              </a:rPr>
              <a:t>активности)...”, да </a:t>
            </a:r>
            <a:r>
              <a:rPr b="0" lang="sr-Latn-RS" sz="2000" spc="-60" strike="noStrike">
                <a:solidFill>
                  <a:srgbClr val="000000"/>
                </a:solidFill>
                <a:latin typeface="Times New Roman"/>
              </a:rPr>
              <a:t>би смо </a:t>
            </a:r>
            <a:r>
              <a:rPr b="0" lang="sr-Latn-RS" sz="2000" spc="-55" strike="noStrike">
                <a:solidFill>
                  <a:srgbClr val="000000"/>
                </a:solidFill>
                <a:latin typeface="Times New Roman"/>
              </a:rPr>
              <a:t>формулисали </a:t>
            </a:r>
            <a:r>
              <a:rPr b="0" lang="sr-Latn-RS" sz="2000" spc="-52" strike="noStrike">
                <a:solidFill>
                  <a:srgbClr val="000000"/>
                </a:solidFill>
                <a:latin typeface="Times New Roman"/>
              </a:rPr>
              <a:t>циљ, </a:t>
            </a:r>
            <a:r>
              <a:rPr b="0" lang="sr-Latn-RS" sz="2000" spc="-55" strike="noStrike">
                <a:solidFill>
                  <a:srgbClr val="000000"/>
                </a:solidFill>
                <a:latin typeface="Times New Roman"/>
              </a:rPr>
              <a:t>важно је да </a:t>
            </a:r>
            <a:r>
              <a:rPr b="0" lang="sr-Latn-RS" sz="2000" spc="-60" strike="noStrike">
                <a:solidFill>
                  <a:srgbClr val="000000"/>
                </a:solidFill>
                <a:latin typeface="Times New Roman"/>
              </a:rPr>
              <a:t>се питамо </a:t>
            </a:r>
            <a:r>
              <a:rPr b="0" lang="sr-Latn-RS" sz="2000" spc="-52" strike="noStrike">
                <a:solidFill>
                  <a:srgbClr val="000000"/>
                </a:solidFill>
                <a:latin typeface="Times New Roman"/>
              </a:rPr>
              <a:t>како он то </a:t>
            </a:r>
            <a:r>
              <a:rPr b="0" lang="sr-Latn-RS" sz="2000" spc="-41" strike="noStrike">
                <a:solidFill>
                  <a:srgbClr val="000000"/>
                </a:solidFill>
                <a:latin typeface="Times New Roman"/>
              </a:rPr>
              <a:t>учествује, </a:t>
            </a:r>
            <a:r>
              <a:rPr b="0" lang="sr-Latn-RS" sz="2000" spc="-55" strike="noStrike">
                <a:solidFill>
                  <a:srgbClr val="000000"/>
                </a:solidFill>
                <a:latin typeface="Times New Roman"/>
              </a:rPr>
              <a:t>шта је последица тог учествовања, тј. шта желимо да се деси као резултат тог </a:t>
            </a:r>
            <a:r>
              <a:rPr b="0" lang="sr-Latn-RS" sz="2000" spc="-12" strike="noStrike">
                <a:solidFill>
                  <a:srgbClr val="000000"/>
                </a:solidFill>
                <a:latin typeface="Times New Roman"/>
              </a:rPr>
              <a:t>учествовања.</a:t>
            </a:r>
            <a:endParaRPr b="0" lang="sr-Latn-RS" sz="20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1" lang="sr-Latn-RS" sz="2000" spc="-1" strike="noStrike">
                <a:solidFill>
                  <a:srgbClr val="000000"/>
                </a:solidFill>
                <a:latin typeface="Times New Roman"/>
              </a:rPr>
              <a:t>Мерљив</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То значи да постоји макар један показатељ или мерљиви стандард на основу којег ће на крају године и оцењивачу и оцењиваном бити сасвим јасно да ли је циљ остварен или није. Мерљиви стандард може бити количина, квалитет, утрошено време, новац и сл., дакле нешто што нам може говорити о успешности рада запосленог.</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На </a:t>
            </a:r>
            <a:r>
              <a:rPr b="0" lang="sr-Latn-RS" sz="2000" spc="-86" strike="noStrike">
                <a:solidFill>
                  <a:srgbClr val="000000"/>
                </a:solidFill>
                <a:latin typeface="Times New Roman"/>
              </a:rPr>
              <a:t>пример, </a:t>
            </a:r>
            <a:r>
              <a:rPr b="0" lang="sr-Latn-RS" sz="2000" spc="-72" strike="noStrike">
                <a:solidFill>
                  <a:srgbClr val="000000"/>
                </a:solidFill>
                <a:latin typeface="Times New Roman"/>
              </a:rPr>
              <a:t>уместо </a:t>
            </a:r>
            <a:r>
              <a:rPr b="0" lang="sr-Latn-RS" sz="2000" spc="-75" strike="noStrike">
                <a:solidFill>
                  <a:srgbClr val="000000"/>
                </a:solidFill>
                <a:latin typeface="Times New Roman"/>
              </a:rPr>
              <a:t>да </a:t>
            </a:r>
            <a:r>
              <a:rPr b="0" lang="sr-Latn-RS" sz="2000" spc="-86" strike="noStrike">
                <a:solidFill>
                  <a:srgbClr val="000000"/>
                </a:solidFill>
                <a:latin typeface="Times New Roman"/>
              </a:rPr>
              <a:t>неком кажемо </a:t>
            </a:r>
            <a:r>
              <a:rPr b="0" lang="sr-Latn-RS" sz="2000" spc="-80" strike="noStrike">
                <a:solidFill>
                  <a:srgbClr val="000000"/>
                </a:solidFill>
                <a:latin typeface="Times New Roman"/>
              </a:rPr>
              <a:t>да </a:t>
            </a:r>
            <a:r>
              <a:rPr b="0" lang="sr-Latn-RS" sz="2000" spc="-86" strike="noStrike">
                <a:solidFill>
                  <a:srgbClr val="000000"/>
                </a:solidFill>
                <a:latin typeface="Times New Roman"/>
              </a:rPr>
              <a:t>желимо </a:t>
            </a:r>
            <a:r>
              <a:rPr b="0" lang="sr-Latn-RS" sz="2000" spc="-80" strike="noStrike">
                <a:solidFill>
                  <a:srgbClr val="000000"/>
                </a:solidFill>
                <a:latin typeface="Times New Roman"/>
              </a:rPr>
              <a:t>да </a:t>
            </a:r>
            <a:r>
              <a:rPr b="0" lang="sr-Latn-RS" sz="2000" spc="-86" strike="noStrike">
                <a:solidFill>
                  <a:srgbClr val="000000"/>
                </a:solidFill>
                <a:latin typeface="Times New Roman"/>
              </a:rPr>
              <a:t>ради </a:t>
            </a:r>
            <a:r>
              <a:rPr b="0" lang="sr-Latn-RS" sz="2000" spc="-75" strike="noStrike">
                <a:solidFill>
                  <a:srgbClr val="000000"/>
                </a:solidFill>
                <a:latin typeface="Times New Roman"/>
              </a:rPr>
              <a:t>брже </a:t>
            </a:r>
            <a:r>
              <a:rPr b="0" lang="sr-Latn-RS" sz="2000" spc="-86" strike="noStrike">
                <a:solidFill>
                  <a:srgbClr val="000000"/>
                </a:solidFill>
                <a:latin typeface="Times New Roman"/>
              </a:rPr>
              <a:t>и </a:t>
            </a:r>
            <a:r>
              <a:rPr b="0" lang="sr-Latn-RS" sz="2000" spc="-75" strike="noStrike">
                <a:solidFill>
                  <a:srgbClr val="000000"/>
                </a:solidFill>
                <a:latin typeface="Times New Roman"/>
              </a:rPr>
              <a:t>да </a:t>
            </a:r>
            <a:r>
              <a:rPr b="0" lang="sr-Latn-RS" sz="2000" spc="-86" strike="noStrike">
                <a:solidFill>
                  <a:srgbClr val="000000"/>
                </a:solidFill>
                <a:latin typeface="Times New Roman"/>
              </a:rPr>
              <a:t>буде </a:t>
            </a:r>
            <a:r>
              <a:rPr b="0" lang="sr-Latn-RS" sz="2000" spc="-72" strike="noStrike">
                <a:solidFill>
                  <a:srgbClr val="000000"/>
                </a:solidFill>
                <a:latin typeface="Times New Roman"/>
              </a:rPr>
              <a:t>прецизнији” циљ </a:t>
            </a:r>
            <a:r>
              <a:rPr b="0" lang="sr-Latn-RS" sz="2000" spc="-35" strike="noStrike">
                <a:solidFill>
                  <a:srgbClr val="000000"/>
                </a:solidFill>
                <a:latin typeface="Times New Roman"/>
              </a:rPr>
              <a:t>ћемо </a:t>
            </a:r>
            <a:r>
              <a:rPr b="0" lang="sr-Latn-RS" sz="2000" spc="-21" strike="noStrike">
                <a:solidFill>
                  <a:srgbClr val="000000"/>
                </a:solidFill>
                <a:latin typeface="Times New Roman"/>
              </a:rPr>
              <a:t>формулисати </a:t>
            </a:r>
            <a:r>
              <a:rPr b="0" lang="sr-Latn-RS" sz="2000" spc="-15" strike="noStrike">
                <a:solidFill>
                  <a:srgbClr val="000000"/>
                </a:solidFill>
                <a:latin typeface="Times New Roman"/>
              </a:rPr>
              <a:t>тако да </a:t>
            </a:r>
            <a:r>
              <a:rPr b="0" lang="sr-Latn-RS" sz="2000" spc="-41" strike="noStrike">
                <a:solidFill>
                  <a:srgbClr val="000000"/>
                </a:solidFill>
                <a:latin typeface="Times New Roman"/>
              </a:rPr>
              <a:t>кажемо </a:t>
            </a:r>
            <a:r>
              <a:rPr b="0" lang="sr-Latn-RS" sz="2000" spc="-12" strike="noStrike">
                <a:solidFill>
                  <a:srgbClr val="000000"/>
                </a:solidFill>
                <a:latin typeface="Times New Roman"/>
              </a:rPr>
              <a:t>колико </a:t>
            </a:r>
            <a:r>
              <a:rPr b="0" lang="sr-Latn-RS" sz="2000" spc="-52" strike="noStrike">
                <a:solidFill>
                  <a:srgbClr val="000000"/>
                </a:solidFill>
                <a:latin typeface="Times New Roman"/>
              </a:rPr>
              <a:t>тачно </a:t>
            </a:r>
            <a:r>
              <a:rPr b="0" lang="sr-Latn-RS" sz="2000" spc="-21" strike="noStrike">
                <a:solidFill>
                  <a:srgbClr val="000000"/>
                </a:solidFill>
                <a:latin typeface="Times New Roman"/>
              </a:rPr>
              <a:t>предмета </a:t>
            </a:r>
            <a:r>
              <a:rPr b="0" lang="sr-Latn-RS" sz="2000" spc="-15" strike="noStrike">
                <a:solidFill>
                  <a:srgbClr val="000000"/>
                </a:solidFill>
                <a:latin typeface="Times New Roman"/>
              </a:rPr>
              <a:t>је </a:t>
            </a:r>
            <a:r>
              <a:rPr b="0" lang="sr-Latn-RS" sz="2000" spc="-21" strike="noStrike">
                <a:solidFill>
                  <a:srgbClr val="000000"/>
                </a:solidFill>
                <a:latin typeface="Times New Roman"/>
              </a:rPr>
              <a:t>потребно да </a:t>
            </a:r>
            <a:r>
              <a:rPr b="0" lang="sr-Latn-RS" sz="2000" spc="-26" strike="noStrike">
                <a:solidFill>
                  <a:srgbClr val="000000"/>
                </a:solidFill>
                <a:latin typeface="Times New Roman"/>
              </a:rPr>
              <a:t>обрађује </a:t>
            </a:r>
            <a:r>
              <a:rPr b="0" lang="sr-Latn-RS" sz="2000" spc="-15" strike="noStrike">
                <a:solidFill>
                  <a:srgbClr val="000000"/>
                </a:solidFill>
                <a:latin typeface="Times New Roman"/>
              </a:rPr>
              <a:t>у јединици времена и колико грешака и каквих грешака ћемо </a:t>
            </a:r>
            <a:r>
              <a:rPr b="0" lang="sr-Latn-RS" sz="2000" spc="-21" strike="noStrike">
                <a:solidFill>
                  <a:srgbClr val="000000"/>
                </a:solidFill>
                <a:latin typeface="Times New Roman"/>
              </a:rPr>
              <a:t>толерисати.</a:t>
            </a:r>
            <a:endParaRPr b="0" lang="sr-Latn-RS" sz="2000" spc="-1" strike="noStrike">
              <a:solidFill>
                <a:srgbClr val="000000"/>
              </a:solidFill>
              <a:latin typeface="Times New Roman"/>
            </a:endParaRPr>
          </a:p>
          <a:p>
            <a:pPr algn="just">
              <a:spcAft>
                <a:spcPts val="1417"/>
              </a:spcAft>
              <a:buNone/>
            </a:pPr>
            <a:endParaRPr b="0" lang="sr-Latn-RS" sz="20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
          <p:cNvSpPr txBox="1"/>
          <p:nvPr/>
        </p:nvSpPr>
        <p:spPr>
          <a:xfrm>
            <a:off x="288000" y="864000"/>
            <a:ext cx="9576000" cy="6347160"/>
          </a:xfrm>
          <a:prstGeom prst="rect">
            <a:avLst/>
          </a:prstGeom>
          <a:noFill/>
          <a:ln w="0">
            <a:noFill/>
          </a:ln>
        </p:spPr>
        <p:txBody>
          <a:bodyPr lIns="90000" rIns="90000" tIns="45000" bIns="45000" anchor="t">
            <a:noAutofit/>
          </a:bodyPr>
          <a:p>
            <a:pPr marL="216000" indent="-216000" algn="just">
              <a:buClr>
                <a:srgbClr val="000000"/>
              </a:buClr>
              <a:buSzPct val="45000"/>
              <a:buFont typeface="Wingdings" charset="2"/>
              <a:buChar char=""/>
            </a:pPr>
            <a:r>
              <a:rPr b="1" lang="sr-Latn-RS" sz="2200" spc="-1" strike="noStrike">
                <a:latin typeface="Times New Roman"/>
              </a:rPr>
              <a:t>Достижан</a:t>
            </a: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Times New Roman"/>
              </a:rPr>
              <a:t>Сваки циљ би требало да буде достижан за појединца коме је намењен у смислу да он поседује </a:t>
            </a:r>
            <a:r>
              <a:rPr b="0" lang="sr-Latn-RS" sz="2200" spc="-72" strike="noStrike">
                <a:latin typeface="Times New Roman"/>
              </a:rPr>
              <a:t>све </a:t>
            </a:r>
            <a:r>
              <a:rPr b="0" lang="sr-Latn-RS" sz="2200" spc="-75" strike="noStrike">
                <a:latin typeface="Times New Roman"/>
              </a:rPr>
              <a:t>ресурсе </a:t>
            </a:r>
            <a:r>
              <a:rPr b="0" lang="sr-Latn-RS" sz="2200" spc="-72" strike="noStrike">
                <a:latin typeface="Times New Roman"/>
              </a:rPr>
              <a:t>за остварење </a:t>
            </a:r>
            <a:r>
              <a:rPr b="0" lang="sr-Latn-RS" sz="2200" spc="-66" strike="noStrike">
                <a:latin typeface="Times New Roman"/>
              </a:rPr>
              <a:t>датог циља. </a:t>
            </a:r>
            <a:r>
              <a:rPr b="0" lang="sr-Latn-RS" sz="2200" spc="-80" strike="noStrike">
                <a:latin typeface="Times New Roman"/>
              </a:rPr>
              <a:t>Иако </a:t>
            </a:r>
            <a:r>
              <a:rPr b="0" lang="sr-Latn-RS" sz="2200" spc="-66" strike="noStrike">
                <a:latin typeface="Times New Roman"/>
              </a:rPr>
              <a:t>циљ </a:t>
            </a:r>
            <a:r>
              <a:rPr b="0" lang="sr-Latn-RS" sz="2200" spc="-72" strike="noStrike">
                <a:latin typeface="Times New Roman"/>
              </a:rPr>
              <a:t>треба да </a:t>
            </a:r>
            <a:r>
              <a:rPr b="0" lang="sr-Latn-RS" sz="2200" spc="-86" strike="noStrike">
                <a:latin typeface="Times New Roman"/>
              </a:rPr>
              <a:t>има </a:t>
            </a:r>
            <a:r>
              <a:rPr b="0" lang="sr-Latn-RS" sz="2200" spc="-72" strike="noStrike">
                <a:latin typeface="Times New Roman"/>
              </a:rPr>
              <a:t>и </a:t>
            </a:r>
            <a:r>
              <a:rPr b="0" lang="sr-Latn-RS" sz="2200" spc="-60" strike="noStrike">
                <a:latin typeface="Times New Roman"/>
              </a:rPr>
              <a:t>дозу </a:t>
            </a:r>
            <a:r>
              <a:rPr b="0" lang="sr-Latn-RS" sz="2200" spc="-106" strike="noStrike">
                <a:latin typeface="Times New Roman"/>
              </a:rPr>
              <a:t>изазовности, он не треба да буде превише висок у погледу захтева. Дакле, циљ треба да се односи на стандардна </a:t>
            </a:r>
            <a:r>
              <a:rPr b="0" lang="sr-Latn-RS" sz="2200" spc="-41" strike="noStrike">
                <a:latin typeface="Times New Roman"/>
              </a:rPr>
              <a:t>постигнућа </a:t>
            </a:r>
            <a:r>
              <a:rPr b="0" lang="sr-Latn-RS" sz="2200" spc="-35" strike="noStrike">
                <a:latin typeface="Times New Roman"/>
              </a:rPr>
              <a:t>која важе </a:t>
            </a:r>
            <a:r>
              <a:rPr b="0" lang="sr-Latn-RS" sz="2200" spc="-26" strike="noStrike">
                <a:latin typeface="Times New Roman"/>
              </a:rPr>
              <a:t>у </a:t>
            </a:r>
            <a:r>
              <a:rPr b="0" lang="sr-Latn-RS" sz="2200" spc="-72" strike="noStrike">
                <a:latin typeface="Times New Roman"/>
              </a:rPr>
              <a:t>једној </a:t>
            </a:r>
            <a:r>
              <a:rPr b="0" lang="sr-Latn-RS" sz="2200" spc="-32" strike="noStrike">
                <a:latin typeface="Times New Roman"/>
              </a:rPr>
              <a:t>радној средини </a:t>
            </a:r>
            <a:r>
              <a:rPr b="0" lang="sr-Latn-RS" sz="2200" spc="-41" strike="noStrike">
                <a:latin typeface="Times New Roman"/>
              </a:rPr>
              <a:t>и свако </a:t>
            </a:r>
            <a:r>
              <a:rPr b="0" lang="sr-Latn-RS" sz="2200" spc="-35" strike="noStrike">
                <a:latin typeface="Times New Roman"/>
              </a:rPr>
              <a:t>ко </a:t>
            </a:r>
            <a:r>
              <a:rPr b="0" lang="sr-Latn-RS" sz="2200" spc="-46" strike="noStrike">
                <a:latin typeface="Times New Roman"/>
              </a:rPr>
              <a:t>их оствари</a:t>
            </a:r>
            <a:r>
              <a:rPr b="0" lang="sr-Latn-RS" sz="2200" spc="-12" strike="noStrike">
                <a:latin typeface="Times New Roman"/>
              </a:rPr>
              <a:t>–</a:t>
            </a:r>
            <a:r>
              <a:rPr b="0" lang="sr-Latn-RS" sz="2200" spc="-35" strike="noStrike">
                <a:latin typeface="Times New Roman"/>
              </a:rPr>
              <a:t>неради ништа посебно, само стандардно добро обавља свој посао. Да би добио већу оцену, запослени треба да ради више, боље или брже од оног што је стандардно </a:t>
            </a:r>
            <a:r>
              <a:rPr b="0" lang="sr-Latn-RS" sz="2200" spc="-55" strike="noStrike">
                <a:latin typeface="Times New Roman"/>
              </a:rPr>
              <a:t>добро.</a:t>
            </a:r>
            <a:endParaRPr b="0" lang="sr-Latn-RS" sz="2200" spc="-1" strike="noStrike">
              <a:latin typeface="Arial"/>
            </a:endParaRPr>
          </a:p>
          <a:p>
            <a:pPr marL="216000" indent="-216000" algn="just">
              <a:buClr>
                <a:srgbClr val="000000"/>
              </a:buClr>
              <a:buSzPct val="45000"/>
              <a:buFont typeface="Wingdings" charset="2"/>
              <a:buChar char=""/>
            </a:pP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Times New Roman"/>
              </a:rPr>
              <a:t>Као </a:t>
            </a:r>
            <a:r>
              <a:rPr b="0" lang="sr-Latn-RS" sz="2200" spc="-32" strike="noStrike">
                <a:latin typeface="Times New Roman"/>
              </a:rPr>
              <a:t>што </a:t>
            </a:r>
            <a:r>
              <a:rPr b="0" lang="sr-Latn-RS" sz="2200" spc="-26" strike="noStrike">
                <a:latin typeface="Times New Roman"/>
              </a:rPr>
              <a:t>циљ не </a:t>
            </a:r>
            <a:r>
              <a:rPr b="0" lang="sr-Latn-RS" sz="2200" spc="-32" strike="noStrike">
                <a:latin typeface="Times New Roman"/>
              </a:rPr>
              <a:t>треба да буде високо </a:t>
            </a:r>
            <a:r>
              <a:rPr b="0" lang="sr-Latn-RS" sz="2200" spc="-26" strike="noStrike">
                <a:latin typeface="Times New Roman"/>
              </a:rPr>
              <a:t>постављен, тако не </a:t>
            </a:r>
            <a:r>
              <a:rPr b="0" lang="sr-Latn-RS" sz="2200" spc="-32" strike="noStrike">
                <a:latin typeface="Times New Roman"/>
              </a:rPr>
              <a:t>треба да буде </a:t>
            </a:r>
            <a:r>
              <a:rPr b="0" lang="sr-Latn-RS" sz="2200" spc="-1" strike="noStrike">
                <a:latin typeface="Times New Roman"/>
              </a:rPr>
              <a:t>ни </a:t>
            </a:r>
            <a:r>
              <a:rPr b="0" lang="sr-Latn-RS" sz="2200" spc="-21" strike="noStrike">
                <a:latin typeface="Times New Roman"/>
              </a:rPr>
              <a:t>превише лак. Да би био мотивишући, циљ треба да буде остварен уз </a:t>
            </a:r>
            <a:r>
              <a:rPr b="0" lang="sr-Latn-RS" sz="2200" spc="-1" strike="noStrike">
                <a:latin typeface="Times New Roman"/>
              </a:rPr>
              <a:t>одређени напор. Прениско постављени циљеви шаљу поруку да нисмо много способни и амбициозни. Циљ који захтева улагање одређеног напора подстиче напредовање.</a:t>
            </a:r>
            <a:endParaRPr b="0" lang="sr-Latn-RS" sz="2200" spc="-1" strike="noStrike">
              <a:latin typeface="Arial"/>
            </a:endParaRPr>
          </a:p>
          <a:p>
            <a:pPr marL="216000" indent="-216000" algn="just">
              <a:buClr>
                <a:srgbClr val="000000"/>
              </a:buClr>
              <a:buSzPct val="45000"/>
              <a:buFont typeface="Wingdings" charset="2"/>
              <a:buChar char=""/>
            </a:pP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Times New Roman"/>
              </a:rPr>
              <a:t>Циљ треба да буде у оквиру домашаја и да особа осећа да га може остварити. На пример, ако поставимо циљ да неко месечно обави 100 инспекцијских надзора, тако висок захтев ће демотивисати особу да се уопште труди. Осећај успеха у остваривању задатака помаже да останемо              мотивисани да нешто реализујемо.</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7" name=""/>
          <p:cNvSpPr txBox="1"/>
          <p:nvPr/>
        </p:nvSpPr>
        <p:spPr>
          <a:xfrm>
            <a:off x="288000" y="850680"/>
            <a:ext cx="9276120" cy="6048000"/>
          </a:xfrm>
          <a:prstGeom prst="rect">
            <a:avLst/>
          </a:prstGeom>
          <a:noFill/>
          <a:ln w="0">
            <a:noFill/>
          </a:ln>
        </p:spPr>
        <p:txBody>
          <a:bodyPr lIns="90000" rIns="90000" tIns="45000" bIns="45000" anchor="t">
            <a:noAutofit/>
          </a:bodyPr>
          <a:p>
            <a:pPr marL="216000" indent="-216000" algn="just">
              <a:buClr>
                <a:srgbClr val="000000"/>
              </a:buClr>
              <a:buSzPct val="45000"/>
              <a:buFont typeface="Wingdings" charset="2"/>
              <a:buChar char=""/>
            </a:pPr>
            <a:r>
              <a:rPr b="1" lang="sr-Latn-RS" sz="2200" spc="-1" strike="noStrike">
                <a:latin typeface="Times New Roman"/>
              </a:rPr>
              <a:t>Реалан</a:t>
            </a:r>
            <a:endParaRPr b="0" lang="sr-Latn-RS" sz="2200" spc="-1" strike="noStrike">
              <a:latin typeface="Arial"/>
            </a:endParaRPr>
          </a:p>
          <a:p>
            <a:pPr algn="just">
              <a:buNone/>
            </a:pPr>
            <a:r>
              <a:rPr b="0" lang="sr-Latn-RS" sz="2200" spc="-1" strike="noStrike">
                <a:latin typeface="Times New Roman"/>
              </a:rPr>
              <a:t>Појединац би требало да има контролу над остваривањем циља, тј. требало би да може да преузме директну одговорност и да има могућност да достигне циљ. Циљ треба да је дефинисан у складу са ситуацијом или контекстом у којима се рад одвија, односно </a:t>
            </a:r>
            <a:r>
              <a:rPr b="0" lang="sr-Latn-RS" sz="2200" spc="-21" strike="noStrike">
                <a:latin typeface="Times New Roman"/>
              </a:rPr>
              <a:t>уз </a:t>
            </a:r>
            <a:r>
              <a:rPr b="0" lang="sr-Latn-RS" sz="2200" spc="-1" strike="noStrike">
                <a:latin typeface="Times New Roman"/>
              </a:rPr>
              <a:t>уважавање </a:t>
            </a:r>
            <a:r>
              <a:rPr b="0" lang="sr-Latn-RS" sz="2200" spc="-35" strike="noStrike">
                <a:latin typeface="Times New Roman"/>
              </a:rPr>
              <a:t>реалности </a:t>
            </a:r>
            <a:r>
              <a:rPr b="0" lang="sr-Latn-RS" sz="2200" spc="-1" strike="noStrike">
                <a:latin typeface="Times New Roman"/>
              </a:rPr>
              <a:t>у </a:t>
            </a:r>
            <a:r>
              <a:rPr b="0" lang="sr-Latn-RS" sz="2200" spc="-52" strike="noStrike">
                <a:latin typeface="Times New Roman"/>
              </a:rPr>
              <a:t>којој </a:t>
            </a:r>
            <a:r>
              <a:rPr b="0" lang="sr-Latn-RS" sz="2200" spc="-35" strike="noStrike">
                <a:latin typeface="Times New Roman"/>
              </a:rPr>
              <a:t>послујемо. </a:t>
            </a:r>
            <a:r>
              <a:rPr b="0" lang="sr-Latn-RS" sz="2200" spc="-26" strike="noStrike">
                <a:latin typeface="Times New Roman"/>
              </a:rPr>
              <a:t>Реалност </a:t>
            </a:r>
            <a:r>
              <a:rPr b="0" lang="sr-Latn-RS" sz="2200" spc="-35" strike="noStrike">
                <a:latin typeface="Times New Roman"/>
              </a:rPr>
              <a:t>циља </a:t>
            </a:r>
            <a:r>
              <a:rPr b="0" lang="sr-Latn-RS" sz="2200" spc="-41" strike="noStrike">
                <a:latin typeface="Times New Roman"/>
              </a:rPr>
              <a:t>подразумева </a:t>
            </a:r>
            <a:r>
              <a:rPr b="0" lang="sr-Latn-RS" sz="2200" spc="-35" strike="noStrike">
                <a:latin typeface="Times New Roman"/>
              </a:rPr>
              <a:t>да </a:t>
            </a:r>
            <a:r>
              <a:rPr b="0" lang="sr-Latn-RS" sz="2200" spc="-32" strike="noStrike">
                <a:latin typeface="Times New Roman"/>
              </a:rPr>
              <a:t>је </a:t>
            </a:r>
            <a:r>
              <a:rPr b="0" lang="sr-Latn-RS" sz="2200" spc="-46" strike="noStrike">
                <a:latin typeface="Times New Roman"/>
              </a:rPr>
              <a:t>он </a:t>
            </a:r>
            <a:r>
              <a:rPr b="0" lang="sr-Latn-RS" sz="2200" spc="-21" strike="noStrike">
                <a:latin typeface="Times New Roman"/>
              </a:rPr>
              <a:t>усклађен са условима рада, расположивим средствима за рад, нивоом знања и вештина у организацији, стварним потребама посла, са мисијом и вредностима организације и </a:t>
            </a:r>
            <a:r>
              <a:rPr b="0" lang="sr-Latn-RS" sz="2200" spc="-106" strike="noStrike">
                <a:latin typeface="Times New Roman"/>
              </a:rPr>
              <a:t>сл.</a:t>
            </a:r>
            <a:endParaRPr b="0" lang="sr-Latn-RS" sz="2200" spc="-1" strike="noStrike">
              <a:latin typeface="Arial"/>
            </a:endParaRPr>
          </a:p>
          <a:p>
            <a:pPr algn="just">
              <a:buNone/>
            </a:pPr>
            <a:endParaRPr b="0" lang="sr-Latn-RS" sz="2200" spc="-1" strike="noStrike">
              <a:latin typeface="Arial"/>
            </a:endParaRPr>
          </a:p>
          <a:p>
            <a:pPr marL="216000" indent="-216000" algn="just">
              <a:buClr>
                <a:srgbClr val="000000"/>
              </a:buClr>
              <a:buSzPct val="45000"/>
              <a:buFont typeface="Wingdings" charset="2"/>
              <a:buChar char=""/>
            </a:pPr>
            <a:r>
              <a:rPr b="1" lang="sr-Latn-RS" sz="2200" spc="-1" strike="noStrike">
                <a:latin typeface="Times New Roman"/>
              </a:rPr>
              <a:t>Временски одређен</a:t>
            </a:r>
            <a:endParaRPr b="0" lang="sr-Latn-RS" sz="2200" spc="-1" strike="noStrike">
              <a:latin typeface="Arial"/>
            </a:endParaRPr>
          </a:p>
          <a:p>
            <a:pPr algn="just">
              <a:buNone/>
            </a:pPr>
            <a:r>
              <a:rPr b="0" lang="sr-Latn-RS" sz="2200" spc="-1" strike="noStrike">
                <a:latin typeface="Times New Roman"/>
              </a:rPr>
              <a:t>Неопходно је да циљ има јасне рокове у којима треба да буде реализован. То може бити конкретан </a:t>
            </a:r>
            <a:r>
              <a:rPr b="0" lang="sr-Latn-RS" sz="2200" spc="-41" strike="noStrike">
                <a:latin typeface="Times New Roman"/>
              </a:rPr>
              <a:t>датум </a:t>
            </a:r>
            <a:r>
              <a:rPr b="0" lang="sr-Latn-RS" sz="2200" spc="-46" strike="noStrike">
                <a:latin typeface="Times New Roman"/>
              </a:rPr>
              <a:t>до </a:t>
            </a:r>
            <a:r>
              <a:rPr b="0" lang="sr-Latn-RS" sz="2200" spc="-41" strike="noStrike">
                <a:latin typeface="Times New Roman"/>
              </a:rPr>
              <a:t>кога </a:t>
            </a:r>
            <a:r>
              <a:rPr b="0" lang="sr-Latn-RS" sz="2200" spc="-46" strike="noStrike">
                <a:latin typeface="Times New Roman"/>
              </a:rPr>
              <a:t>нешто </a:t>
            </a:r>
            <a:r>
              <a:rPr b="0" lang="sr-Latn-RS" sz="2200" spc="-41" strike="noStrike">
                <a:latin typeface="Times New Roman"/>
              </a:rPr>
              <a:t>треба </a:t>
            </a:r>
            <a:r>
              <a:rPr b="0" lang="sr-Latn-RS" sz="2200" spc="-52" strike="noStrike">
                <a:latin typeface="Times New Roman"/>
              </a:rPr>
              <a:t>постићи, </a:t>
            </a:r>
            <a:r>
              <a:rPr b="0" lang="sr-Latn-RS" sz="2200" spc="-46" strike="noStrike">
                <a:latin typeface="Times New Roman"/>
              </a:rPr>
              <a:t>али </a:t>
            </a:r>
            <a:r>
              <a:rPr b="0" lang="sr-Latn-RS" sz="2200" spc="-35" strike="noStrike">
                <a:latin typeface="Times New Roman"/>
              </a:rPr>
              <a:t>може </a:t>
            </a:r>
            <a:r>
              <a:rPr b="0" lang="sr-Latn-RS" sz="2200" spc="-46" strike="noStrike">
                <a:latin typeface="Times New Roman"/>
              </a:rPr>
              <a:t>имати </a:t>
            </a:r>
            <a:r>
              <a:rPr b="0" lang="sr-Latn-RS" sz="2200" spc="-35" strike="noStrike">
                <a:latin typeface="Times New Roman"/>
              </a:rPr>
              <a:t>и </a:t>
            </a:r>
            <a:r>
              <a:rPr b="0" lang="sr-Latn-RS" sz="2200" spc="-41" strike="noStrike">
                <a:latin typeface="Times New Roman"/>
              </a:rPr>
              <a:t>разне </a:t>
            </a:r>
            <a:r>
              <a:rPr b="0" lang="sr-Latn-RS" sz="2200" spc="-52" strike="noStrike">
                <a:latin typeface="Times New Roman"/>
              </a:rPr>
              <a:t>друге </a:t>
            </a:r>
            <a:r>
              <a:rPr b="0" lang="sr-Latn-RS" sz="2200" spc="-35" strike="noStrike">
                <a:latin typeface="Times New Roman"/>
              </a:rPr>
              <a:t>облике, </a:t>
            </a:r>
            <a:r>
              <a:rPr b="0" lang="sr-Latn-RS" sz="2200" spc="-46" strike="noStrike">
                <a:latin typeface="Times New Roman"/>
              </a:rPr>
              <a:t>као што су: „током првог квартала”; „до краја трећег квартала”; „током године”; „дан-за- дан”; „у законском року”; „у року од 15 дана од дана...”; „у року који одреди руководилац” и</a:t>
            </a:r>
            <a:r>
              <a:rPr b="0" lang="sr-Latn-RS" sz="2200" spc="-12" strike="noStrike">
                <a:latin typeface="Times New Roman"/>
              </a:rPr>
              <a:t>сл.</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1" strike="noStrike">
                <a:latin typeface="Times New Roman"/>
              </a:rPr>
              <a:t>Стављање </a:t>
            </a:r>
            <a:r>
              <a:rPr b="0" lang="sr-Latn-RS" sz="2200" spc="-21" strike="noStrike">
                <a:latin typeface="Times New Roman"/>
              </a:rPr>
              <a:t>рока </a:t>
            </a:r>
            <a:r>
              <a:rPr b="0" lang="sr-Latn-RS" sz="2200" spc="-26" strike="noStrike">
                <a:latin typeface="Times New Roman"/>
              </a:rPr>
              <a:t>даје </a:t>
            </a:r>
            <a:r>
              <a:rPr b="0" lang="sr-Latn-RS" sz="2200" spc="-21" strike="noStrike">
                <a:latin typeface="Times New Roman"/>
              </a:rPr>
              <a:t>јасније смернице </a:t>
            </a:r>
            <a:r>
              <a:rPr b="0" lang="sr-Latn-RS" sz="2200" spc="-12" strike="noStrike">
                <a:latin typeface="Times New Roman"/>
              </a:rPr>
              <a:t>у </a:t>
            </a:r>
            <a:r>
              <a:rPr b="0" lang="sr-Latn-RS" sz="2200" spc="-55" strike="noStrike">
                <a:latin typeface="Times New Roman"/>
              </a:rPr>
              <a:t>погледу </a:t>
            </a:r>
            <a:r>
              <a:rPr b="0" lang="sr-Latn-RS" sz="2200" spc="-32" strike="noStrike">
                <a:latin typeface="Times New Roman"/>
              </a:rPr>
              <a:t>очекивања, </a:t>
            </a:r>
            <a:r>
              <a:rPr b="0" lang="sr-Latn-RS" sz="2200" spc="-21" strike="noStrike">
                <a:latin typeface="Times New Roman"/>
              </a:rPr>
              <a:t>али </a:t>
            </a:r>
            <a:r>
              <a:rPr b="0" lang="sr-Latn-RS" sz="2200" spc="-15" strike="noStrike">
                <a:latin typeface="Times New Roman"/>
              </a:rPr>
              <a:t>и представља </a:t>
            </a:r>
            <a:r>
              <a:rPr b="0" lang="sr-Latn-RS" sz="2200" spc="-26" strike="noStrike">
                <a:latin typeface="Times New Roman"/>
              </a:rPr>
              <a:t>јасан критеријум за процену да ли је циљ остварен или </a:t>
            </a:r>
            <a:r>
              <a:rPr b="0" lang="sr-Latn-RS" sz="2200" spc="-32" strike="noStrike">
                <a:latin typeface="Times New Roman"/>
              </a:rPr>
              <a:t>није.</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8"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Радни циљеви-процес</a:t>
            </a:r>
            <a:endParaRPr b="0" lang="sr-Latn-RS" sz="4400" spc="-1" strike="noStrike">
              <a:solidFill>
                <a:srgbClr val="000000"/>
              </a:solidFill>
              <a:latin typeface="Times New Roman"/>
            </a:endParaRPr>
          </a:p>
        </p:txBody>
      </p:sp>
      <p:sp>
        <p:nvSpPr>
          <p:cNvPr id="209" name="PlaceHolder 2"/>
          <p:cNvSpPr>
            <a:spLocks noGrp="1"/>
          </p:cNvSpPr>
          <p:nvPr>
            <p:ph/>
          </p:nvPr>
        </p:nvSpPr>
        <p:spPr>
          <a:xfrm>
            <a:off x="504000" y="1512000"/>
            <a:ext cx="8870040" cy="5112000"/>
          </a:xfrm>
          <a:prstGeom prst="rect">
            <a:avLst/>
          </a:prstGeom>
          <a:noFill/>
          <a:ln w="0">
            <a:noFill/>
          </a:ln>
        </p:spPr>
        <p:txBody>
          <a:bodyPr lIns="0" rIns="0" tIns="0" bIns="0" anchor="t">
            <a:normAutofit fontScale="90000"/>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200" spc="-1" strike="noStrike">
                <a:solidFill>
                  <a:srgbClr val="000000"/>
                </a:solidFill>
                <a:latin typeface="Times New Roman"/>
              </a:rPr>
              <a:t>Радних циљева може бити највише пет; не може их бити више од пет, али их </a:t>
            </a:r>
            <a:r>
              <a:rPr b="0" lang="sr-Latn-RS" sz="2200" spc="-72" strike="noStrike">
                <a:solidFill>
                  <a:srgbClr val="000000"/>
                </a:solidFill>
                <a:latin typeface="Times New Roman"/>
              </a:rPr>
              <a:t>може </a:t>
            </a:r>
            <a:r>
              <a:rPr b="0" lang="sr-Latn-RS" sz="2200" spc="-86" strike="noStrike">
                <a:solidFill>
                  <a:srgbClr val="000000"/>
                </a:solidFill>
                <a:latin typeface="Times New Roman"/>
              </a:rPr>
              <a:t>бити </a:t>
            </a:r>
            <a:r>
              <a:rPr b="0" lang="sr-Latn-RS" sz="2200" spc="-66" strike="noStrike">
                <a:solidFill>
                  <a:srgbClr val="000000"/>
                </a:solidFill>
                <a:latin typeface="Times New Roman"/>
              </a:rPr>
              <a:t>мање. </a:t>
            </a:r>
            <a:r>
              <a:rPr b="0" lang="sr-Latn-RS" sz="2200" spc="-80" strike="noStrike">
                <a:solidFill>
                  <a:srgbClr val="000000"/>
                </a:solidFill>
                <a:latin typeface="Times New Roman"/>
              </a:rPr>
              <a:t>За </a:t>
            </a:r>
            <a:r>
              <a:rPr b="0" lang="sr-Latn-RS" sz="2200" spc="-72" strike="noStrike">
                <a:solidFill>
                  <a:srgbClr val="000000"/>
                </a:solidFill>
                <a:latin typeface="Times New Roman"/>
              </a:rPr>
              <a:t>неке </a:t>
            </a:r>
            <a:r>
              <a:rPr b="0" lang="sr-Latn-RS" sz="2200" spc="-80" strike="noStrike">
                <a:solidFill>
                  <a:srgbClr val="000000"/>
                </a:solidFill>
                <a:latin typeface="Times New Roman"/>
              </a:rPr>
              <a:t>послове </a:t>
            </a:r>
            <a:r>
              <a:rPr b="0" lang="sr-Latn-RS" sz="2200" spc="-86" strike="noStrike">
                <a:solidFill>
                  <a:srgbClr val="000000"/>
                </a:solidFill>
                <a:latin typeface="Times New Roman"/>
              </a:rPr>
              <a:t>који </a:t>
            </a:r>
            <a:r>
              <a:rPr b="0" lang="sr-Latn-RS" sz="2200" spc="-66" strike="noStrike">
                <a:solidFill>
                  <a:srgbClr val="000000"/>
                </a:solidFill>
                <a:latin typeface="Times New Roman"/>
              </a:rPr>
              <a:t>нису </a:t>
            </a:r>
            <a:r>
              <a:rPr b="0" lang="sr-Latn-RS" sz="2200" spc="-80" strike="noStrike">
                <a:solidFill>
                  <a:srgbClr val="000000"/>
                </a:solidFill>
                <a:latin typeface="Times New Roman"/>
              </a:rPr>
              <a:t>превише </a:t>
            </a:r>
            <a:r>
              <a:rPr b="0" lang="sr-Latn-RS" sz="2200" spc="-86" strike="noStrike">
                <a:solidFill>
                  <a:srgbClr val="000000"/>
                </a:solidFill>
                <a:latin typeface="Times New Roman"/>
              </a:rPr>
              <a:t>сложени, </a:t>
            </a:r>
            <a:r>
              <a:rPr b="0" lang="sr-Latn-RS" sz="2200" spc="-75" strike="noStrike">
                <a:solidFill>
                  <a:srgbClr val="000000"/>
                </a:solidFill>
                <a:latin typeface="Times New Roman"/>
              </a:rPr>
              <a:t>који </a:t>
            </a:r>
            <a:r>
              <a:rPr b="0" lang="sr-Latn-RS" sz="2200" spc="-72" strike="noStrike">
                <a:solidFill>
                  <a:srgbClr val="000000"/>
                </a:solidFill>
                <a:latin typeface="Times New Roman"/>
              </a:rPr>
              <a:t>спадају </a:t>
            </a:r>
            <a:r>
              <a:rPr b="0" lang="sr-Latn-RS" sz="2200" spc="-75" strike="noStrike">
                <a:solidFill>
                  <a:srgbClr val="000000"/>
                </a:solidFill>
                <a:latin typeface="Times New Roman"/>
              </a:rPr>
              <a:t>у </a:t>
            </a:r>
            <a:r>
              <a:rPr b="0" lang="sr-Latn-RS" sz="2200" spc="-92" strike="noStrike">
                <a:solidFill>
                  <a:srgbClr val="000000"/>
                </a:solidFill>
                <a:latin typeface="Times New Roman"/>
              </a:rPr>
              <a:t>прилично  рутинске </a:t>
            </a:r>
            <a:r>
              <a:rPr b="0" lang="sr-Latn-RS" sz="2200" spc="-60" strike="noStrike">
                <a:solidFill>
                  <a:srgbClr val="000000"/>
                </a:solidFill>
                <a:latin typeface="Times New Roman"/>
              </a:rPr>
              <a:t>активности, </a:t>
            </a:r>
            <a:r>
              <a:rPr b="0" lang="sr-Latn-RS" sz="2200" spc="-55" strike="noStrike">
                <a:solidFill>
                  <a:srgbClr val="000000"/>
                </a:solidFill>
                <a:latin typeface="Times New Roman"/>
              </a:rPr>
              <a:t>довољно </a:t>
            </a:r>
            <a:r>
              <a:rPr b="0" lang="sr-Latn-RS" sz="2200" spc="-52" strike="noStrike">
                <a:solidFill>
                  <a:srgbClr val="000000"/>
                </a:solidFill>
                <a:latin typeface="Times New Roman"/>
              </a:rPr>
              <a:t>је </a:t>
            </a:r>
            <a:r>
              <a:rPr b="0" lang="sr-Latn-RS" sz="2200" spc="-55" strike="noStrike">
                <a:solidFill>
                  <a:srgbClr val="000000"/>
                </a:solidFill>
                <a:latin typeface="Times New Roman"/>
              </a:rPr>
              <a:t>да </a:t>
            </a:r>
            <a:r>
              <a:rPr b="0" lang="sr-Latn-RS" sz="2200" spc="-60" strike="noStrike">
                <a:solidFill>
                  <a:srgbClr val="000000"/>
                </a:solidFill>
                <a:latin typeface="Times New Roman"/>
              </a:rPr>
              <a:t>буду </a:t>
            </a:r>
            <a:r>
              <a:rPr b="0" lang="sr-Latn-RS" sz="2200" spc="-75" strike="noStrike">
                <a:solidFill>
                  <a:srgbClr val="000000"/>
                </a:solidFill>
                <a:latin typeface="Times New Roman"/>
              </a:rPr>
              <a:t>написана </a:t>
            </a:r>
            <a:r>
              <a:rPr b="0" lang="sr-Latn-RS" sz="2200" spc="-60" strike="noStrike">
                <a:solidFill>
                  <a:srgbClr val="000000"/>
                </a:solidFill>
                <a:latin typeface="Times New Roman"/>
              </a:rPr>
              <a:t>и </a:t>
            </a:r>
            <a:r>
              <a:rPr b="0" lang="sr-Latn-RS" sz="2200" spc="-52" strike="noStrike">
                <a:solidFill>
                  <a:srgbClr val="000000"/>
                </a:solidFill>
                <a:latin typeface="Times New Roman"/>
              </a:rPr>
              <a:t>три </a:t>
            </a:r>
            <a:r>
              <a:rPr b="0" lang="sr-Latn-RS" sz="2200" spc="-41" strike="noStrike">
                <a:solidFill>
                  <a:srgbClr val="000000"/>
                </a:solidFill>
                <a:latin typeface="Times New Roman"/>
              </a:rPr>
              <a:t>циља. </a:t>
            </a:r>
            <a:r>
              <a:rPr b="0" lang="sr-Latn-RS" sz="2200" spc="-55" strike="noStrike">
                <a:solidFill>
                  <a:srgbClr val="000000"/>
                </a:solidFill>
                <a:latin typeface="Times New Roman"/>
              </a:rPr>
              <a:t>Многи </a:t>
            </a:r>
            <a:r>
              <a:rPr b="0" lang="sr-Latn-RS" sz="2200" spc="-60" strike="noStrike">
                <a:solidFill>
                  <a:srgbClr val="000000"/>
                </a:solidFill>
                <a:latin typeface="Times New Roman"/>
              </a:rPr>
              <a:t>послови </a:t>
            </a:r>
            <a:r>
              <a:rPr b="0" lang="sr-Latn-RS" sz="2200" spc="-46" strike="noStrike">
                <a:solidFill>
                  <a:srgbClr val="000000"/>
                </a:solidFill>
                <a:latin typeface="Times New Roman"/>
              </a:rPr>
              <a:t>су </a:t>
            </a:r>
            <a:r>
              <a:rPr b="0" lang="sr-Latn-RS" sz="2200" spc="-66" strike="noStrike">
                <a:solidFill>
                  <a:srgbClr val="000000"/>
                </a:solidFill>
                <a:latin typeface="Times New Roman"/>
              </a:rPr>
              <a:t>високо сложени и за њих је могуће дефинисати и више од пет циљева, али се за потребе оцењивања ограничавамо на пет најважнијих у тој календарској </a:t>
            </a:r>
            <a:r>
              <a:rPr b="0" lang="sr-Latn-RS" sz="2200" spc="-52" strike="noStrike">
                <a:solidFill>
                  <a:srgbClr val="000000"/>
                </a:solidFill>
                <a:latin typeface="Times New Roman"/>
              </a:rPr>
              <a:t>години.</a:t>
            </a:r>
            <a:endParaRPr b="0" lang="sr-Latn-RS" sz="2200" spc="-1" strike="noStrike">
              <a:solidFill>
                <a:srgbClr val="000000"/>
              </a:solidFill>
              <a:latin typeface="Times New Roman"/>
            </a:endParaRPr>
          </a:p>
          <a:p>
            <a:pPr algn="just">
              <a:spcAft>
                <a:spcPts val="1417"/>
              </a:spcAft>
              <a:buNone/>
            </a:pPr>
            <a:r>
              <a:rPr b="0" lang="sr-Latn-RS" sz="2200" spc="-1" strike="noStrike">
                <a:solidFill>
                  <a:srgbClr val="000000"/>
                </a:solidFill>
                <a:latin typeface="Times New Roman"/>
              </a:rPr>
              <a:t>Разговор о радним циљевима, у ком оцењивач и оцењивани размењују информације, ставове и предлоге, обавезан је део поступка оцењивања. Након што оцењивач формулише циљеве и унесе их у посебан акт , он обавља разговор са службеником у ком му предочава и образлаже планиране циљеве. Обе стране стављају потпис на акт о радним циљевима и такав оригинални документ се, за сваку годину, улаже у лични досије службеника, док по један примерак задржавају оцењивач и службеник. Спецификација радних циљева није једностран процес одозго надоле. Радне циљеве за наредну годину би требало да заједнички размотре оцењивач и службеник на састанку на ком се дискутује о планираним активностима и жељеним последицама. Тај разговор, </a:t>
            </a:r>
            <a:r>
              <a:rPr b="0" lang="sr-Latn-RS" sz="2200" spc="-15" strike="noStrike">
                <a:solidFill>
                  <a:srgbClr val="000000"/>
                </a:solidFill>
                <a:latin typeface="Times New Roman"/>
              </a:rPr>
              <a:t>у </a:t>
            </a:r>
            <a:r>
              <a:rPr b="0" lang="sr-Latn-RS" sz="2200" spc="-46" strike="noStrike">
                <a:solidFill>
                  <a:srgbClr val="000000"/>
                </a:solidFill>
                <a:latin typeface="Times New Roman"/>
              </a:rPr>
              <a:t>начелу, </a:t>
            </a:r>
            <a:r>
              <a:rPr b="0" lang="sr-Latn-RS" sz="2200" spc="-21" strike="noStrike">
                <a:solidFill>
                  <a:srgbClr val="000000"/>
                </a:solidFill>
                <a:latin typeface="Times New Roman"/>
              </a:rPr>
              <a:t>треба да </a:t>
            </a:r>
            <a:r>
              <a:rPr b="0" lang="sr-Latn-RS" sz="2200" spc="-26" strike="noStrike">
                <a:solidFill>
                  <a:srgbClr val="000000"/>
                </a:solidFill>
                <a:latin typeface="Times New Roman"/>
              </a:rPr>
              <a:t>се </a:t>
            </a:r>
            <a:r>
              <a:rPr b="0" lang="sr-Latn-RS" sz="2200" spc="-32" strike="noStrike">
                <a:solidFill>
                  <a:srgbClr val="000000"/>
                </a:solidFill>
                <a:latin typeface="Times New Roman"/>
              </a:rPr>
              <a:t>реализује </a:t>
            </a:r>
            <a:r>
              <a:rPr b="0" lang="sr-Latn-RS" sz="2200" spc="-21" strike="noStrike">
                <a:solidFill>
                  <a:srgbClr val="000000"/>
                </a:solidFill>
                <a:latin typeface="Times New Roman"/>
              </a:rPr>
              <a:t>најкасније </a:t>
            </a:r>
            <a:r>
              <a:rPr b="0" lang="sr-Latn-RS" sz="2200" spc="-15" strike="noStrike">
                <a:solidFill>
                  <a:srgbClr val="000000"/>
                </a:solidFill>
                <a:latin typeface="Times New Roman"/>
              </a:rPr>
              <a:t>до</a:t>
            </a:r>
            <a:r>
              <a:rPr b="0" lang="sr-Latn-RS" sz="2200" spc="-26" strike="noStrike">
                <a:solidFill>
                  <a:srgbClr val="000000"/>
                </a:solidFill>
                <a:latin typeface="Times New Roman"/>
              </a:rPr>
              <a:t>15.</a:t>
            </a:r>
            <a:r>
              <a:rPr b="0" lang="sr-Latn-RS" sz="2200" spc="-21" strike="noStrike">
                <a:solidFill>
                  <a:srgbClr val="000000"/>
                </a:solidFill>
                <a:latin typeface="Times New Roman"/>
              </a:rPr>
              <a:t>јануара </a:t>
            </a:r>
            <a:r>
              <a:rPr b="0" lang="sr-Latn-RS" sz="2200" spc="-26" strike="noStrike">
                <a:solidFill>
                  <a:srgbClr val="000000"/>
                </a:solidFill>
                <a:latin typeface="Times New Roman"/>
              </a:rPr>
              <a:t>за предстојећи </a:t>
            </a:r>
            <a:r>
              <a:rPr b="0" lang="sr-Latn-RS" sz="2200" spc="-1" strike="noStrike">
                <a:solidFill>
                  <a:srgbClr val="000000"/>
                </a:solidFill>
                <a:latin typeface="Times New Roman"/>
              </a:rPr>
              <a:t>циклус оцењивања. </a:t>
            </a:r>
            <a:endParaRPr b="0" lang="sr-Latn-RS" sz="2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
          <p:cNvSpPr txBox="1"/>
          <p:nvPr/>
        </p:nvSpPr>
        <p:spPr>
          <a:xfrm>
            <a:off x="216000" y="864000"/>
            <a:ext cx="9576000" cy="6048000"/>
          </a:xfrm>
          <a:prstGeom prst="rect">
            <a:avLst/>
          </a:prstGeom>
          <a:noFill/>
          <a:ln w="0">
            <a:noFill/>
          </a:ln>
        </p:spPr>
        <p:txBody>
          <a:bodyPr lIns="90000" rIns="90000" tIns="45000" bIns="45000" anchor="t">
            <a:noAutofit/>
          </a:bodyPr>
          <a:p>
            <a:pPr algn="just">
              <a:buNone/>
            </a:pPr>
            <a:r>
              <a:rPr b="0" lang="sr-Latn-RS" sz="2200" spc="-1" strike="noStrike">
                <a:latin typeface="Times New Roman"/>
              </a:rPr>
              <a:t>Циљ дискусије је постизање обостраног разумевања око планираних резултата и начина њиховог достизања и у том смислу може се обавити још један састанак на исту тему. По обављеном разговору, саставља се листа радних циљева, коју потписују и оцењивач и службеник. За ту сврху се користи формулар који је потребно унапред дистрибуирати свим оцењивачима (почетком децембра). У изузетним случајевима, када није постигнута сагласност у погледу радних циљева, оцењивач ће их утврдити једнострано, а ако оцењивани службеник одбије да потпише листу, коначну одлуку </a:t>
            </a:r>
            <a:r>
              <a:rPr b="0" lang="sr-Latn-RS" sz="2200" spc="-60" strike="noStrike">
                <a:latin typeface="Times New Roman"/>
              </a:rPr>
              <a:t>доноси </a:t>
            </a:r>
            <a:r>
              <a:rPr b="0" lang="sr-Latn-RS" sz="2200" spc="-26" strike="noStrike">
                <a:latin typeface="Times New Roman"/>
              </a:rPr>
              <a:t>контролор.</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1" strike="noStrike">
                <a:latin typeface="Times New Roman"/>
              </a:rPr>
              <a:t>У случају потребе, радни циљеви могу и морају се мењати  током године када </a:t>
            </a:r>
            <a:r>
              <a:rPr b="0" lang="sr-Latn-RS" sz="2200" spc="-41" strike="noStrike">
                <a:latin typeface="Times New Roman"/>
              </a:rPr>
              <a:t>се </a:t>
            </a:r>
            <a:r>
              <a:rPr b="0" lang="sr-Latn-RS" sz="2200" spc="-35" strike="noStrike">
                <a:latin typeface="Times New Roman"/>
              </a:rPr>
              <a:t>за то стекну </a:t>
            </a:r>
            <a:r>
              <a:rPr b="0" lang="sr-Latn-RS" sz="2200" spc="-32" strike="noStrike">
                <a:latin typeface="Times New Roman"/>
              </a:rPr>
              <a:t>услови, односно </a:t>
            </a:r>
            <a:r>
              <a:rPr b="0" lang="sr-Latn-RS" sz="2200" spc="-52" strike="noStrike">
                <a:latin typeface="Times New Roman"/>
              </a:rPr>
              <a:t>када </a:t>
            </a:r>
            <a:r>
              <a:rPr b="0" lang="sr-Latn-RS" sz="2200" spc="-35" strike="noStrike">
                <a:latin typeface="Times New Roman"/>
              </a:rPr>
              <a:t>постоје неке </a:t>
            </a:r>
            <a:r>
              <a:rPr b="0" lang="sr-Latn-RS" sz="2200" spc="-41" strike="noStrike">
                <a:latin typeface="Times New Roman"/>
              </a:rPr>
              <a:t>објективне </a:t>
            </a:r>
            <a:r>
              <a:rPr b="0" lang="sr-Latn-RS" sz="2200" spc="-21" strike="noStrike">
                <a:latin typeface="Times New Roman"/>
              </a:rPr>
              <a:t>околности </a:t>
            </a:r>
            <a:r>
              <a:rPr b="0" lang="sr-Latn-RS" sz="2200" spc="-12" strike="noStrike">
                <a:latin typeface="Times New Roman"/>
              </a:rPr>
              <a:t>услед </a:t>
            </a:r>
            <a:r>
              <a:rPr b="0" lang="sr-Latn-RS" sz="2200" spc="-35" strike="noStrike">
                <a:latin typeface="Times New Roman"/>
              </a:rPr>
              <a:t>којих је извесно да се планирани циљеви неће реализовати. Могући разлози за промену су: промена описа послова, промена приоритета у оквиру органа или организације или немогућност  </a:t>
            </a:r>
            <a:r>
              <a:rPr b="0" lang="sr-Latn-RS" sz="2200" spc="-60" strike="noStrike">
                <a:latin typeface="Times New Roman"/>
              </a:rPr>
              <a:t>службеника </a:t>
            </a:r>
            <a:r>
              <a:rPr b="0" lang="sr-Latn-RS" sz="2200" spc="-75" strike="noStrike">
                <a:latin typeface="Times New Roman"/>
              </a:rPr>
              <a:t>да оствари </a:t>
            </a:r>
            <a:r>
              <a:rPr b="0" lang="sr-Latn-RS" sz="2200" spc="-72" strike="noStrike">
                <a:latin typeface="Times New Roman"/>
              </a:rPr>
              <a:t>радне </a:t>
            </a:r>
            <a:r>
              <a:rPr b="0" lang="sr-Latn-RS" sz="2200" spc="-75" strike="noStrike">
                <a:latin typeface="Times New Roman"/>
              </a:rPr>
              <a:t>циљеве </a:t>
            </a:r>
            <a:r>
              <a:rPr b="0" lang="sr-Latn-RS" sz="2200" spc="-55" strike="noStrike">
                <a:latin typeface="Times New Roman"/>
              </a:rPr>
              <a:t>услед </a:t>
            </a:r>
            <a:r>
              <a:rPr b="0" lang="sr-Latn-RS" sz="2200" spc="-75" strike="noStrike">
                <a:latin typeface="Times New Roman"/>
              </a:rPr>
              <a:t>неких </a:t>
            </a:r>
            <a:r>
              <a:rPr b="0" lang="sr-Latn-RS" sz="2200" spc="-55" strike="noStrike">
                <a:latin typeface="Times New Roman"/>
              </a:rPr>
              <a:t>суштинских, </a:t>
            </a:r>
            <a:r>
              <a:rPr b="0" lang="sr-Latn-RS" sz="2200" spc="-75" strike="noStrike">
                <a:latin typeface="Times New Roman"/>
              </a:rPr>
              <a:t>објективних или непредвиђених разлога.</a:t>
            </a:r>
            <a:endParaRPr b="0" lang="sr-Latn-RS" sz="2200" spc="-1" strike="noStrike">
              <a:latin typeface="Arial"/>
            </a:endParaRPr>
          </a:p>
          <a:p>
            <a:pPr algn="just">
              <a:buNone/>
            </a:pPr>
            <a:r>
              <a:rPr b="0" lang="sr-Latn-RS" sz="2200" spc="-1" strike="noStrike">
                <a:latin typeface="Times New Roman"/>
              </a:rPr>
              <a:t>Измењени </a:t>
            </a:r>
            <a:r>
              <a:rPr b="0" lang="sr-Latn-RS" sz="2200" spc="-32" strike="noStrike">
                <a:latin typeface="Times New Roman"/>
              </a:rPr>
              <a:t>радни </a:t>
            </a:r>
            <a:r>
              <a:rPr b="0" lang="sr-Latn-RS" sz="2200" spc="-26" strike="noStrike">
                <a:latin typeface="Times New Roman"/>
              </a:rPr>
              <a:t>циљеви </a:t>
            </a:r>
            <a:r>
              <a:rPr b="0" lang="sr-Latn-RS" sz="2200" spc="-32" strike="noStrike">
                <a:latin typeface="Times New Roman"/>
              </a:rPr>
              <a:t>се </a:t>
            </a:r>
            <a:r>
              <a:rPr b="0" lang="sr-Latn-RS" sz="2200" spc="-26" strike="noStrike">
                <a:latin typeface="Times New Roman"/>
              </a:rPr>
              <a:t>утврђују </a:t>
            </a:r>
            <a:r>
              <a:rPr b="0" lang="sr-Latn-RS" sz="2200" spc="-55" strike="noStrike">
                <a:latin typeface="Times New Roman"/>
              </a:rPr>
              <a:t>на </a:t>
            </a:r>
            <a:r>
              <a:rPr b="0" lang="sr-Latn-RS" sz="2200" spc="-35" strike="noStrike">
                <a:latin typeface="Times New Roman"/>
              </a:rPr>
              <a:t>исти </a:t>
            </a:r>
            <a:r>
              <a:rPr b="0" lang="sr-Latn-RS" sz="2200" spc="-32" strike="noStrike">
                <a:latin typeface="Times New Roman"/>
              </a:rPr>
              <a:t>начин </a:t>
            </a:r>
            <a:r>
              <a:rPr b="0" lang="sr-Latn-RS" sz="2200" spc="-1" strike="noStrike">
                <a:latin typeface="Times New Roman"/>
              </a:rPr>
              <a:t>и </a:t>
            </a:r>
            <a:r>
              <a:rPr b="0" lang="sr-Latn-RS" sz="2200" spc="-41" strike="noStrike">
                <a:latin typeface="Times New Roman"/>
              </a:rPr>
              <a:t>на </a:t>
            </a:r>
            <a:r>
              <a:rPr b="0" lang="sr-Latn-RS" sz="2200" spc="-35" strike="noStrike">
                <a:latin typeface="Times New Roman"/>
              </a:rPr>
              <a:t>истом </a:t>
            </a:r>
            <a:r>
              <a:rPr b="0" lang="sr-Latn-RS" sz="2200" spc="-32" strike="noStrike">
                <a:latin typeface="Times New Roman"/>
              </a:rPr>
              <a:t>обрасцу </a:t>
            </a:r>
            <a:r>
              <a:rPr b="0" lang="sr-Latn-RS" sz="2200" spc="-52" strike="noStrike">
                <a:latin typeface="Times New Roman"/>
              </a:rPr>
              <a:t>као </a:t>
            </a:r>
            <a:r>
              <a:rPr b="0" lang="sr-Latn-RS" sz="2200" spc="-32" strike="noStrike">
                <a:latin typeface="Times New Roman"/>
              </a:rPr>
              <a:t>и </a:t>
            </a:r>
            <a:r>
              <a:rPr b="0" lang="sr-Latn-RS" sz="2200" spc="-26" strike="noStrike">
                <a:latin typeface="Times New Roman"/>
              </a:rPr>
              <a:t>радни циљеви у редовном поступку планирања и прилажу се у досије запосленог </a:t>
            </a:r>
            <a:r>
              <a:rPr b="0" lang="sr-Latn-RS" sz="2200" spc="-21" strike="noStrike">
                <a:latin typeface="Times New Roman"/>
              </a:rPr>
              <a:t>уз </a:t>
            </a:r>
            <a:r>
              <a:rPr b="0" lang="sr-Latn-RS" sz="2200" spc="-1" strike="noStrike">
                <a:latin typeface="Times New Roman"/>
              </a:rPr>
              <a:t>претходно утврђене </a:t>
            </a:r>
            <a:r>
              <a:rPr b="0" lang="sr-Latn-RS" sz="2200" spc="-12" strike="noStrike">
                <a:latin typeface="Times New Roman"/>
              </a:rPr>
              <a:t>циљеве.</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1"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Мерила за оцењивање</a:t>
            </a:r>
            <a:endParaRPr b="0" lang="sr-Latn-RS" sz="4400" spc="-1" strike="noStrike">
              <a:solidFill>
                <a:srgbClr val="000000"/>
              </a:solidFill>
              <a:latin typeface="Times New Roman"/>
            </a:endParaRPr>
          </a:p>
        </p:txBody>
      </p:sp>
      <p:sp>
        <p:nvSpPr>
          <p:cNvPr id="212" name="PlaceHolder 2"/>
          <p:cNvSpPr>
            <a:spLocks noGrp="1"/>
          </p:cNvSpPr>
          <p:nvPr>
            <p:ph/>
          </p:nvPr>
        </p:nvSpPr>
        <p:spPr>
          <a:xfrm>
            <a:off x="504000" y="1584000"/>
            <a:ext cx="8870040" cy="5184000"/>
          </a:xfrm>
          <a:prstGeom prst="rect">
            <a:avLst/>
          </a:prstGeom>
          <a:noFill/>
          <a:ln w="0">
            <a:noFill/>
          </a:ln>
        </p:spPr>
        <p:txBody>
          <a:bodyPr lIns="0" rIns="0" tIns="0" bIns="0" anchor="t">
            <a:normAutofit fontScale="98000"/>
          </a:bodyPr>
          <a:p>
            <a:pPr algn="just">
              <a:spcAft>
                <a:spcPts val="1417"/>
              </a:spcAft>
              <a:buNone/>
            </a:pPr>
            <a:r>
              <a:rPr b="0" lang="sr-Latn-RS" sz="2000" spc="-1" strike="noStrike">
                <a:solidFill>
                  <a:srgbClr val="000000"/>
                </a:solidFill>
                <a:latin typeface="Times New Roman"/>
              </a:rPr>
              <a:t>Мерила за оцењивање су подељена у две групе :</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1.) она која су везана за остваривање резултата рада и испуњавање радних циљева</a:t>
            </a:r>
            <a:r>
              <a:rPr b="0" lang="sr-Latn-RS" sz="2000" spc="-60" strike="noStrike">
                <a:solidFill>
                  <a:srgbClr val="000000"/>
                </a:solidFill>
                <a:latin typeface="Times New Roman"/>
              </a:rPr>
              <a:t>и</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2.) мерила везана за радно понашање, капацитете, способности, склоности и сл., као што су: самосталност, стваралачка способност, предузимљивост, прецизност и савесност, квалитет сарадње и евентуална друга </a:t>
            </a:r>
            <a:r>
              <a:rPr b="0" lang="sr-Latn-RS" sz="2000" spc="-15" strike="noStrike">
                <a:solidFill>
                  <a:srgbClr val="000000"/>
                </a:solidFill>
                <a:latin typeface="Times New Roman"/>
              </a:rPr>
              <a:t>мерила.</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Ове две групе мерила учествују са по 50% у годишњој оцени службеника.</a:t>
            </a:r>
            <a:endParaRPr b="0" lang="sr-Latn-RS" sz="2000" spc="-1" strike="noStrike">
              <a:solidFill>
                <a:srgbClr val="000000"/>
              </a:solidFill>
              <a:latin typeface="Times New Roman"/>
            </a:endParaRPr>
          </a:p>
          <a:p>
            <a:pPr algn="just">
              <a:spcAft>
                <a:spcPts val="1417"/>
              </a:spcAft>
              <a:buNone/>
            </a:pPr>
            <a:r>
              <a:rPr b="0" lang="sr-Latn-RS" sz="2000" spc="-1" strike="noStrike">
                <a:solidFill>
                  <a:srgbClr val="000000"/>
                </a:solidFill>
                <a:latin typeface="Times New Roman"/>
              </a:rPr>
              <a:t>Оцене </a:t>
            </a:r>
            <a:r>
              <a:rPr b="0" lang="sr-Latn-RS" sz="2000" spc="-26" strike="noStrike">
                <a:solidFill>
                  <a:srgbClr val="000000"/>
                </a:solidFill>
                <a:latin typeface="Times New Roman"/>
              </a:rPr>
              <a:t>за </a:t>
            </a:r>
            <a:r>
              <a:rPr b="0" lang="sr-Latn-RS" sz="2000" spc="-21" strike="noStrike">
                <a:solidFill>
                  <a:srgbClr val="000000"/>
                </a:solidFill>
                <a:latin typeface="Times New Roman"/>
              </a:rPr>
              <a:t>остварене резултате </a:t>
            </a:r>
            <a:r>
              <a:rPr b="0" lang="sr-Latn-RS" sz="2000" spc="-1" strike="noStrike">
                <a:solidFill>
                  <a:srgbClr val="000000"/>
                </a:solidFill>
                <a:latin typeface="Times New Roman"/>
              </a:rPr>
              <a:t>се </a:t>
            </a:r>
            <a:r>
              <a:rPr b="0" lang="sr-Latn-RS" sz="2000" spc="-12" strike="noStrike">
                <a:solidFill>
                  <a:srgbClr val="000000"/>
                </a:solidFill>
                <a:latin typeface="Times New Roman"/>
              </a:rPr>
              <a:t>дају </a:t>
            </a:r>
            <a:r>
              <a:rPr b="0" lang="sr-Latn-RS" sz="2000" spc="-41" strike="noStrike">
                <a:solidFill>
                  <a:srgbClr val="000000"/>
                </a:solidFill>
                <a:latin typeface="Times New Roman"/>
              </a:rPr>
              <a:t>квартално, </a:t>
            </a:r>
            <a:r>
              <a:rPr b="0" lang="sr-Latn-RS" sz="2000" spc="-21" strike="noStrike">
                <a:solidFill>
                  <a:srgbClr val="000000"/>
                </a:solidFill>
                <a:latin typeface="Times New Roman"/>
              </a:rPr>
              <a:t>док </a:t>
            </a:r>
            <a:r>
              <a:rPr b="0" lang="sr-Latn-RS" sz="2000" spc="-12" strike="noStrike">
                <a:solidFill>
                  <a:srgbClr val="000000"/>
                </a:solidFill>
                <a:latin typeface="Times New Roman"/>
              </a:rPr>
              <a:t>се оцене </a:t>
            </a:r>
            <a:r>
              <a:rPr b="0" lang="sr-Latn-RS" sz="2000" spc="-21" strike="noStrike">
                <a:solidFill>
                  <a:srgbClr val="000000"/>
                </a:solidFill>
                <a:latin typeface="Times New Roman"/>
              </a:rPr>
              <a:t>за остала мерила </a:t>
            </a:r>
            <a:r>
              <a:rPr b="0" lang="sr-Latn-RS" sz="2000" spc="-1" strike="noStrike">
                <a:solidFill>
                  <a:srgbClr val="000000"/>
                </a:solidFill>
                <a:latin typeface="Times New Roman"/>
              </a:rPr>
              <a:t>дају на крају једног циклуса </a:t>
            </a:r>
            <a:r>
              <a:rPr b="0" lang="sr-Latn-RS" sz="2000" spc="-32" strike="noStrike">
                <a:solidFill>
                  <a:srgbClr val="000000"/>
                </a:solidFill>
                <a:latin typeface="Times New Roman"/>
              </a:rPr>
              <a:t>оцењивања.</a:t>
            </a:r>
            <a:endParaRPr b="0" lang="sr-Latn-RS" sz="2000" spc="-1" strike="noStrike">
              <a:solidFill>
                <a:srgbClr val="000000"/>
              </a:solidFill>
              <a:latin typeface="Times New Roman"/>
            </a:endParaRPr>
          </a:p>
          <a:p>
            <a:pPr algn="just">
              <a:spcAft>
                <a:spcPts val="1417"/>
              </a:spcAft>
              <a:buNone/>
            </a:pPr>
            <a:r>
              <a:rPr b="1" lang="sr-Latn-RS" sz="2000" spc="-1" strike="noStrike">
                <a:solidFill>
                  <a:srgbClr val="000000"/>
                </a:solidFill>
                <a:latin typeface="Times New Roman"/>
              </a:rPr>
              <a:t>Постигнути резултати </a:t>
            </a:r>
            <a:r>
              <a:rPr b="0" lang="sr-Latn-RS" sz="2000" spc="-1" strike="noStrike">
                <a:solidFill>
                  <a:srgbClr val="000000"/>
                </a:solidFill>
                <a:latin typeface="Times New Roman"/>
              </a:rPr>
              <a:t>показују колико је службеник успешан у испуњавању утврђених радних циљева.</a:t>
            </a:r>
            <a:endParaRPr b="0" lang="sr-Latn-RS" sz="2000" spc="-1" strike="noStrike">
              <a:solidFill>
                <a:srgbClr val="000000"/>
              </a:solidFill>
              <a:latin typeface="Times New Roman"/>
            </a:endParaRPr>
          </a:p>
          <a:p>
            <a:pPr algn="just">
              <a:spcAft>
                <a:spcPts val="1417"/>
              </a:spcAft>
              <a:buNone/>
            </a:pPr>
            <a:r>
              <a:rPr b="1" lang="sr-Latn-RS" sz="2000" spc="-1" strike="noStrike">
                <a:solidFill>
                  <a:srgbClr val="000000"/>
                </a:solidFill>
                <a:latin typeface="Times New Roman"/>
              </a:rPr>
              <a:t>Успешност у остваривању радних циљева се процењује на основу количине урађеног, квалитета рада и рокова који су били постављени за реализацију циљева. Јединство ове три врсте доказа представља основ за одабир и                       аргументацију оцене.</a:t>
            </a:r>
            <a:endParaRPr b="0" lang="sr-Latn-RS" sz="20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1"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Увод</a:t>
            </a:r>
            <a:endParaRPr b="0" lang="sr-Latn-RS" sz="4400" spc="-1" strike="noStrike">
              <a:solidFill>
                <a:srgbClr val="000000"/>
              </a:solidFill>
              <a:latin typeface="Times New Roman"/>
            </a:endParaRPr>
          </a:p>
        </p:txBody>
      </p:sp>
      <p:sp>
        <p:nvSpPr>
          <p:cNvPr id="172" name="PlaceHolder 2"/>
          <p:cNvSpPr>
            <a:spLocks noGrp="1"/>
          </p:cNvSpPr>
          <p:nvPr>
            <p:ph/>
          </p:nvPr>
        </p:nvSpPr>
        <p:spPr>
          <a:xfrm>
            <a:off x="489960" y="1584000"/>
            <a:ext cx="8870040" cy="4384440"/>
          </a:xfrm>
          <a:prstGeom prst="rect">
            <a:avLst/>
          </a:prstGeom>
          <a:noFill/>
          <a:ln w="0">
            <a:noFill/>
          </a:ln>
        </p:spPr>
        <p:txBody>
          <a:bodyPr lIns="0" rIns="0" tIns="0" bIns="0" anchor="t">
            <a:normAutofit/>
          </a:bodyPr>
          <a:p>
            <a:pPr algn="just">
              <a:spcAft>
                <a:spcPts val="1417"/>
              </a:spcAft>
              <a:buNone/>
            </a:pPr>
            <a:r>
              <a:rPr b="0" lang="sr-Latn-RS" sz="2400" spc="-1" strike="noStrike">
                <a:solidFill>
                  <a:srgbClr val="000000"/>
                </a:solidFill>
                <a:latin typeface="Times New Roman"/>
              </a:rPr>
              <a:t>Предмет оцењивања су искључиво резултати рада службеника и радно понашање које службеник исказује на радном месту и ништа изван тога.</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Начела на којима почива поступак оцењивања  запослених су дефинисани Уредбом о оцењивању службеника , где се наглашава да поступак мора бити спроведен  на независтан и непристрасан начин , односно да нико ко  чествује у поступку  оцењивања  не сме бити изложен притисцима , примати инструкције нити упутства  којима би се утицало на оцену.</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Остала мерила за оцењивање</a:t>
            </a:r>
            <a:endParaRPr b="0" lang="sr-Latn-RS" sz="4400" spc="-1" strike="noStrike">
              <a:solidFill>
                <a:srgbClr val="000000"/>
              </a:solidFill>
              <a:latin typeface="Times New Roman"/>
            </a:endParaRPr>
          </a:p>
        </p:txBody>
      </p:sp>
      <p:sp>
        <p:nvSpPr>
          <p:cNvPr id="214"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Самосталност</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Стваралачка способност</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Предузимљивост</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Прецизност и савесност</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Квалитет сарадње</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Додатна мерила</a:t>
            </a:r>
            <a:endParaRPr b="0" lang="sr-Latn-RS" sz="3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br/>
            <a:r>
              <a:rPr b="0" lang="sr-Latn-RS" sz="4400" spc="-1" strike="noStrike">
                <a:solidFill>
                  <a:srgbClr val="000000"/>
                </a:solidFill>
                <a:latin typeface="Times New Roman"/>
              </a:rPr>
              <a:t> </a:t>
            </a:r>
            <a:r>
              <a:rPr b="0" lang="sr-Latn-RS" sz="4400" spc="-1" strike="noStrike">
                <a:solidFill>
                  <a:srgbClr val="000000"/>
                </a:solidFill>
                <a:latin typeface="Times New Roman"/>
              </a:rPr>
              <a:t>Самосталност  </a:t>
            </a:r>
            <a:endParaRPr b="0" lang="sr-Latn-RS" sz="4400" spc="-1" strike="noStrike">
              <a:solidFill>
                <a:srgbClr val="000000"/>
              </a:solidFill>
              <a:latin typeface="Times New Roman"/>
            </a:endParaRPr>
          </a:p>
        </p:txBody>
      </p:sp>
      <p:sp>
        <p:nvSpPr>
          <p:cNvPr id="216" name="PlaceHolder 2"/>
          <p:cNvSpPr>
            <a:spLocks noGrp="1"/>
          </p:cNvSpPr>
          <p:nvPr>
            <p:ph/>
          </p:nvPr>
        </p:nvSpPr>
        <p:spPr>
          <a:xfrm>
            <a:off x="504000" y="1769040"/>
            <a:ext cx="9144000" cy="5070960"/>
          </a:xfrm>
          <a:prstGeom prst="rect">
            <a:avLst/>
          </a:prstGeom>
          <a:noFill/>
          <a:ln w="0">
            <a:noFill/>
          </a:ln>
        </p:spPr>
        <p:txBody>
          <a:bodyPr lIns="0" rIns="0" tIns="0" bIns="0" anchor="t">
            <a:normAutofit fontScale="44000"/>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4800" spc="-1" strike="noStrike">
                <a:solidFill>
                  <a:srgbClr val="000000"/>
                </a:solidFill>
                <a:latin typeface="Times New Roman"/>
              </a:rPr>
              <a:t>П</a:t>
            </a:r>
            <a:r>
              <a:rPr b="0" lang="sr-Latn-RS" sz="4800" spc="-1" strike="noStrike">
                <a:solidFill>
                  <a:srgbClr val="000000"/>
                </a:solidFill>
                <a:latin typeface="Times New Roman"/>
              </a:rPr>
              <a:t>оказује колико службеник, у оквиру упутстава и надзора оцењивача који </a:t>
            </a:r>
            <a:r>
              <a:rPr b="0" lang="sr-Latn-RS" sz="4800" spc="-72" strike="noStrike">
                <a:solidFill>
                  <a:srgbClr val="000000"/>
                </a:solidFill>
                <a:latin typeface="Times New Roman"/>
              </a:rPr>
              <a:t>одговарају </a:t>
            </a:r>
            <a:r>
              <a:rPr b="0" lang="sr-Latn-RS" sz="4800" spc="-92" strike="noStrike">
                <a:solidFill>
                  <a:srgbClr val="000000"/>
                </a:solidFill>
                <a:latin typeface="Times New Roman"/>
              </a:rPr>
              <a:t>звању </a:t>
            </a:r>
            <a:r>
              <a:rPr b="0" lang="sr-Latn-RS" sz="4800" spc="-97" strike="noStrike">
                <a:solidFill>
                  <a:srgbClr val="000000"/>
                </a:solidFill>
                <a:latin typeface="Times New Roman"/>
              </a:rPr>
              <a:t>радног </a:t>
            </a:r>
            <a:r>
              <a:rPr b="0" lang="sr-Latn-RS" sz="4800" spc="-72" strike="noStrike">
                <a:solidFill>
                  <a:srgbClr val="000000"/>
                </a:solidFill>
                <a:latin typeface="Times New Roman"/>
              </a:rPr>
              <a:t>места </a:t>
            </a:r>
            <a:r>
              <a:rPr b="0" lang="sr-Latn-RS" sz="4800" spc="-60" strike="noStrike">
                <a:solidFill>
                  <a:srgbClr val="000000"/>
                </a:solidFill>
                <a:latin typeface="Times New Roman"/>
              </a:rPr>
              <a:t>службеника, </a:t>
            </a:r>
            <a:r>
              <a:rPr b="0" lang="sr-Latn-RS" sz="4800" spc="-72" strike="noStrike">
                <a:solidFill>
                  <a:srgbClr val="000000"/>
                </a:solidFill>
                <a:latin typeface="Times New Roman"/>
              </a:rPr>
              <a:t>испуњава </a:t>
            </a:r>
            <a:r>
              <a:rPr b="0" lang="sr-Latn-RS" sz="4800" spc="-52" strike="noStrike">
                <a:solidFill>
                  <a:srgbClr val="000000"/>
                </a:solidFill>
                <a:latin typeface="Times New Roman"/>
              </a:rPr>
              <a:t>утврђене </a:t>
            </a:r>
            <a:r>
              <a:rPr b="0" lang="sr-Latn-RS" sz="4800" spc="-75" strike="noStrike">
                <a:solidFill>
                  <a:srgbClr val="000000"/>
                </a:solidFill>
                <a:latin typeface="Times New Roman"/>
              </a:rPr>
              <a:t>радне </a:t>
            </a:r>
            <a:r>
              <a:rPr b="0" lang="sr-Latn-RS" sz="4800" spc="-72" strike="noStrike">
                <a:solidFill>
                  <a:srgbClr val="000000"/>
                </a:solidFill>
                <a:latin typeface="Times New Roman"/>
              </a:rPr>
              <a:t>циљеве</a:t>
            </a:r>
            <a:r>
              <a:rPr b="0" lang="sr-Latn-RS" sz="4800" spc="-75" strike="noStrike">
                <a:solidFill>
                  <a:srgbClr val="000000"/>
                </a:solidFill>
                <a:latin typeface="Times New Roman"/>
              </a:rPr>
              <a:t>.</a:t>
            </a:r>
            <a:endParaRPr b="0" lang="sr-Latn-RS" sz="4800" spc="-1" strike="noStrike">
              <a:solidFill>
                <a:srgbClr val="000000"/>
              </a:solidFill>
              <a:latin typeface="Times New Roman"/>
            </a:endParaRPr>
          </a:p>
          <a:p>
            <a:pPr algn="just">
              <a:spcAft>
                <a:spcPts val="1417"/>
              </a:spcAft>
              <a:buNone/>
            </a:pPr>
            <a:r>
              <a:rPr b="0" lang="sr-Latn-RS" sz="4800" spc="-1" strike="noStrike">
                <a:solidFill>
                  <a:srgbClr val="000000"/>
                </a:solidFill>
                <a:latin typeface="Times New Roman"/>
              </a:rPr>
              <a:t>Дакле, ова самосталност није везана за звање у које је разврстано радно место већ за понашање службеника у односу на обављање послова и задатака.</a:t>
            </a:r>
            <a:endParaRPr b="0" lang="sr-Latn-RS" sz="4800" spc="-1" strike="noStrike">
              <a:solidFill>
                <a:srgbClr val="000000"/>
              </a:solidFill>
              <a:latin typeface="Times New Roman"/>
            </a:endParaRPr>
          </a:p>
          <a:p>
            <a:pPr algn="just">
              <a:spcAft>
                <a:spcPts val="1417"/>
              </a:spcAft>
              <a:buNone/>
            </a:pPr>
            <a:r>
              <a:rPr b="0" lang="sr-Latn-RS" sz="4800" spc="-1" strike="noStrike">
                <a:solidFill>
                  <a:srgbClr val="000000"/>
                </a:solidFill>
                <a:latin typeface="Times New Roman"/>
              </a:rPr>
              <a:t>Сваки службеник , у било ком звању , мора имати шансе да добије било коју оцену – зависно од тога колико и како он  лично демонстрира  своју самосталност у послу. </a:t>
            </a:r>
            <a:endParaRPr b="0" lang="sr-Latn-RS" sz="4800" spc="-1" strike="noStrike">
              <a:solidFill>
                <a:srgbClr val="000000"/>
              </a:solidFill>
              <a:latin typeface="Times New Roman"/>
            </a:endParaRPr>
          </a:p>
          <a:p>
            <a:pPr algn="just">
              <a:spcAft>
                <a:spcPts val="1417"/>
              </a:spcAft>
              <a:buNone/>
            </a:pPr>
            <a:r>
              <a:rPr b="0" lang="sr-Latn-RS" sz="4800" spc="-1" strike="noStrike">
                <a:solidFill>
                  <a:srgbClr val="000000"/>
                </a:solidFill>
                <a:latin typeface="Times New Roman"/>
              </a:rPr>
              <a:t>Манифестације овог мерила могу бити различите , зависно од врсте  посла  и контекста у коме се посао одвија. Начелно, самосталност се огледа  кроз то колико неко испуњава задатке  и решава  проблеме  без ослањања  на подршку и савете колега  или надређених, колико је спреман да се прилагођава  променама  и новим околностима. </a:t>
            </a:r>
            <a:endParaRPr b="0" lang="sr-Latn-RS" sz="4800" spc="-1" strike="noStrike">
              <a:solidFill>
                <a:srgbClr val="000000"/>
              </a:solidFill>
              <a:latin typeface="Times New Roman"/>
            </a:endParaRPr>
          </a:p>
          <a:p>
            <a:pPr algn="just">
              <a:spcAft>
                <a:spcPts val="1417"/>
              </a:spcAft>
              <a:buNone/>
            </a:pPr>
            <a:r>
              <a:rPr b="0" lang="sr-Latn-RS" sz="4800" spc="-1" strike="noStrike">
                <a:solidFill>
                  <a:srgbClr val="000000"/>
                </a:solidFill>
                <a:latin typeface="Times New Roman"/>
              </a:rPr>
              <a:t>Нарано тражење савета или подршке није само по себи негативно, посебно у сложеним  или новим ситуацијама и када за тим постоји смислена потреба.</a:t>
            </a:r>
            <a:endParaRPr b="0" lang="sr-Latn-RS" sz="4800" spc="-1" strike="noStrike">
              <a:solidFill>
                <a:srgbClr val="000000"/>
              </a:solidFill>
              <a:latin typeface="Times New Roman"/>
            </a:endParaRPr>
          </a:p>
          <a:p>
            <a:r>
              <a:rPr b="0" lang="sr-Latn-RS" sz="3200" spc="-1" strike="noStrike">
                <a:solidFill>
                  <a:srgbClr val="000000"/>
                </a:solidFill>
                <a:latin typeface="Times New Roman"/>
              </a:rPr>
              <a:t> </a:t>
            </a:r>
            <a:endParaRPr b="0" lang="sr-Latn-RS" sz="3200" spc="-1" strike="noStrike">
              <a:solidFill>
                <a:srgbClr val="000000"/>
              </a:solidFill>
              <a:latin typeface="Times New Roman"/>
            </a:endParaRPr>
          </a:p>
          <a:p>
            <a:pPr algn="just">
              <a:spcAft>
                <a:spcPts val="1417"/>
              </a:spcAft>
              <a:buNone/>
            </a:pPr>
            <a:endParaRPr b="0" lang="sr-Latn-RS" sz="3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7"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Стваралачка способност</a:t>
            </a:r>
            <a:endParaRPr b="0" lang="sr-Latn-RS" sz="4400" spc="-1" strike="noStrike">
              <a:solidFill>
                <a:srgbClr val="000000"/>
              </a:solidFill>
              <a:latin typeface="Times New Roman"/>
            </a:endParaRPr>
          </a:p>
        </p:txBody>
      </p:sp>
      <p:sp>
        <p:nvSpPr>
          <p:cNvPr id="218" name="PlaceHolder 2"/>
          <p:cNvSpPr>
            <a:spLocks noGrp="1"/>
          </p:cNvSpPr>
          <p:nvPr>
            <p:ph/>
          </p:nvPr>
        </p:nvSpPr>
        <p:spPr>
          <a:xfrm>
            <a:off x="504000" y="1769040"/>
            <a:ext cx="8870040" cy="4384440"/>
          </a:xfrm>
          <a:prstGeom prst="rect">
            <a:avLst/>
          </a:prstGeom>
          <a:noFill/>
          <a:ln w="0">
            <a:noFill/>
          </a:ln>
        </p:spPr>
        <p:txBody>
          <a:bodyPr lIns="0" rIns="0" tIns="0" bIns="0" anchor="t">
            <a:normAutofit fontScale="79000"/>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600" spc="-1" strike="noStrike">
                <a:solidFill>
                  <a:srgbClr val="000000"/>
                </a:solidFill>
                <a:latin typeface="Times New Roman"/>
              </a:rPr>
              <a:t>Показује колико службеник аналитички и стваралачки расуђује </a:t>
            </a:r>
            <a:r>
              <a:rPr b="0" lang="sr-Latn-RS" sz="2600" spc="-35" strike="noStrike">
                <a:solidFill>
                  <a:srgbClr val="000000"/>
                </a:solidFill>
                <a:latin typeface="Times New Roman"/>
              </a:rPr>
              <a:t>и </a:t>
            </a:r>
            <a:r>
              <a:rPr b="0" lang="sr-Latn-RS" sz="2600" spc="-41" strike="noStrike">
                <a:solidFill>
                  <a:srgbClr val="000000"/>
                </a:solidFill>
                <a:latin typeface="Times New Roman"/>
              </a:rPr>
              <a:t>оцењује </a:t>
            </a:r>
            <a:r>
              <a:rPr b="0" lang="sr-Latn-RS" sz="2600" spc="-32" strike="noStrike">
                <a:solidFill>
                  <a:srgbClr val="000000"/>
                </a:solidFill>
                <a:latin typeface="Times New Roman"/>
              </a:rPr>
              <a:t>чињенице </a:t>
            </a:r>
            <a:r>
              <a:rPr b="0" lang="sr-Latn-RS" sz="2600" spc="-41" strike="noStrike">
                <a:solidFill>
                  <a:srgbClr val="000000"/>
                </a:solidFill>
                <a:latin typeface="Times New Roman"/>
              </a:rPr>
              <a:t>и околности </a:t>
            </a:r>
            <a:r>
              <a:rPr b="0" lang="sr-Latn-RS" sz="2600" spc="-35" strike="noStrike">
                <a:solidFill>
                  <a:srgbClr val="000000"/>
                </a:solidFill>
                <a:latin typeface="Times New Roman"/>
              </a:rPr>
              <a:t>при </a:t>
            </a:r>
            <a:r>
              <a:rPr b="0" lang="sr-Latn-RS" sz="2600" spc="-52" strike="noStrike">
                <a:solidFill>
                  <a:srgbClr val="000000"/>
                </a:solidFill>
                <a:latin typeface="Times New Roman"/>
              </a:rPr>
              <a:t>доношењу одлука </a:t>
            </a:r>
            <a:r>
              <a:rPr b="0" lang="sr-Latn-RS" sz="2600" spc="-35" strike="noStrike">
                <a:solidFill>
                  <a:srgbClr val="000000"/>
                </a:solidFill>
                <a:latin typeface="Times New Roman"/>
              </a:rPr>
              <a:t>или давању </a:t>
            </a:r>
            <a:r>
              <a:rPr b="0" lang="sr-Latn-RS" sz="2600" spc="-66" strike="noStrike">
                <a:solidFill>
                  <a:srgbClr val="000000"/>
                </a:solidFill>
                <a:latin typeface="Times New Roman"/>
              </a:rPr>
              <a:t>предлога </a:t>
            </a:r>
            <a:r>
              <a:rPr b="0" lang="sr-Latn-RS" sz="2600" spc="-46" strike="noStrike">
                <a:solidFill>
                  <a:srgbClr val="000000"/>
                </a:solidFill>
                <a:latin typeface="Times New Roman"/>
              </a:rPr>
              <a:t>за решавање проблема</a:t>
            </a:r>
            <a:r>
              <a:rPr b="0" lang="sr-Latn-RS" sz="2600" spc="-12" strike="noStrike">
                <a:solidFill>
                  <a:srgbClr val="000000"/>
                </a:solidFill>
                <a:latin typeface="Times New Roman"/>
              </a:rPr>
              <a:t>.</a:t>
            </a:r>
            <a:endParaRPr b="0" lang="sr-Latn-RS" sz="2600" spc="-1" strike="noStrike">
              <a:solidFill>
                <a:srgbClr val="000000"/>
              </a:solidFill>
              <a:latin typeface="Times New Roman"/>
            </a:endParaRPr>
          </a:p>
          <a:p>
            <a:pPr algn="just">
              <a:spcAft>
                <a:spcPts val="1417"/>
              </a:spcAft>
              <a:buNone/>
            </a:pPr>
            <a:r>
              <a:rPr b="0" lang="sr-Latn-RS" sz="2600" spc="-1" strike="noStrike">
                <a:solidFill>
                  <a:srgbClr val="000000"/>
                </a:solidFill>
                <a:latin typeface="Times New Roman"/>
              </a:rPr>
              <a:t>Овде се ради о способности да се аналитички и креативно приступа послу, да се буде отворен за проналажење нових или другачијих приступа старим проблемима, да се ствари или проблеми посматрају из другачије перспективе.</a:t>
            </a:r>
            <a:endParaRPr b="0" lang="sr-Latn-RS" sz="2600" spc="-1" strike="noStrike">
              <a:solidFill>
                <a:srgbClr val="000000"/>
              </a:solidFill>
              <a:latin typeface="Times New Roman"/>
            </a:endParaRPr>
          </a:p>
          <a:p>
            <a:pPr algn="just">
              <a:spcAft>
                <a:spcPts val="1417"/>
              </a:spcAft>
              <a:buNone/>
            </a:pPr>
            <a:r>
              <a:rPr b="0" lang="sr-Latn-RS" sz="2600" spc="-1" strike="noStrike">
                <a:solidFill>
                  <a:srgbClr val="000000"/>
                </a:solidFill>
                <a:latin typeface="Times New Roman"/>
              </a:rPr>
              <a:t>Понекад то може бити изналажење оригиналних решења која нису уобичајена (нпр. када се развија политика у одређеној области); понекад је довољно ако се на другачији, бољи начин анализирају и синтетишу чињенице; понекад ће једнократна демонстрација „стваралаштва” оправдати највишу оцену, нарочито када је дат врло оригиналан предлог који се у пракси показао као успешан и користан.</a:t>
            </a:r>
            <a:endParaRPr b="0" lang="sr-Latn-RS" sz="26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Предузимљивост</a:t>
            </a:r>
            <a:endParaRPr b="0" lang="sr-Latn-RS" sz="4400" spc="-1" strike="noStrike">
              <a:solidFill>
                <a:srgbClr val="000000"/>
              </a:solidFill>
              <a:latin typeface="Times New Roman"/>
            </a:endParaRPr>
          </a:p>
        </p:txBody>
      </p:sp>
      <p:sp>
        <p:nvSpPr>
          <p:cNvPr id="220" name="PlaceHolder 2"/>
          <p:cNvSpPr>
            <a:spLocks noGrp="1"/>
          </p:cNvSpPr>
          <p:nvPr>
            <p:ph/>
          </p:nvPr>
        </p:nvSpPr>
        <p:spPr>
          <a:xfrm>
            <a:off x="504000" y="1769040"/>
            <a:ext cx="8870040" cy="4384440"/>
          </a:xfrm>
          <a:prstGeom prst="rect">
            <a:avLst/>
          </a:prstGeom>
          <a:noFill/>
          <a:ln w="0">
            <a:noFill/>
          </a:ln>
        </p:spPr>
        <p:txBody>
          <a:bodyPr lIns="0" rIns="0" tIns="0" bIns="0" anchor="t">
            <a:normAutofit fontScale="93000"/>
          </a:bodyPr>
          <a:p>
            <a:pPr algn="just">
              <a:spcAft>
                <a:spcPts val="1417"/>
              </a:spcAft>
              <a:buNone/>
            </a:pPr>
            <a:endParaRPr b="0" lang="sr-Latn-RS" sz="3200" spc="-1" strike="noStrike">
              <a:solidFill>
                <a:srgbClr val="000000"/>
              </a:solidFill>
              <a:latin typeface="Times New Roman"/>
            </a:endParaRPr>
          </a:p>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Показује колико службеник, без посебних упутстава оцењивача, планира и спроводи своје радне циљеве у оквиру овлашћења и одговорности које су у опису његовог радног места.</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Службеник своју предузимљивост или иницијативност манифестује кроз предузимање свих неопходних активности за правилно извршење задатка, а без изричитих подстицаја и усмеравања, кроз склоност да се планирају и испуне радни циљеви </a:t>
            </a:r>
            <a:r>
              <a:rPr b="0" lang="sr-Latn-RS" sz="2400" spc="-46" strike="noStrike">
                <a:solidFill>
                  <a:srgbClr val="000000"/>
                </a:solidFill>
                <a:latin typeface="Times New Roman"/>
              </a:rPr>
              <a:t>без </a:t>
            </a:r>
            <a:r>
              <a:rPr b="0" lang="sr-Latn-RS" sz="2400" spc="-41" strike="noStrike">
                <a:solidFill>
                  <a:srgbClr val="000000"/>
                </a:solidFill>
                <a:latin typeface="Times New Roman"/>
              </a:rPr>
              <a:t>посебних </a:t>
            </a:r>
            <a:r>
              <a:rPr b="0" lang="sr-Latn-RS" sz="2400" spc="-15" strike="noStrike">
                <a:solidFill>
                  <a:srgbClr val="000000"/>
                </a:solidFill>
                <a:latin typeface="Times New Roman"/>
              </a:rPr>
              <a:t>упутстава </a:t>
            </a:r>
            <a:r>
              <a:rPr b="0" lang="sr-Latn-RS" sz="2400" spc="-35" strike="noStrike">
                <a:solidFill>
                  <a:srgbClr val="000000"/>
                </a:solidFill>
                <a:latin typeface="Times New Roman"/>
              </a:rPr>
              <a:t>претпостављеног, а </a:t>
            </a:r>
            <a:r>
              <a:rPr b="0" lang="sr-Latn-RS" sz="2400" spc="-26" strike="noStrike">
                <a:solidFill>
                  <a:srgbClr val="000000"/>
                </a:solidFill>
                <a:latin typeface="Times New Roman"/>
              </a:rPr>
              <a:t>у </a:t>
            </a:r>
            <a:r>
              <a:rPr b="0" lang="sr-Latn-RS" sz="2400" spc="-66" strike="noStrike">
                <a:solidFill>
                  <a:srgbClr val="000000"/>
                </a:solidFill>
                <a:latin typeface="Times New Roman"/>
              </a:rPr>
              <a:t>оквиру </a:t>
            </a:r>
            <a:r>
              <a:rPr b="0" lang="sr-Latn-RS" sz="2400" spc="-60" strike="noStrike">
                <a:solidFill>
                  <a:srgbClr val="000000"/>
                </a:solidFill>
                <a:latin typeface="Times New Roman"/>
              </a:rPr>
              <a:t>одговорности </a:t>
            </a:r>
            <a:r>
              <a:rPr b="0" lang="sr-Latn-RS" sz="2400" spc="-35" strike="noStrike">
                <a:solidFill>
                  <a:srgbClr val="000000"/>
                </a:solidFill>
                <a:latin typeface="Times New Roman"/>
              </a:rPr>
              <a:t>и </a:t>
            </a:r>
            <a:r>
              <a:rPr b="0" lang="sr-Latn-RS" sz="2400" spc="-32" strike="noStrike">
                <a:solidFill>
                  <a:srgbClr val="000000"/>
                </a:solidFill>
                <a:latin typeface="Times New Roman"/>
              </a:rPr>
              <a:t>овлашћења радног места; може се исказати добровољним предузимањем додатних одговорности; кроз исказивање вољности да се унапређују властита знања и вештине и</a:t>
            </a:r>
            <a:r>
              <a:rPr b="0" lang="sr-Latn-RS" sz="2400" spc="-66" strike="noStrike">
                <a:solidFill>
                  <a:srgbClr val="000000"/>
                </a:solidFill>
                <a:latin typeface="Times New Roman"/>
              </a:rPr>
              <a:t>сл.</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Прецизност и савесност</a:t>
            </a:r>
            <a:endParaRPr b="0" lang="sr-Latn-RS" sz="4400" spc="-1" strike="noStrike">
              <a:solidFill>
                <a:srgbClr val="000000"/>
              </a:solidFill>
              <a:latin typeface="Times New Roman"/>
            </a:endParaRPr>
          </a:p>
        </p:txBody>
      </p:sp>
      <p:sp>
        <p:nvSpPr>
          <p:cNvPr id="222"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46" strike="noStrike">
                <a:solidFill>
                  <a:srgbClr val="000000"/>
                </a:solidFill>
                <a:latin typeface="Times New Roman"/>
              </a:rPr>
              <a:t>Показују</a:t>
            </a:r>
            <a:r>
              <a:rPr b="1" i="1" lang="sr-Latn-RS" sz="2400" spc="-46" strike="noStrike">
                <a:solidFill>
                  <a:srgbClr val="000000"/>
                </a:solidFill>
                <a:latin typeface="Times New Roman"/>
              </a:rPr>
              <a:t> </a:t>
            </a:r>
            <a:r>
              <a:rPr b="0" lang="sr-Latn-RS" sz="2400" spc="-80" strike="noStrike">
                <a:solidFill>
                  <a:srgbClr val="000000"/>
                </a:solidFill>
                <a:latin typeface="Times New Roman"/>
              </a:rPr>
              <a:t>колико </a:t>
            </a:r>
            <a:r>
              <a:rPr b="0" lang="sr-Latn-RS" sz="2400" spc="-55" strike="noStrike">
                <a:solidFill>
                  <a:srgbClr val="000000"/>
                </a:solidFill>
                <a:latin typeface="Times New Roman"/>
              </a:rPr>
              <a:t>службеник </a:t>
            </a:r>
            <a:r>
              <a:rPr b="0" lang="sr-Latn-RS" sz="2400" spc="-52" strike="noStrike">
                <a:solidFill>
                  <a:srgbClr val="000000"/>
                </a:solidFill>
                <a:latin typeface="Times New Roman"/>
              </a:rPr>
              <a:t>благовремено </a:t>
            </a:r>
            <a:r>
              <a:rPr b="0" lang="sr-Latn-RS" sz="2400" spc="-60" strike="noStrike">
                <a:solidFill>
                  <a:srgbClr val="000000"/>
                </a:solidFill>
                <a:latin typeface="Times New Roman"/>
              </a:rPr>
              <a:t>и правилно </a:t>
            </a:r>
            <a:r>
              <a:rPr b="0" lang="sr-Latn-RS" sz="2400" spc="-55" strike="noStrike">
                <a:solidFill>
                  <a:srgbClr val="000000"/>
                </a:solidFill>
                <a:latin typeface="Times New Roman"/>
              </a:rPr>
              <a:t>обавља своје послове</a:t>
            </a:r>
            <a:r>
              <a:rPr b="0" lang="sr-Latn-RS" sz="2400" spc="-12" strike="noStrike">
                <a:solidFill>
                  <a:srgbClr val="000000"/>
                </a:solidFill>
                <a:latin typeface="Times New Roman"/>
              </a:rPr>
              <a:t>.</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Ово мерило се може манифестовати кроз поштовање рокова, нарочито кратких; кроз потпуно и коректно испуњавање задатака, чак и под притиском, и </a:t>
            </a:r>
            <a:r>
              <a:rPr b="0" lang="sr-Latn-RS" sz="2400" spc="-21" strike="noStrike">
                <a:solidFill>
                  <a:srgbClr val="000000"/>
                </a:solidFill>
                <a:latin typeface="Times New Roman"/>
              </a:rPr>
              <a:t>уз </a:t>
            </a:r>
            <a:r>
              <a:rPr b="0" lang="sr-Latn-RS" sz="2400" spc="-1" strike="noStrike">
                <a:solidFill>
                  <a:srgbClr val="000000"/>
                </a:solidFill>
                <a:latin typeface="Times New Roman"/>
              </a:rPr>
              <a:t>постављање  посебних </a:t>
            </a:r>
            <a:r>
              <a:rPr b="0" lang="sr-Latn-RS" sz="2400" spc="-46" strike="noStrike">
                <a:solidFill>
                  <a:srgbClr val="000000"/>
                </a:solidFill>
                <a:latin typeface="Times New Roman"/>
              </a:rPr>
              <a:t>захтева; </a:t>
            </a:r>
            <a:r>
              <a:rPr b="0" lang="sr-Latn-RS" sz="2400" spc="-35" strike="noStrike">
                <a:solidFill>
                  <a:srgbClr val="000000"/>
                </a:solidFill>
                <a:latin typeface="Times New Roman"/>
              </a:rPr>
              <a:t>кроз </a:t>
            </a:r>
            <a:r>
              <a:rPr b="0" lang="sr-Latn-RS" sz="2400" spc="-52" strike="noStrike">
                <a:solidFill>
                  <a:srgbClr val="000000"/>
                </a:solidFill>
                <a:latin typeface="Times New Roman"/>
              </a:rPr>
              <a:t>праћење </a:t>
            </a:r>
            <a:r>
              <a:rPr b="0" lang="sr-Latn-RS" sz="2400" spc="-41" strike="noStrike">
                <a:solidFill>
                  <a:srgbClr val="000000"/>
                </a:solidFill>
                <a:latin typeface="Times New Roman"/>
              </a:rPr>
              <a:t>дефинисаних процедура </a:t>
            </a:r>
            <a:r>
              <a:rPr b="0" lang="sr-Latn-RS" sz="2400" spc="-46" strike="noStrike">
                <a:solidFill>
                  <a:srgbClr val="000000"/>
                </a:solidFill>
                <a:latin typeface="Times New Roman"/>
              </a:rPr>
              <a:t>и </a:t>
            </a:r>
            <a:r>
              <a:rPr b="0" lang="sr-Latn-RS" sz="2400" spc="-32" strike="noStrike">
                <a:solidFill>
                  <a:srgbClr val="000000"/>
                </a:solidFill>
                <a:latin typeface="Times New Roman"/>
              </a:rPr>
              <a:t>правила </a:t>
            </a:r>
            <a:r>
              <a:rPr b="0" lang="sr-Latn-RS" sz="2400" spc="-41" strike="noStrike">
                <a:solidFill>
                  <a:srgbClr val="000000"/>
                </a:solidFill>
                <a:latin typeface="Times New Roman"/>
              </a:rPr>
              <a:t>струке </a:t>
            </a:r>
            <a:r>
              <a:rPr b="0" lang="sr-Latn-RS" sz="2400" spc="-46" strike="noStrike">
                <a:solidFill>
                  <a:srgbClr val="000000"/>
                </a:solidFill>
                <a:latin typeface="Times New Roman"/>
              </a:rPr>
              <a:t>и</a:t>
            </a:r>
            <a:r>
              <a:rPr b="0" lang="sr-Latn-RS" sz="2400" spc="-32" strike="noStrike">
                <a:solidFill>
                  <a:srgbClr val="000000"/>
                </a:solidFill>
                <a:latin typeface="Times New Roman"/>
              </a:rPr>
              <a:t>сл. </a:t>
            </a:r>
            <a:endParaRPr b="0" lang="sr-Latn-RS" sz="2400" spc="-1" strike="noStrike">
              <a:solidFill>
                <a:srgbClr val="000000"/>
              </a:solidFill>
              <a:latin typeface="Times New Roman"/>
            </a:endParaRPr>
          </a:p>
          <a:p>
            <a:pPr algn="just">
              <a:spcAft>
                <a:spcPts val="1417"/>
              </a:spcAft>
              <a:buNone/>
            </a:pPr>
            <a:r>
              <a:rPr b="0" lang="sr-Latn-RS" sz="2400" spc="-12" strike="noStrike">
                <a:solidFill>
                  <a:srgbClr val="000000"/>
                </a:solidFill>
                <a:latin typeface="Times New Roman"/>
              </a:rPr>
              <a:t>Важно </a:t>
            </a:r>
            <a:r>
              <a:rPr b="0" lang="sr-Latn-RS" sz="2400" spc="-35" strike="noStrike">
                <a:solidFill>
                  <a:srgbClr val="000000"/>
                </a:solidFill>
                <a:latin typeface="Times New Roman"/>
              </a:rPr>
              <a:t>је понашање по овом мерилу разликовати од понашања које спада у дисциплинску одговорност и које се третира на другачији начин будући да има специфичне правне последице.</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Квалитет сарадње</a:t>
            </a:r>
            <a:endParaRPr b="0" lang="sr-Latn-RS" sz="4400" spc="-1" strike="noStrike">
              <a:solidFill>
                <a:srgbClr val="000000"/>
              </a:solidFill>
              <a:latin typeface="Times New Roman"/>
            </a:endParaRPr>
          </a:p>
        </p:txBody>
      </p:sp>
      <p:sp>
        <p:nvSpPr>
          <p:cNvPr id="224" name="PlaceHolder 2"/>
          <p:cNvSpPr>
            <a:spLocks noGrp="1"/>
          </p:cNvSpPr>
          <p:nvPr>
            <p:ph/>
          </p:nvPr>
        </p:nvSpPr>
        <p:spPr>
          <a:xfrm>
            <a:off x="504000" y="1769040"/>
            <a:ext cx="8870040" cy="4926960"/>
          </a:xfrm>
          <a:prstGeom prst="rect">
            <a:avLst/>
          </a:prstGeom>
          <a:noFill/>
          <a:ln w="0">
            <a:noFill/>
          </a:ln>
        </p:spPr>
        <p:txBody>
          <a:bodyPr lIns="0" rIns="0" tIns="0" bIns="0" anchor="t">
            <a:normAutofit fontScale="93000"/>
          </a:bodyPr>
          <a:p>
            <a:pPr algn="just">
              <a:spcAft>
                <a:spcPts val="1417"/>
              </a:spcAft>
              <a:buNone/>
            </a:pPr>
            <a:r>
              <a:rPr b="0" lang="sr-Latn-RS" sz="2400" spc="-1" strike="noStrike">
                <a:solidFill>
                  <a:srgbClr val="000000"/>
                </a:solidFill>
                <a:latin typeface="Times New Roman"/>
              </a:rPr>
              <a:t>П</a:t>
            </a:r>
            <a:r>
              <a:rPr b="0" lang="sr-Latn-RS" sz="2400" spc="-1" strike="noStrike">
                <a:solidFill>
                  <a:srgbClr val="000000"/>
                </a:solidFill>
                <a:latin typeface="Times New Roman"/>
              </a:rPr>
              <a:t>оказује колико службеник делотворно и складно ради и контактира с претпостављенима, себи равнима и подређенима у својој унутрашњој јединици и колико повезује и усклађује своје деловање са службеницима из осталих унутрашњих јединица органа у коме ради и из других органа.</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Индикатори за ово мерило понашања могу се проналазити у свакодневној комуникацији са свим релевантним странама у послу: претпостављенима, колегама, потчињенима и странкама.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Идентификујемо га на основу тога колико успешно неко успева </a:t>
            </a:r>
            <a:r>
              <a:rPr b="0" lang="sr-Latn-RS" sz="2400" spc="-46" strike="noStrike">
                <a:solidFill>
                  <a:srgbClr val="000000"/>
                </a:solidFill>
                <a:latin typeface="Times New Roman"/>
              </a:rPr>
              <a:t>да </a:t>
            </a:r>
            <a:r>
              <a:rPr b="0" lang="sr-Latn-RS" sz="2400" spc="-26" strike="noStrike">
                <a:solidFill>
                  <a:srgbClr val="000000"/>
                </a:solidFill>
                <a:latin typeface="Times New Roman"/>
              </a:rPr>
              <a:t>повеже </a:t>
            </a:r>
            <a:r>
              <a:rPr b="0" lang="sr-Latn-RS" sz="2400" spc="-41" strike="noStrike">
                <a:solidFill>
                  <a:srgbClr val="000000"/>
                </a:solidFill>
                <a:latin typeface="Times New Roman"/>
              </a:rPr>
              <a:t>и </a:t>
            </a:r>
            <a:r>
              <a:rPr b="0" lang="sr-Latn-RS" sz="2400" spc="-12" strike="noStrike">
                <a:solidFill>
                  <a:srgbClr val="000000"/>
                </a:solidFill>
                <a:latin typeface="Times New Roman"/>
              </a:rPr>
              <a:t>усклади </a:t>
            </a:r>
            <a:r>
              <a:rPr b="0" lang="sr-Latn-RS" sz="2400" spc="-32" strike="noStrike">
                <a:solidFill>
                  <a:srgbClr val="000000"/>
                </a:solidFill>
                <a:latin typeface="Times New Roman"/>
              </a:rPr>
              <a:t>сопствене </a:t>
            </a:r>
            <a:r>
              <a:rPr b="0" lang="sr-Latn-RS" sz="2400" spc="-41" strike="noStrike">
                <a:solidFill>
                  <a:srgbClr val="000000"/>
                </a:solidFill>
                <a:latin typeface="Times New Roman"/>
              </a:rPr>
              <a:t>активности </a:t>
            </a:r>
            <a:r>
              <a:rPr b="0" lang="sr-Latn-RS" sz="2400" spc="-32" strike="noStrike">
                <a:solidFill>
                  <a:srgbClr val="000000"/>
                </a:solidFill>
                <a:latin typeface="Times New Roman"/>
              </a:rPr>
              <a:t>са </a:t>
            </a:r>
            <a:r>
              <a:rPr b="0" lang="sr-Latn-RS" sz="2400" spc="-26" strike="noStrike">
                <a:solidFill>
                  <a:srgbClr val="000000"/>
                </a:solidFill>
                <a:latin typeface="Times New Roman"/>
              </a:rPr>
              <a:t>активностима </a:t>
            </a:r>
            <a:r>
              <a:rPr b="0" lang="sr-Latn-RS" sz="2400" spc="-35" strike="noStrike">
                <a:solidFill>
                  <a:srgbClr val="000000"/>
                </a:solidFill>
                <a:latin typeface="Times New Roman"/>
              </a:rPr>
              <a:t>других </a:t>
            </a:r>
            <a:r>
              <a:rPr b="0" lang="sr-Latn-RS" sz="2400" spc="-26" strike="noStrike">
                <a:solidFill>
                  <a:srgbClr val="000000"/>
                </a:solidFill>
                <a:latin typeface="Times New Roman"/>
              </a:rPr>
              <a:t>службеника </a:t>
            </a:r>
            <a:r>
              <a:rPr b="0" lang="sr-Latn-RS" sz="2400" spc="-15" strike="noStrike">
                <a:solidFill>
                  <a:srgbClr val="000000"/>
                </a:solidFill>
                <a:latin typeface="Times New Roman"/>
              </a:rPr>
              <a:t>у свом или другим органима; колико неко одржава професионални однос са колегама и странкама/клијентима без обзира на њихов карактер и ставове (нпр. предусретљивост према грађанима, отвореност и подршка колегама, одлучност према сарадницима из других </a:t>
            </a:r>
            <a:r>
              <a:rPr b="0" lang="sr-Latn-RS" sz="2400" spc="4" strike="noStrike">
                <a:solidFill>
                  <a:srgbClr val="000000"/>
                </a:solidFill>
                <a:latin typeface="Times New Roman"/>
              </a:rPr>
              <a:t>органа).</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5"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Додатна мерила</a:t>
            </a:r>
            <a:endParaRPr b="0" lang="sr-Latn-RS" sz="4400" spc="-1" strike="noStrike">
              <a:solidFill>
                <a:srgbClr val="000000"/>
              </a:solidFill>
              <a:latin typeface="Times New Roman"/>
            </a:endParaRPr>
          </a:p>
        </p:txBody>
      </p:sp>
      <p:sp>
        <p:nvSpPr>
          <p:cNvPr id="226" name="PlaceHolder 2"/>
          <p:cNvSpPr>
            <a:spLocks noGrp="1"/>
          </p:cNvSpPr>
          <p:nvPr>
            <p:ph/>
          </p:nvPr>
        </p:nvSpPr>
        <p:spPr>
          <a:xfrm>
            <a:off x="504000" y="1769040"/>
            <a:ext cx="8870040" cy="4998960"/>
          </a:xfrm>
          <a:prstGeom prst="rect">
            <a:avLst/>
          </a:prstGeom>
          <a:noFill/>
          <a:ln w="0">
            <a:noFill/>
          </a:ln>
        </p:spPr>
        <p:txBody>
          <a:bodyPr lIns="0" rIns="0" tIns="0" bIns="0" anchor="t">
            <a:normAutofit fontScale="87000"/>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1" lang="sr-Latn-RS" sz="2400" spc="-1" strike="noStrike">
                <a:solidFill>
                  <a:srgbClr val="000000"/>
                </a:solidFill>
                <a:latin typeface="Times New Roman"/>
                <a:ea typeface="Times New Roman"/>
              </a:rPr>
              <a:t>Додатна </a:t>
            </a:r>
            <a:r>
              <a:rPr b="1" lang="sr-Latn-RS" sz="2400" spc="-26" strike="noStrike">
                <a:solidFill>
                  <a:srgbClr val="000000"/>
                </a:solidFill>
                <a:latin typeface="Times New Roman"/>
                <a:ea typeface="Times New Roman"/>
              </a:rPr>
              <a:t>мерила </a:t>
            </a:r>
            <a:r>
              <a:rPr b="0" lang="sr-Latn-RS" sz="2400" spc="-32" strike="noStrike">
                <a:solidFill>
                  <a:srgbClr val="000000"/>
                </a:solidFill>
                <a:latin typeface="Times New Roman"/>
                <a:ea typeface="Times New Roman"/>
              </a:rPr>
              <a:t>за оцењивање </a:t>
            </a:r>
            <a:r>
              <a:rPr b="0" lang="sr-Latn-RS" sz="2400" spc="-21" strike="noStrike">
                <a:solidFill>
                  <a:srgbClr val="000000"/>
                </a:solidFill>
                <a:latin typeface="Times New Roman"/>
                <a:ea typeface="Times New Roman"/>
              </a:rPr>
              <a:t>се </a:t>
            </a:r>
            <a:r>
              <a:rPr b="0" lang="sr-Latn-RS" sz="2400" spc="-32" strike="noStrike">
                <a:solidFill>
                  <a:srgbClr val="000000"/>
                </a:solidFill>
                <a:latin typeface="Times New Roman"/>
                <a:ea typeface="Times New Roman"/>
              </a:rPr>
              <a:t>евентуално </a:t>
            </a:r>
            <a:r>
              <a:rPr b="0" lang="sr-Latn-RS" sz="2400" spc="-1" strike="noStrike">
                <a:solidFill>
                  <a:srgbClr val="000000"/>
                </a:solidFill>
                <a:latin typeface="Times New Roman"/>
                <a:ea typeface="Times New Roman"/>
              </a:rPr>
              <a:t>уводе, </a:t>
            </a:r>
            <a:r>
              <a:rPr b="0" lang="sr-Latn-RS" sz="2400" spc="-12" strike="noStrike">
                <a:solidFill>
                  <a:srgbClr val="000000"/>
                </a:solidFill>
                <a:latin typeface="Times New Roman"/>
                <a:ea typeface="Times New Roman"/>
              </a:rPr>
              <a:t>уколико </a:t>
            </a:r>
            <a:r>
              <a:rPr b="0" lang="sr-Latn-RS" sz="2400" spc="-21" strike="noStrike">
                <a:solidFill>
                  <a:srgbClr val="000000"/>
                </a:solidFill>
                <a:latin typeface="Times New Roman"/>
                <a:ea typeface="Times New Roman"/>
              </a:rPr>
              <a:t>постоји </a:t>
            </a:r>
            <a:r>
              <a:rPr b="0" lang="sr-Latn-RS" sz="2400" spc="-26" strike="noStrike">
                <a:solidFill>
                  <a:srgbClr val="000000"/>
                </a:solidFill>
                <a:latin typeface="Times New Roman"/>
                <a:ea typeface="Times New Roman"/>
              </a:rPr>
              <a:t>потреба </a:t>
            </a:r>
            <a:r>
              <a:rPr b="0" lang="sr-Latn-RS" sz="2400" spc="-32" strike="noStrike">
                <a:solidFill>
                  <a:srgbClr val="000000"/>
                </a:solidFill>
                <a:latin typeface="Times New Roman"/>
                <a:ea typeface="Times New Roman"/>
              </a:rPr>
              <a:t>за </a:t>
            </a:r>
            <a:r>
              <a:rPr b="0" lang="sr-Latn-RS" sz="2400" spc="-26" strike="noStrike">
                <a:solidFill>
                  <a:srgbClr val="000000"/>
                </a:solidFill>
                <a:latin typeface="Times New Roman"/>
                <a:ea typeface="Times New Roman"/>
              </a:rPr>
              <a:t>њима </a:t>
            </a:r>
            <a:r>
              <a:rPr b="0" lang="sr-Latn-RS" sz="2400" spc="-41" strike="noStrike">
                <a:solidFill>
                  <a:srgbClr val="000000"/>
                </a:solidFill>
                <a:latin typeface="Times New Roman"/>
                <a:ea typeface="Times New Roman"/>
              </a:rPr>
              <a:t>и односе се на неке специфичне захтеве посла који можда нису покривени већ утврђеним и </a:t>
            </a:r>
            <a:r>
              <a:rPr b="0" lang="sr-Latn-RS" sz="2400" spc="-35" strike="noStrike">
                <a:solidFill>
                  <a:srgbClr val="000000"/>
                </a:solidFill>
                <a:latin typeface="Times New Roman"/>
                <a:ea typeface="Times New Roman"/>
              </a:rPr>
              <a:t>горе </a:t>
            </a:r>
            <a:r>
              <a:rPr b="0" lang="sr-Latn-RS" sz="2400" spc="-46" strike="noStrike">
                <a:solidFill>
                  <a:srgbClr val="000000"/>
                </a:solidFill>
                <a:latin typeface="Times New Roman"/>
                <a:ea typeface="Times New Roman"/>
              </a:rPr>
              <a:t>описаним </a:t>
            </a:r>
            <a:r>
              <a:rPr b="0" lang="sr-Latn-RS" sz="2400" spc="-52" strike="noStrike">
                <a:solidFill>
                  <a:srgbClr val="000000"/>
                </a:solidFill>
                <a:latin typeface="Times New Roman"/>
                <a:ea typeface="Times New Roman"/>
              </a:rPr>
              <a:t>„осталим </a:t>
            </a:r>
            <a:r>
              <a:rPr b="0" lang="sr-Latn-RS" sz="2400" spc="-46" strike="noStrike">
                <a:solidFill>
                  <a:srgbClr val="000000"/>
                </a:solidFill>
                <a:latin typeface="Times New Roman"/>
                <a:ea typeface="Times New Roman"/>
              </a:rPr>
              <a:t>мерилима”.</a:t>
            </a:r>
            <a:endParaRPr b="0" lang="sr-Latn-RS" sz="2400" spc="-1" strike="noStrike">
              <a:solidFill>
                <a:srgbClr val="000000"/>
              </a:solidFill>
              <a:latin typeface="Times New Roman"/>
            </a:endParaRPr>
          </a:p>
          <a:p>
            <a:pPr algn="just">
              <a:spcAft>
                <a:spcPts val="1417"/>
              </a:spcAft>
              <a:buNone/>
            </a:pPr>
            <a:r>
              <a:rPr b="0" lang="sr-Latn-RS" sz="2400" spc="-35" strike="noStrike">
                <a:solidFill>
                  <a:srgbClr val="000000"/>
                </a:solidFill>
                <a:latin typeface="Times New Roman"/>
                <a:ea typeface="Times New Roman"/>
              </a:rPr>
              <a:t>Уколико </a:t>
            </a:r>
            <a:r>
              <a:rPr b="0" lang="sr-Latn-RS" sz="2400" spc="-41" strike="noStrike">
                <a:solidFill>
                  <a:srgbClr val="000000"/>
                </a:solidFill>
                <a:latin typeface="Times New Roman"/>
                <a:ea typeface="Times New Roman"/>
              </a:rPr>
              <a:t>оцењивач жели </a:t>
            </a:r>
            <a:r>
              <a:rPr b="0" lang="sr-Latn-RS" sz="2400" spc="-35" strike="noStrike">
                <a:solidFill>
                  <a:srgbClr val="000000"/>
                </a:solidFill>
                <a:latin typeface="Times New Roman"/>
                <a:ea typeface="Times New Roman"/>
              </a:rPr>
              <a:t>да уведе </a:t>
            </a:r>
            <a:r>
              <a:rPr b="0" lang="sr-Latn-RS" sz="2400" spc="-41" strike="noStrike">
                <a:solidFill>
                  <a:srgbClr val="000000"/>
                </a:solidFill>
                <a:latin typeface="Times New Roman"/>
                <a:ea typeface="Times New Roman"/>
              </a:rPr>
              <a:t>додатно мерило </a:t>
            </a:r>
            <a:r>
              <a:rPr b="0" lang="sr-Latn-RS" sz="2400" spc="-1" strike="noStrike">
                <a:solidFill>
                  <a:srgbClr val="000000"/>
                </a:solidFill>
                <a:latin typeface="Times New Roman"/>
                <a:ea typeface="Times New Roman"/>
              </a:rPr>
              <a:t>у оцењивање, односно уколико жели да прати и оцењује то неко специфично понашање битно за рад на датом радном месту, он то се саопштава службенику на почетку године, током уговарања радних циљева (у образац радних циљева се у простору за коментар оцењивача уноси које је то додатно мерило) и на крају године у образац извештаја о оцењивању у делу „додатно мерило” уписује које је то додатно мерило, даје се оцена за њега и та оцена улази у укупни просек.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ea typeface="Times New Roman"/>
              </a:rPr>
              <a:t>На пример, то додатно мерило може бити: вештина руковођења (за руководеће радно место), вештина комуникације или односи с јавношћу (за радно место на ком је у опису посла ово значајна активност), преговарачке вештине (уколико је радно место везано за послове преговарања) и сл.</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Када се врши оцењивање</a:t>
            </a:r>
            <a:endParaRPr b="0" lang="sr-Latn-RS" sz="4400" spc="-1" strike="noStrike">
              <a:solidFill>
                <a:srgbClr val="000000"/>
              </a:solidFill>
              <a:latin typeface="Times New Roman"/>
            </a:endParaRPr>
          </a:p>
        </p:txBody>
      </p:sp>
      <p:sp>
        <p:nvSpPr>
          <p:cNvPr id="228" name="PlaceHolder 2"/>
          <p:cNvSpPr>
            <a:spLocks noGrp="1"/>
          </p:cNvSpPr>
          <p:nvPr>
            <p:ph/>
          </p:nvPr>
        </p:nvSpPr>
        <p:spPr>
          <a:xfrm>
            <a:off x="504000" y="1769040"/>
            <a:ext cx="8870040" cy="4998960"/>
          </a:xfrm>
          <a:prstGeom prst="rect">
            <a:avLst/>
          </a:prstGeom>
          <a:noFill/>
          <a:ln w="0">
            <a:noFill/>
          </a:ln>
        </p:spPr>
        <p:txBody>
          <a:bodyPr lIns="0" rIns="0" tIns="0" bIns="0" anchor="t">
            <a:normAutofit fontScale="85000"/>
          </a:bodyPr>
          <a:p>
            <a:pPr algn="just">
              <a:spcAft>
                <a:spcPts val="1417"/>
              </a:spcAft>
              <a:buNone/>
            </a:pPr>
            <a:r>
              <a:rPr b="0" lang="sr-Latn-RS" sz="2800" spc="-1" strike="noStrike">
                <a:solidFill>
                  <a:srgbClr val="000000"/>
                </a:solidFill>
                <a:latin typeface="Times New Roman"/>
              </a:rPr>
              <a:t>Оцењивање </a:t>
            </a:r>
            <a:r>
              <a:rPr b="0" lang="sr-Latn-RS" sz="2800" spc="-66" strike="noStrike">
                <a:solidFill>
                  <a:srgbClr val="000000"/>
                </a:solidFill>
                <a:latin typeface="Times New Roman"/>
              </a:rPr>
              <a:t>се </a:t>
            </a:r>
            <a:r>
              <a:rPr b="0" lang="sr-Latn-RS" sz="2800" spc="-60" strike="noStrike">
                <a:solidFill>
                  <a:srgbClr val="000000"/>
                </a:solidFill>
                <a:latin typeface="Times New Roman"/>
              </a:rPr>
              <a:t>спроводи </a:t>
            </a:r>
            <a:r>
              <a:rPr b="0" lang="sr-Latn-RS" sz="2800" spc="-55" strike="noStrike">
                <a:solidFill>
                  <a:srgbClr val="000000"/>
                </a:solidFill>
                <a:latin typeface="Times New Roman"/>
              </a:rPr>
              <a:t>једном </a:t>
            </a:r>
            <a:r>
              <a:rPr b="0" lang="sr-Latn-RS" sz="2800" spc="-66" strike="noStrike">
                <a:solidFill>
                  <a:srgbClr val="000000"/>
                </a:solidFill>
                <a:latin typeface="Times New Roman"/>
              </a:rPr>
              <a:t>годишње, </a:t>
            </a:r>
            <a:r>
              <a:rPr b="0" lang="sr-Latn-RS" sz="2800" spc="-55" strike="noStrike">
                <a:solidFill>
                  <a:srgbClr val="000000"/>
                </a:solidFill>
                <a:latin typeface="Times New Roman"/>
              </a:rPr>
              <a:t>при</a:t>
            </a:r>
            <a:r>
              <a:rPr b="0" lang="sr-Latn-RS" sz="2800" spc="-72" strike="noStrike">
                <a:solidFill>
                  <a:srgbClr val="000000"/>
                </a:solidFill>
                <a:latin typeface="Times New Roman"/>
              </a:rPr>
              <a:t>чему </a:t>
            </a:r>
            <a:r>
              <a:rPr b="0" lang="sr-Latn-RS" sz="2800" spc="-80" strike="noStrike">
                <a:solidFill>
                  <a:srgbClr val="000000"/>
                </a:solidFill>
                <a:latin typeface="Times New Roman"/>
              </a:rPr>
              <a:t>се </a:t>
            </a:r>
            <a:r>
              <a:rPr b="0" lang="sr-Latn-RS" sz="2800" spc="-60" strike="noStrike">
                <a:solidFill>
                  <a:srgbClr val="000000"/>
                </a:solidFill>
                <a:latin typeface="Times New Roman"/>
              </a:rPr>
              <a:t>решење </a:t>
            </a:r>
            <a:r>
              <a:rPr b="0" lang="sr-Latn-RS" sz="2800" spc="-66" strike="noStrike">
                <a:solidFill>
                  <a:srgbClr val="000000"/>
                </a:solidFill>
                <a:latin typeface="Times New Roman"/>
              </a:rPr>
              <a:t>о </a:t>
            </a:r>
            <a:r>
              <a:rPr b="0" lang="sr-Latn-RS" sz="2800" spc="-55" strike="noStrike">
                <a:solidFill>
                  <a:srgbClr val="000000"/>
                </a:solidFill>
                <a:latin typeface="Times New Roman"/>
              </a:rPr>
              <a:t>оцени доноси </a:t>
            </a:r>
            <a:r>
              <a:rPr b="0" lang="sr-Latn-RS" sz="2800" spc="-66" strike="noStrike">
                <a:solidFill>
                  <a:srgbClr val="000000"/>
                </a:solidFill>
                <a:latin typeface="Times New Roman"/>
              </a:rPr>
              <a:t>најкасније до краја фебруара за претходни период за оцењивање, који је увек од 1. јануара до 31. децембра . </a:t>
            </a:r>
            <a:endParaRPr b="0" lang="sr-Latn-RS" sz="2800" spc="-1" strike="noStrike">
              <a:solidFill>
                <a:srgbClr val="000000"/>
              </a:solidFill>
              <a:latin typeface="Times New Roman"/>
            </a:endParaRPr>
          </a:p>
          <a:p>
            <a:pPr algn="just">
              <a:spcAft>
                <a:spcPts val="1417"/>
              </a:spcAft>
              <a:buNone/>
            </a:pPr>
            <a:r>
              <a:rPr b="0" lang="sr-Latn-RS" sz="2800" spc="-66" strike="noStrike">
                <a:solidFill>
                  <a:srgbClr val="000000"/>
                </a:solidFill>
                <a:latin typeface="Times New Roman"/>
              </a:rPr>
              <a:t>Дакле, оцењивање је континуирани процес који се одвија током целе године, а кулминира формалним поступком комплетирања извештаја о оцењивању и доношењем решења током јануара и фебруара месеца за претходну годину.</a:t>
            </a:r>
            <a:endParaRPr b="0" lang="sr-Latn-RS" sz="2800" spc="-1" strike="noStrike">
              <a:solidFill>
                <a:srgbClr val="000000"/>
              </a:solidFill>
              <a:latin typeface="Times New Roman"/>
            </a:endParaRPr>
          </a:p>
          <a:p>
            <a:pPr algn="just">
              <a:spcAft>
                <a:spcPts val="1417"/>
              </a:spcAft>
              <a:buNone/>
            </a:pPr>
            <a:r>
              <a:rPr b="0" lang="sr-Latn-RS" sz="2800" spc="-66" strike="noStrike">
                <a:solidFill>
                  <a:srgbClr val="000000"/>
                </a:solidFill>
                <a:latin typeface="Times New Roman"/>
              </a:rPr>
              <a:t>Током читавог периода оцењивања, оцењивач формално (кроз квартално оцењивање резултата рада у односу на постављене радне циљеве) и неформално прати резултате рада службеника, даје савете службенику о одређеним аспектима његовог рада и документује позитивне и негативне радње, што би требало да буде унето у формални извештај о оцењивању на крају периода оцењивања и што се користи за потребе образлагања и аргументовања </a:t>
            </a:r>
            <a:r>
              <a:rPr b="0" lang="sr-Latn-RS" sz="2800" spc="-15" strike="noStrike">
                <a:solidFill>
                  <a:srgbClr val="000000"/>
                </a:solidFill>
                <a:latin typeface="Times New Roman"/>
              </a:rPr>
              <a:t>оцене.</a:t>
            </a:r>
            <a:endParaRPr b="0" lang="sr-Latn-RS" sz="28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9"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Изузеци од редовног циклуса оцењивања </a:t>
            </a:r>
            <a:endParaRPr b="0" lang="sr-Latn-RS" sz="4400" spc="-1" strike="noStrike">
              <a:solidFill>
                <a:srgbClr val="000000"/>
              </a:solidFill>
              <a:latin typeface="Times New Roman"/>
            </a:endParaRPr>
          </a:p>
        </p:txBody>
      </p:sp>
      <p:sp>
        <p:nvSpPr>
          <p:cNvPr id="230"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Службеник коме престаје радни однос </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Привремено оцењивање</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Превремено оцењивање</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Ванредно оцењивање</a:t>
            </a:r>
            <a:endParaRPr b="0" lang="sr-Latn-RS" sz="3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1"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Службеник коме престаје радни однос</a:t>
            </a:r>
            <a:endParaRPr b="0" lang="sr-Latn-RS" sz="4400" spc="-1" strike="noStrike">
              <a:solidFill>
                <a:srgbClr val="000000"/>
              </a:solidFill>
              <a:latin typeface="Times New Roman"/>
            </a:endParaRPr>
          </a:p>
        </p:txBody>
      </p:sp>
      <p:sp>
        <p:nvSpPr>
          <p:cNvPr id="232"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Изузетак од стандардног поступка оцењивања представља службеник коме престаје радни однос и који одлази из јединице локалне самоуправе, односно градске општине , нпр. због преласка у приватни сектор, или који ће дуже време бити одсутан (формално школовање, мировање радног односа и сл.).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 том случају он може поднети захтев да буде оцењен пре истека периода за оцењивање.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Уколико службеник поднесе такав захтев, он мора бити оцењен у року од 30 дана од дана када је поднео захтев.</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
          <p:cNvSpPr txBox="1"/>
          <p:nvPr/>
        </p:nvSpPr>
        <p:spPr>
          <a:xfrm>
            <a:off x="288000" y="1372320"/>
            <a:ext cx="9432000" cy="5481720"/>
          </a:xfrm>
          <a:prstGeom prst="rect">
            <a:avLst/>
          </a:prstGeom>
          <a:noFill/>
          <a:ln w="0">
            <a:noFill/>
          </a:ln>
        </p:spPr>
        <p:txBody>
          <a:bodyPr lIns="90000" rIns="90000" tIns="45000" bIns="45000" anchor="t">
            <a:noAutofit/>
          </a:bodyPr>
          <a:p>
            <a:pPr algn="just">
              <a:buNone/>
            </a:pPr>
            <a:r>
              <a:rPr b="0" lang="sr-Latn-RS" sz="2400" spc="-1" strike="noStrike">
                <a:latin typeface="Times New Roman"/>
              </a:rPr>
              <a:t>Оцењивање заослених није</a:t>
            </a:r>
            <a:r>
              <a:rPr b="0" i="1" lang="sr-Latn-RS" sz="2400" spc="-1" strike="noStrike">
                <a:latin typeface="Times New Roman"/>
              </a:rPr>
              <a:t> </a:t>
            </a:r>
            <a:r>
              <a:rPr b="0" i="1" lang="en-US" sz="2400" spc="-1" strike="noStrike">
                <a:latin typeface="Times New Roman"/>
              </a:rPr>
              <a:t>ad hoc </a:t>
            </a:r>
            <a:r>
              <a:rPr b="0" lang="sr-Latn-RS" sz="2400" spc="-1" strike="noStrike">
                <a:latin typeface="Times New Roman"/>
              </a:rPr>
              <a:t>активност која се спроводи  једном годишње  већ је то континуирани процес  који подразумева  мање или више активну улогу  свих учесника .</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1" strike="noStrike">
                <a:latin typeface="Times New Roman"/>
              </a:rPr>
              <a:t>То је превасходно  један интерактивни однос између руководилаца и извршилаца  који подразумева сталну комуникацију о томе шта се очекује од  запосленог , у којој мери он остварује та очекивања , како му руководилац може помоћи да постигне боље резултате и сл. </a:t>
            </a:r>
            <a:endParaRPr b="0" lang="sr-Latn-RS" sz="2400" spc="-1" strike="noStrike">
              <a:latin typeface="Arial"/>
            </a:endParaRPr>
          </a:p>
          <a:p>
            <a:pPr algn="just">
              <a:buNone/>
            </a:pPr>
            <a:r>
              <a:rPr b="0" lang="sr-Latn-RS" sz="2400" spc="-1" strike="noStrike">
                <a:latin typeface="Times New Roman"/>
              </a:rPr>
              <a:t>Од предпоставњеног се захтева да свакодневно прати  и надгледа рад  запосленог , да даје савете и инструкције  и да усмерава његов рад  у правцу постизања  што бољих резултата .</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1" strike="noStrike">
                <a:latin typeface="Times New Roman"/>
              </a:rPr>
              <a:t>Попуњавање  обрасца о оцењивању и доношење  решења  о оцени  на крају једног  периода за оцењивање  представљају  само сумирање  и формализовање свих оних значајних  корака  које овај поступак  заправо подразумева.</a:t>
            </a:r>
            <a:endParaRPr b="0" lang="sr-Latn-RS" sz="2400" spc="-1" strike="noStrike">
              <a:latin typeface="Arial"/>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Привремено оцењивање</a:t>
            </a:r>
            <a:endParaRPr b="0" lang="sr-Latn-RS" sz="4400" spc="-1" strike="noStrike">
              <a:solidFill>
                <a:srgbClr val="000000"/>
              </a:solidFill>
              <a:latin typeface="Times New Roman"/>
            </a:endParaRPr>
          </a:p>
        </p:txBody>
      </p:sp>
      <p:sp>
        <p:nvSpPr>
          <p:cNvPr id="234" name="PlaceHolder 2"/>
          <p:cNvSpPr>
            <a:spLocks noGrp="1"/>
          </p:cNvSpPr>
          <p:nvPr>
            <p:ph/>
          </p:nvPr>
        </p:nvSpPr>
        <p:spPr>
          <a:xfrm>
            <a:off x="288000" y="1512000"/>
            <a:ext cx="9432000" cy="5256000"/>
          </a:xfrm>
          <a:prstGeom prst="rect">
            <a:avLst/>
          </a:prstGeom>
          <a:noFill/>
          <a:ln w="0">
            <a:noFill/>
          </a:ln>
        </p:spPr>
        <p:txBody>
          <a:bodyPr lIns="0" rIns="0" tIns="0" bIns="0" anchor="t">
            <a:normAutofit fontScale="95000"/>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Уколико дође до промене оцењивача током једног циклуса оцењивања, спроводи се тзв. Привремено </a:t>
            </a:r>
            <a:r>
              <a:rPr b="0" lang="sr-Latn-RS" sz="2400" spc="-46" strike="noStrike">
                <a:solidFill>
                  <a:srgbClr val="000000"/>
                </a:solidFill>
                <a:latin typeface="Times New Roman"/>
              </a:rPr>
              <a:t>оцењивање</a:t>
            </a:r>
            <a:r>
              <a:rPr b="0" lang="sr-Latn-RS" sz="2400" spc="-35" strike="noStrike">
                <a:solidFill>
                  <a:srgbClr val="000000"/>
                </a:solidFill>
                <a:latin typeface="Times New Roman"/>
              </a:rPr>
              <a:t>. </a:t>
            </a:r>
            <a:endParaRPr b="0" lang="sr-Latn-RS" sz="2400" spc="-1" strike="noStrike">
              <a:solidFill>
                <a:srgbClr val="000000"/>
              </a:solidFill>
              <a:latin typeface="Times New Roman"/>
            </a:endParaRPr>
          </a:p>
          <a:p>
            <a:pPr algn="just">
              <a:spcAft>
                <a:spcPts val="1417"/>
              </a:spcAft>
              <a:buNone/>
            </a:pPr>
            <a:r>
              <a:rPr b="0" lang="sr-Latn-RS" sz="2400" spc="-46" strike="noStrike">
                <a:solidFill>
                  <a:srgbClr val="000000"/>
                </a:solidFill>
                <a:latin typeface="Times New Roman"/>
              </a:rPr>
              <a:t>Привремено </a:t>
            </a:r>
            <a:r>
              <a:rPr b="0" lang="sr-Latn-RS" sz="2400" spc="-41" strike="noStrike">
                <a:solidFill>
                  <a:srgbClr val="000000"/>
                </a:solidFill>
                <a:latin typeface="Times New Roman"/>
              </a:rPr>
              <a:t>оцењивање </a:t>
            </a:r>
            <a:r>
              <a:rPr b="0" lang="sr-Latn-RS" sz="2400" spc="-52" strike="noStrike">
                <a:solidFill>
                  <a:srgbClr val="000000"/>
                </a:solidFill>
                <a:latin typeface="Times New Roman"/>
              </a:rPr>
              <a:t>покрива период </a:t>
            </a:r>
            <a:r>
              <a:rPr b="0" lang="sr-Latn-RS" sz="2400" spc="-46" strike="noStrike">
                <a:solidFill>
                  <a:srgbClr val="000000"/>
                </a:solidFill>
                <a:latin typeface="Times New Roman"/>
              </a:rPr>
              <a:t>током кога </a:t>
            </a:r>
            <a:r>
              <a:rPr b="0" lang="sr-Latn-RS" sz="2400" spc="-52" strike="noStrike">
                <a:solidFill>
                  <a:srgbClr val="000000"/>
                </a:solidFill>
                <a:latin typeface="Times New Roman"/>
              </a:rPr>
              <a:t>је један </a:t>
            </a:r>
            <a:r>
              <a:rPr b="0" lang="sr-Latn-RS" sz="2400" spc="-55" strike="noStrike">
                <a:solidFill>
                  <a:srgbClr val="000000"/>
                </a:solidFill>
                <a:latin typeface="Times New Roman"/>
              </a:rPr>
              <a:t>оцењивач </a:t>
            </a:r>
            <a:r>
              <a:rPr b="0" lang="sr-Latn-RS" sz="2400" spc="-66" strike="noStrike">
                <a:solidFill>
                  <a:srgbClr val="000000"/>
                </a:solidFill>
                <a:latin typeface="Times New Roman"/>
              </a:rPr>
              <a:t>био </a:t>
            </a:r>
            <a:r>
              <a:rPr b="0" lang="sr-Latn-RS" sz="2400" spc="-60" strike="noStrike">
                <a:solidFill>
                  <a:srgbClr val="000000"/>
                </a:solidFill>
                <a:latin typeface="Times New Roman"/>
              </a:rPr>
              <a:t>одговоран </a:t>
            </a:r>
            <a:r>
              <a:rPr b="0" lang="sr-Latn-RS" sz="2400" spc="-52" strike="noStrike">
                <a:solidFill>
                  <a:srgbClr val="000000"/>
                </a:solidFill>
                <a:latin typeface="Times New Roman"/>
              </a:rPr>
              <a:t>за </a:t>
            </a:r>
            <a:r>
              <a:rPr b="0" lang="sr-Latn-RS" sz="2400" spc="-66" strike="noStrike">
                <a:solidFill>
                  <a:srgbClr val="000000"/>
                </a:solidFill>
                <a:latin typeface="Times New Roman"/>
              </a:rPr>
              <a:t>лице </a:t>
            </a:r>
            <a:r>
              <a:rPr b="0" lang="sr-Latn-RS" sz="2400" spc="-72" strike="noStrike">
                <a:solidFill>
                  <a:srgbClr val="000000"/>
                </a:solidFill>
                <a:latin typeface="Times New Roman"/>
              </a:rPr>
              <a:t>које </a:t>
            </a:r>
            <a:r>
              <a:rPr b="0" lang="sr-Latn-RS" sz="2400" spc="-66" strike="noStrike">
                <a:solidFill>
                  <a:srgbClr val="000000"/>
                </a:solidFill>
                <a:latin typeface="Times New Roman"/>
              </a:rPr>
              <a:t>се оцењује. </a:t>
            </a:r>
            <a:endParaRPr b="0" lang="sr-Latn-RS" sz="2400" spc="-1" strike="noStrike">
              <a:solidFill>
                <a:srgbClr val="000000"/>
              </a:solidFill>
              <a:latin typeface="Times New Roman"/>
            </a:endParaRPr>
          </a:p>
          <a:p>
            <a:pPr algn="just">
              <a:spcAft>
                <a:spcPts val="1417"/>
              </a:spcAft>
              <a:buNone/>
            </a:pPr>
            <a:r>
              <a:rPr b="0" lang="sr-Latn-RS" sz="2400" spc="-46" strike="noStrike">
                <a:solidFill>
                  <a:srgbClr val="000000"/>
                </a:solidFill>
                <a:latin typeface="Times New Roman"/>
              </a:rPr>
              <a:t>До </a:t>
            </a:r>
            <a:r>
              <a:rPr b="0" lang="sr-Latn-RS" sz="2400" spc="-60" strike="noStrike">
                <a:solidFill>
                  <a:srgbClr val="000000"/>
                </a:solidFill>
                <a:latin typeface="Times New Roman"/>
              </a:rPr>
              <a:t>промене </a:t>
            </a:r>
            <a:r>
              <a:rPr b="0" lang="sr-Latn-RS" sz="2400" spc="-66" strike="noStrike">
                <a:solidFill>
                  <a:srgbClr val="000000"/>
                </a:solidFill>
                <a:latin typeface="Times New Roman"/>
              </a:rPr>
              <a:t>оцењивача може </a:t>
            </a:r>
            <a:r>
              <a:rPr b="0" lang="sr-Latn-RS" sz="2400" spc="-60" strike="noStrike">
                <a:solidFill>
                  <a:srgbClr val="000000"/>
                </a:solidFill>
                <a:latin typeface="Times New Roman"/>
              </a:rPr>
              <a:t>доћи из два разлога: или службеник мења радно место унутар јединица локалне самоуправе  или оцењивач мења радно место. </a:t>
            </a:r>
            <a:endParaRPr b="0" lang="sr-Latn-RS" sz="2400" spc="-1" strike="noStrike">
              <a:solidFill>
                <a:srgbClr val="000000"/>
              </a:solidFill>
              <a:latin typeface="Times New Roman"/>
            </a:endParaRPr>
          </a:p>
          <a:p>
            <a:pPr algn="just">
              <a:spcAft>
                <a:spcPts val="1417"/>
              </a:spcAft>
              <a:buNone/>
            </a:pPr>
            <a:r>
              <a:rPr b="0" lang="sr-Latn-RS" sz="2400" spc="-60" strike="noStrike">
                <a:solidFill>
                  <a:srgbClr val="000000"/>
                </a:solidFill>
                <a:latin typeface="Times New Roman"/>
              </a:rPr>
              <a:t>У оба случаја претходни оцењивач попуњава привремени извештај о оцењивању тако што у стандардни образац извештаја уноси оцене за радне циљеве за оне квартале у којима је он био руководилац и попуњава део извештаја са оценама за остала мерила. Такав извештај потписују оцењивач и контролор, без обављања разговора са оцењиваним, и он се прослеђује </a:t>
            </a:r>
            <a:r>
              <a:rPr b="0" lang="sr-Latn-RS" sz="2400" spc="-32" strike="noStrike">
                <a:solidFill>
                  <a:srgbClr val="000000"/>
                </a:solidFill>
                <a:latin typeface="Times New Roman"/>
              </a:rPr>
              <a:t>јединици </a:t>
            </a:r>
            <a:r>
              <a:rPr b="0" lang="sr-Latn-RS" sz="2400" spc="-21" strike="noStrike">
                <a:solidFill>
                  <a:srgbClr val="000000"/>
                </a:solidFill>
                <a:latin typeface="Times New Roman"/>
              </a:rPr>
              <a:t>за </a:t>
            </a:r>
            <a:r>
              <a:rPr b="0" lang="sr-Latn-RS" sz="2400" spc="-35" strike="noStrike">
                <a:solidFill>
                  <a:srgbClr val="000000"/>
                </a:solidFill>
                <a:latin typeface="Times New Roman"/>
              </a:rPr>
              <a:t>кадрове, </a:t>
            </a:r>
            <a:r>
              <a:rPr b="0" lang="sr-Latn-RS" sz="2400" spc="-26" strike="noStrike">
                <a:solidFill>
                  <a:srgbClr val="000000"/>
                </a:solidFill>
                <a:latin typeface="Times New Roman"/>
              </a:rPr>
              <a:t>која тај</a:t>
            </a:r>
            <a:r>
              <a:rPr b="0" lang="sr-Latn-RS" sz="2400" spc="-21" strike="noStrike">
                <a:solidFill>
                  <a:srgbClr val="000000"/>
                </a:solidFill>
                <a:latin typeface="Times New Roman"/>
              </a:rPr>
              <a:t> извештај </a:t>
            </a:r>
            <a:r>
              <a:rPr b="0" lang="sr-Latn-RS" sz="2400" spc="-26" strike="noStrike">
                <a:solidFill>
                  <a:srgbClr val="000000"/>
                </a:solidFill>
                <a:latin typeface="Times New Roman"/>
              </a:rPr>
              <a:t>даље прослеђује новом </a:t>
            </a:r>
            <a:r>
              <a:rPr b="0" lang="sr-Latn-RS" sz="2400" spc="-32" strike="noStrike">
                <a:solidFill>
                  <a:srgbClr val="000000"/>
                </a:solidFill>
                <a:latin typeface="Times New Roman"/>
              </a:rPr>
              <a:t>оцењивачу </a:t>
            </a:r>
            <a:r>
              <a:rPr b="0" lang="sr-Latn-RS" sz="2400" spc="-12" strike="noStrike">
                <a:solidFill>
                  <a:srgbClr val="000000"/>
                </a:solidFill>
                <a:latin typeface="Times New Roman"/>
              </a:rPr>
              <a:t>пре истека периода за оцењивање. </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5" name=""/>
          <p:cNvSpPr txBox="1"/>
          <p:nvPr/>
        </p:nvSpPr>
        <p:spPr>
          <a:xfrm>
            <a:off x="288000" y="1872000"/>
            <a:ext cx="9432000" cy="4320000"/>
          </a:xfrm>
          <a:prstGeom prst="rect">
            <a:avLst/>
          </a:prstGeom>
          <a:noFill/>
          <a:ln w="0">
            <a:noFill/>
          </a:ln>
        </p:spPr>
        <p:txBody>
          <a:bodyPr lIns="90000" rIns="90000" tIns="45000" bIns="45000" anchor="t">
            <a:noAutofit/>
          </a:bodyPr>
          <a:p>
            <a:pPr algn="just">
              <a:buNone/>
            </a:pPr>
            <a:r>
              <a:rPr b="0" lang="sr-Latn-RS" sz="2400" spc="-12" strike="noStrike">
                <a:solidFill>
                  <a:srgbClr val="000000"/>
                </a:solidFill>
                <a:latin typeface="Times New Roman"/>
              </a:rPr>
              <a:t>Уколико су две различите јединице локалне самоуправе укључене </a:t>
            </a:r>
            <a:r>
              <a:rPr b="0" lang="sr-Latn-RS" sz="2400" spc="-26" strike="noStrike">
                <a:solidFill>
                  <a:srgbClr val="000000"/>
                </a:solidFill>
                <a:latin typeface="Times New Roman"/>
              </a:rPr>
              <a:t>(например, </a:t>
            </a:r>
            <a:r>
              <a:rPr b="0" lang="sr-Latn-RS" sz="2400" spc="-21" strike="noStrike">
                <a:solidFill>
                  <a:srgbClr val="000000"/>
                </a:solidFill>
                <a:latin typeface="Times New Roman"/>
              </a:rPr>
              <a:t>лице </a:t>
            </a:r>
            <a:r>
              <a:rPr b="0" lang="sr-Latn-RS" sz="2400" spc="-26" strike="noStrike">
                <a:solidFill>
                  <a:srgbClr val="000000"/>
                </a:solidFill>
                <a:latin typeface="Times New Roman"/>
              </a:rPr>
              <a:t>које се оцењује је </a:t>
            </a:r>
            <a:r>
              <a:rPr b="0" lang="sr-Latn-RS" sz="2400" spc="-21" strike="noStrike">
                <a:solidFill>
                  <a:srgbClr val="000000"/>
                </a:solidFill>
                <a:latin typeface="Times New Roman"/>
              </a:rPr>
              <a:t>прешло </a:t>
            </a:r>
            <a:r>
              <a:rPr b="0" lang="sr-Latn-RS" sz="2400" spc="-1" strike="noStrike">
                <a:solidFill>
                  <a:srgbClr val="000000"/>
                </a:solidFill>
                <a:latin typeface="Times New Roman"/>
              </a:rPr>
              <a:t>из </a:t>
            </a:r>
            <a:r>
              <a:rPr b="0" lang="sr-Latn-RS" sz="2400" spc="-15" strike="noStrike">
                <a:solidFill>
                  <a:srgbClr val="000000"/>
                </a:solidFill>
                <a:latin typeface="Times New Roman"/>
              </a:rPr>
              <a:t>једног </a:t>
            </a:r>
            <a:r>
              <a:rPr b="0" lang="sr-Latn-RS" sz="2400" spc="-12" strike="noStrike">
                <a:solidFill>
                  <a:srgbClr val="000000"/>
                </a:solidFill>
                <a:latin typeface="Times New Roman"/>
              </a:rPr>
              <a:t>у </a:t>
            </a:r>
            <a:r>
              <a:rPr b="0" lang="sr-Latn-RS" sz="2400" spc="-55" strike="noStrike">
                <a:solidFill>
                  <a:srgbClr val="000000"/>
                </a:solidFill>
                <a:latin typeface="Times New Roman"/>
              </a:rPr>
              <a:t>други орган), привремени извештај се доставља јединици за кадрове другог органа, која га потом доставља новом оцењивачу. </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55" strike="noStrike">
                <a:solidFill>
                  <a:srgbClr val="000000"/>
                </a:solidFill>
                <a:latin typeface="Times New Roman"/>
              </a:rPr>
              <a:t>Дакле, привремени извештај се не доставља руководиоцу органа ради доношења решења, већ само служи као материјал за спровођење </a:t>
            </a:r>
            <a:r>
              <a:rPr b="0" lang="sr-Latn-RS" sz="2400" spc="-46" strike="noStrike">
                <a:solidFill>
                  <a:srgbClr val="000000"/>
                </a:solidFill>
                <a:latin typeface="Times New Roman"/>
              </a:rPr>
              <a:t>или </a:t>
            </a:r>
            <a:r>
              <a:rPr b="0" lang="sr-Latn-RS" sz="2400" spc="-35" strike="noStrike">
                <a:solidFill>
                  <a:srgbClr val="000000"/>
                </a:solidFill>
                <a:latin typeface="Times New Roman"/>
              </a:rPr>
              <a:t>комплетирање </a:t>
            </a:r>
            <a:r>
              <a:rPr b="0" lang="sr-Latn-RS" sz="2400" spc="-41" strike="noStrike">
                <a:solidFill>
                  <a:srgbClr val="000000"/>
                </a:solidFill>
                <a:latin typeface="Times New Roman"/>
              </a:rPr>
              <a:t>формалног поступка </a:t>
            </a:r>
            <a:r>
              <a:rPr b="0" lang="sr-Latn-RS" sz="2400" spc="-35" strike="noStrike">
                <a:solidFill>
                  <a:srgbClr val="000000"/>
                </a:solidFill>
                <a:latin typeface="Times New Roman"/>
              </a:rPr>
              <a:t>оцењивања </a:t>
            </a:r>
            <a:r>
              <a:rPr b="0" lang="sr-Latn-RS" sz="2400" spc="-41" strike="noStrike">
                <a:solidFill>
                  <a:srgbClr val="000000"/>
                </a:solidFill>
                <a:latin typeface="Times New Roman"/>
              </a:rPr>
              <a:t>на </a:t>
            </a:r>
            <a:r>
              <a:rPr b="0" lang="sr-Latn-RS" sz="2400" spc="-46" strike="noStrike">
                <a:solidFill>
                  <a:srgbClr val="000000"/>
                </a:solidFill>
                <a:latin typeface="Times New Roman"/>
              </a:rPr>
              <a:t>крају </a:t>
            </a:r>
            <a:r>
              <a:rPr b="0" lang="sr-Latn-RS" sz="2400" spc="-52" strike="noStrike">
                <a:solidFill>
                  <a:srgbClr val="000000"/>
                </a:solidFill>
                <a:latin typeface="Times New Roman"/>
              </a:rPr>
              <a:t>једног </a:t>
            </a:r>
            <a:r>
              <a:rPr b="0" lang="sr-Latn-RS" sz="2400" spc="-35" strike="noStrike">
                <a:solidFill>
                  <a:srgbClr val="000000"/>
                </a:solidFill>
                <a:latin typeface="Times New Roman"/>
              </a:rPr>
              <a:t>циклуса. </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35" strike="noStrike">
                <a:solidFill>
                  <a:srgbClr val="000000"/>
                </a:solidFill>
                <a:latin typeface="Times New Roman"/>
              </a:rPr>
              <a:t>Зато је важно да одлазећи оцењивач заврши привремено оцењивање у што краћем року, а најкасније пре краја периода </a:t>
            </a:r>
            <a:r>
              <a:rPr b="0" lang="sr-Latn-RS" sz="2400" spc="-21" strike="noStrike">
                <a:solidFill>
                  <a:srgbClr val="000000"/>
                </a:solidFill>
                <a:latin typeface="Times New Roman"/>
              </a:rPr>
              <a:t>оцењивања.</a:t>
            </a:r>
            <a:endParaRPr b="0" lang="sr-Latn-RS" sz="2400" spc="-1" strike="noStrike">
              <a:latin typeface="Arial"/>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Превремено оцењивање</a:t>
            </a:r>
            <a:endParaRPr b="0" lang="sr-Latn-RS" sz="4400" spc="-1" strike="noStrike">
              <a:solidFill>
                <a:srgbClr val="000000"/>
              </a:solidFill>
              <a:latin typeface="Times New Roman"/>
            </a:endParaRPr>
          </a:p>
        </p:txBody>
      </p:sp>
      <p:sp>
        <p:nvSpPr>
          <p:cNvPr id="237"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Уколико је службеник у једном кварталу оцењен оценом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a:t>
            </a:r>
            <a:r>
              <a:rPr b="0" lang="sr-Latn-RS" sz="2400" spc="-1" strike="noStrike">
                <a:solidFill>
                  <a:srgbClr val="000000"/>
                </a:solidFill>
                <a:latin typeface="Times New Roman"/>
              </a:rPr>
              <a:t>не задовољава” за остварене резултате у односу на постављене радне циљеве, он бива превремено оцењен, односно попуњава </a:t>
            </a:r>
            <a:r>
              <a:rPr b="0" lang="sr-Latn-RS" sz="2400" spc="-75" strike="noStrike">
                <a:solidFill>
                  <a:srgbClr val="000000"/>
                </a:solidFill>
                <a:latin typeface="Times New Roman"/>
              </a:rPr>
              <a:t>се </a:t>
            </a:r>
            <a:r>
              <a:rPr b="0" lang="sr-Latn-RS" sz="2400" spc="-66" strike="noStrike">
                <a:solidFill>
                  <a:srgbClr val="000000"/>
                </a:solidFill>
                <a:latin typeface="Times New Roman"/>
              </a:rPr>
              <a:t>образац </a:t>
            </a:r>
            <a:r>
              <a:rPr b="0" lang="sr-Latn-RS" sz="2400" spc="-60" strike="noStrike">
                <a:solidFill>
                  <a:srgbClr val="000000"/>
                </a:solidFill>
                <a:latin typeface="Times New Roman"/>
              </a:rPr>
              <a:t>извештаја </a:t>
            </a:r>
            <a:r>
              <a:rPr b="0" lang="sr-Latn-RS" sz="2400" spc="-72" strike="noStrike">
                <a:solidFill>
                  <a:srgbClr val="000000"/>
                </a:solidFill>
                <a:latin typeface="Times New Roman"/>
              </a:rPr>
              <a:t>о </a:t>
            </a:r>
            <a:r>
              <a:rPr b="0" lang="sr-Latn-RS" sz="2400" spc="-60" strike="noStrike">
                <a:solidFill>
                  <a:srgbClr val="000000"/>
                </a:solidFill>
                <a:latin typeface="Times New Roman"/>
              </a:rPr>
              <a:t>превременом </a:t>
            </a:r>
            <a:r>
              <a:rPr b="0" lang="sr-Latn-RS" sz="2400" spc="-66" strike="noStrike">
                <a:solidFill>
                  <a:srgbClr val="000000"/>
                </a:solidFill>
                <a:latin typeface="Times New Roman"/>
              </a:rPr>
              <a:t>оцењивању, </a:t>
            </a:r>
            <a:r>
              <a:rPr b="0" lang="sr-Latn-RS" sz="2400" spc="-72" strike="noStrike">
                <a:solidFill>
                  <a:srgbClr val="000000"/>
                </a:solidFill>
                <a:latin typeface="Times New Roman"/>
              </a:rPr>
              <a:t>доноси се решење </a:t>
            </a:r>
            <a:r>
              <a:rPr b="0" lang="sr-Latn-RS" sz="2400" spc="-66" strike="noStrike">
                <a:solidFill>
                  <a:srgbClr val="000000"/>
                </a:solidFill>
                <a:latin typeface="Times New Roman"/>
              </a:rPr>
              <a:t>о </a:t>
            </a:r>
            <a:r>
              <a:rPr b="0" lang="sr-Latn-RS" sz="2400" spc="-72" strike="noStrike">
                <a:solidFill>
                  <a:srgbClr val="000000"/>
                </a:solidFill>
                <a:latin typeface="Times New Roman"/>
              </a:rPr>
              <a:t>тој оцени и службеник на основу тога бива упућен на тзв. ванредно оцењивање </a:t>
            </a:r>
            <a:r>
              <a:rPr b="0" lang="sr-Latn-RS" sz="2400" spc="-55" strike="noStrike">
                <a:solidFill>
                  <a:srgbClr val="000000"/>
                </a:solidFill>
                <a:latin typeface="Times New Roman"/>
              </a:rPr>
              <a:t>.</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Извештај о превременом оцењивању се припрема најкасније до 10. у месецу за претходни квартал .</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Ванредно оцењивање</a:t>
            </a:r>
            <a:endParaRPr b="0" lang="sr-Latn-RS" sz="4400" spc="-1" strike="noStrike">
              <a:solidFill>
                <a:srgbClr val="000000"/>
              </a:solidFill>
              <a:latin typeface="Times New Roman"/>
            </a:endParaRPr>
          </a:p>
        </p:txBody>
      </p:sp>
      <p:sp>
        <p:nvSpPr>
          <p:cNvPr id="239" name="PlaceHolder 2"/>
          <p:cNvSpPr>
            <a:spLocks noGrp="1"/>
          </p:cNvSpPr>
          <p:nvPr>
            <p:ph/>
          </p:nvPr>
        </p:nvSpPr>
        <p:spPr>
          <a:xfrm>
            <a:off x="504000" y="1656000"/>
            <a:ext cx="8870040" cy="5040000"/>
          </a:xfrm>
          <a:prstGeom prst="rect">
            <a:avLst/>
          </a:prstGeom>
          <a:noFill/>
          <a:ln w="0">
            <a:noFill/>
          </a:ln>
        </p:spPr>
        <p:txBody>
          <a:bodyPr lIns="0" rIns="0" tIns="0" bIns="0" anchor="t">
            <a:normAutofit fontScale="93000"/>
          </a:bodyPr>
          <a:p>
            <a:pPr algn="just">
              <a:spcAft>
                <a:spcPts val="1417"/>
              </a:spcAft>
              <a:buNone/>
            </a:pPr>
            <a:r>
              <a:rPr b="0" lang="sr-Latn-RS" sz="2200" spc="-1" strike="noStrike">
                <a:solidFill>
                  <a:srgbClr val="000000"/>
                </a:solidFill>
                <a:latin typeface="Times New Roman"/>
              </a:rPr>
              <a:t>Ванредно оцењивање се спроводи у случајевима када службеник у једном кварталу добије оцену „не задовољава” за резултате остварене у односу на постављене радне циљеве или уколико у годишњем оцењивању има оцену „не задовољава”, тј. када је просечна оцена коју добије на крају једног циклуса оцењивања испод 1,65. Ванредно оцењивање траје 30 радних дана од дана коначности решења о оцени „не задовољава”, а током којих се прати рад службеника и током којих он може бити упућен на додатно стручно усавршавање, уколико је таква обука предвиђена програмом стручног усавршавања.</a:t>
            </a:r>
            <a:endParaRPr b="0" lang="sr-Latn-RS" sz="2200" spc="-1" strike="noStrike">
              <a:solidFill>
                <a:srgbClr val="000000"/>
              </a:solidFill>
              <a:latin typeface="Times New Roman"/>
            </a:endParaRPr>
          </a:p>
          <a:p>
            <a:pPr algn="just">
              <a:spcAft>
                <a:spcPts val="1417"/>
              </a:spcAft>
              <a:buNone/>
            </a:pPr>
            <a:r>
              <a:rPr b="0" lang="sr-Latn-RS" sz="2200" spc="-1" strike="noStrike">
                <a:solidFill>
                  <a:srgbClr val="000000"/>
                </a:solidFill>
                <a:latin typeface="Times New Roman"/>
              </a:rPr>
              <a:t>Након истека периода за ванредно оцењивање, припрема се извештај о ванредном оцењивању, који сада заједно попуњавају оцењивач и контролор. У овом </a:t>
            </a:r>
            <a:r>
              <a:rPr b="0" lang="sr-Latn-RS" sz="2200" spc="-35" strike="noStrike">
                <a:solidFill>
                  <a:srgbClr val="000000"/>
                </a:solidFill>
                <a:latin typeface="Times New Roman"/>
              </a:rPr>
              <a:t>случају </a:t>
            </a:r>
            <a:r>
              <a:rPr b="0" lang="sr-Latn-RS" sz="2200" spc="-52" strike="noStrike">
                <a:solidFill>
                  <a:srgbClr val="000000"/>
                </a:solidFill>
                <a:latin typeface="Times New Roman"/>
              </a:rPr>
              <a:t>су </a:t>
            </a:r>
            <a:r>
              <a:rPr b="0" lang="sr-Latn-RS" sz="2200" spc="-55" strike="noStrike">
                <a:solidFill>
                  <a:srgbClr val="000000"/>
                </a:solidFill>
                <a:latin typeface="Times New Roman"/>
              </a:rPr>
              <a:t>могуће </a:t>
            </a:r>
            <a:r>
              <a:rPr b="0" lang="sr-Latn-RS" sz="2200" spc="-21" strike="noStrike">
                <a:solidFill>
                  <a:srgbClr val="000000"/>
                </a:solidFill>
                <a:latin typeface="Times New Roman"/>
              </a:rPr>
              <a:t>само </a:t>
            </a:r>
            <a:r>
              <a:rPr b="0" lang="sr-Latn-RS" sz="2200" spc="-26" strike="noStrike">
                <a:solidFill>
                  <a:srgbClr val="000000"/>
                </a:solidFill>
                <a:latin typeface="Times New Roman"/>
              </a:rPr>
              <a:t>две </a:t>
            </a:r>
            <a:r>
              <a:rPr b="0" lang="sr-Latn-RS" sz="2200" spc="-35" strike="noStrike">
                <a:solidFill>
                  <a:srgbClr val="000000"/>
                </a:solidFill>
                <a:latin typeface="Times New Roman"/>
              </a:rPr>
              <a:t>оцене: </a:t>
            </a:r>
            <a:r>
              <a:rPr b="0" lang="sr-Latn-RS" sz="2200" spc="-26" strike="noStrike">
                <a:solidFill>
                  <a:srgbClr val="000000"/>
                </a:solidFill>
                <a:latin typeface="Times New Roman"/>
              </a:rPr>
              <a:t>или „задовољава” </a:t>
            </a:r>
            <a:r>
              <a:rPr b="0" lang="sr-Latn-RS" sz="2200" spc="-32" strike="noStrike">
                <a:solidFill>
                  <a:srgbClr val="000000"/>
                </a:solidFill>
                <a:latin typeface="Times New Roman"/>
              </a:rPr>
              <a:t>или </a:t>
            </a:r>
            <a:r>
              <a:rPr b="0" lang="sr-Latn-RS" sz="2200" spc="-26" strike="noStrike">
                <a:solidFill>
                  <a:srgbClr val="000000"/>
                </a:solidFill>
                <a:latin typeface="Times New Roman"/>
              </a:rPr>
              <a:t>„не </a:t>
            </a:r>
            <a:r>
              <a:rPr b="0" lang="sr-Latn-RS" sz="2200" spc="-46" strike="noStrike">
                <a:solidFill>
                  <a:srgbClr val="000000"/>
                </a:solidFill>
                <a:latin typeface="Times New Roman"/>
              </a:rPr>
              <a:t>задовољава”. </a:t>
            </a:r>
            <a:r>
              <a:rPr b="0" lang="sr-Latn-RS" sz="2200" spc="-26" strike="noStrike">
                <a:solidFill>
                  <a:srgbClr val="000000"/>
                </a:solidFill>
                <a:latin typeface="Times New Roman"/>
              </a:rPr>
              <a:t>Уколико је службеник на ванредно оцењивање упућен због оцене „не задовољава” за радне циљеве у једном кварталу, у извештају о ванредном оцењивању се вреднују само постигнути резултати, а уколико је на ванредно оцењивање упућен због годишње  просечне оцене која </a:t>
            </a:r>
            <a:r>
              <a:rPr b="0" lang="sr-Latn-RS" sz="2200" spc="-15" strike="noStrike">
                <a:solidFill>
                  <a:srgbClr val="000000"/>
                </a:solidFill>
                <a:latin typeface="Times New Roman"/>
              </a:rPr>
              <a:t>је </a:t>
            </a:r>
            <a:r>
              <a:rPr b="0" lang="sr-Latn-RS" sz="2200" spc="-1" strike="noStrike">
                <a:solidFill>
                  <a:srgbClr val="000000"/>
                </a:solidFill>
                <a:latin typeface="Times New Roman"/>
              </a:rPr>
              <a:t>испод </a:t>
            </a:r>
            <a:r>
              <a:rPr b="0" lang="sr-Latn-RS" sz="2200" spc="-15" strike="noStrike">
                <a:solidFill>
                  <a:srgbClr val="000000"/>
                </a:solidFill>
                <a:latin typeface="Times New Roman"/>
              </a:rPr>
              <a:t>1,65, </a:t>
            </a:r>
            <a:r>
              <a:rPr b="0" lang="sr-Latn-RS" sz="2200" spc="-21" strike="noStrike">
                <a:solidFill>
                  <a:srgbClr val="000000"/>
                </a:solidFill>
                <a:latin typeface="Times New Roman"/>
              </a:rPr>
              <a:t>онда </a:t>
            </a:r>
            <a:r>
              <a:rPr b="0" lang="sr-Latn-RS" sz="2200" spc="-26" strike="noStrike">
                <a:solidFill>
                  <a:srgbClr val="000000"/>
                </a:solidFill>
                <a:latin typeface="Times New Roman"/>
              </a:rPr>
              <a:t>се </a:t>
            </a:r>
            <a:r>
              <a:rPr b="0" lang="sr-Latn-RS" sz="2200" spc="4" strike="noStrike">
                <a:solidFill>
                  <a:srgbClr val="000000"/>
                </a:solidFill>
                <a:latin typeface="Times New Roman"/>
              </a:rPr>
              <a:t>у </a:t>
            </a:r>
            <a:r>
              <a:rPr b="0" lang="sr-Latn-RS" sz="2200" spc="-41" strike="noStrike">
                <a:solidFill>
                  <a:srgbClr val="000000"/>
                </a:solidFill>
                <a:latin typeface="Times New Roman"/>
              </a:rPr>
              <a:t>извештају </a:t>
            </a:r>
            <a:r>
              <a:rPr b="0" lang="sr-Latn-RS" sz="2200" spc="-21" strike="noStrike">
                <a:solidFill>
                  <a:srgbClr val="000000"/>
                </a:solidFill>
                <a:latin typeface="Times New Roman"/>
              </a:rPr>
              <a:t>о ванредном </a:t>
            </a:r>
            <a:r>
              <a:rPr b="0" lang="sr-Latn-RS" sz="2200" spc="-26" strike="noStrike">
                <a:solidFill>
                  <a:srgbClr val="000000"/>
                </a:solidFill>
                <a:latin typeface="Times New Roman"/>
              </a:rPr>
              <a:t>оцењивању вреднују и остала мерила</a:t>
            </a:r>
            <a:r>
              <a:rPr b="0" lang="sr-Latn-RS" sz="2200" spc="-12" strike="noStrike">
                <a:solidFill>
                  <a:srgbClr val="000000"/>
                </a:solidFill>
                <a:latin typeface="Times New Roman"/>
              </a:rPr>
              <a:t>.</a:t>
            </a:r>
            <a:endParaRPr b="0" lang="sr-Latn-RS" sz="2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 name="PlaceHolder 1"/>
          <p:cNvSpPr>
            <a:spLocks noGrp="1"/>
          </p:cNvSpPr>
          <p:nvPr>
            <p:ph type="title"/>
          </p:nvPr>
        </p:nvSpPr>
        <p:spPr>
          <a:xfrm>
            <a:off x="504000" y="-57600"/>
            <a:ext cx="7704000" cy="1856880"/>
          </a:xfrm>
          <a:prstGeom prst="rect">
            <a:avLst/>
          </a:prstGeom>
          <a:noFill/>
          <a:ln w="0">
            <a:noFill/>
          </a:ln>
        </p:spPr>
        <p:txBody>
          <a:bodyPr lIns="0" rIns="0" tIns="0" bIns="0" anchor="ctr">
            <a:noAutofit/>
          </a:bodyPr>
          <a:p>
            <a:r>
              <a:rPr b="0" lang="sr-Latn-RS" sz="4000" spc="-1" strike="noStrike">
                <a:solidFill>
                  <a:srgbClr val="000000"/>
                </a:solidFill>
                <a:latin typeface="Times New Roman"/>
              </a:rPr>
              <a:t>Последице одређивања оцене „задовољава“ и „не задовољава“</a:t>
            </a:r>
            <a:endParaRPr b="0" lang="sr-Latn-RS" sz="4000" spc="-1" strike="noStrike">
              <a:solidFill>
                <a:srgbClr val="000000"/>
              </a:solidFill>
              <a:latin typeface="Times New Roman"/>
            </a:endParaRPr>
          </a:p>
        </p:txBody>
      </p:sp>
      <p:sp>
        <p:nvSpPr>
          <p:cNvPr id="241" name="PlaceHolder 2"/>
          <p:cNvSpPr>
            <a:spLocks noGrp="1"/>
          </p:cNvSpPr>
          <p:nvPr>
            <p:ph/>
          </p:nvPr>
        </p:nvSpPr>
        <p:spPr>
          <a:xfrm>
            <a:off x="504000" y="1769040"/>
            <a:ext cx="9144000" cy="5070960"/>
          </a:xfrm>
          <a:prstGeom prst="rect">
            <a:avLst/>
          </a:prstGeom>
          <a:noFill/>
          <a:ln w="0">
            <a:noFill/>
          </a:ln>
        </p:spPr>
        <p:txBody>
          <a:bodyPr lIns="0" rIns="0" tIns="0" bIns="0" anchor="t">
            <a:normAutofit fontScale="95000"/>
          </a:bodyPr>
          <a:p>
            <a:pPr algn="just">
              <a:spcAft>
                <a:spcPts val="1417"/>
              </a:spcAft>
              <a:buNone/>
            </a:pPr>
            <a:r>
              <a:rPr b="0" lang="sr-Latn-RS" sz="2200" spc="-1" strike="noStrike">
                <a:solidFill>
                  <a:srgbClr val="000000"/>
                </a:solidFill>
                <a:latin typeface="Times New Roman"/>
              </a:rPr>
              <a:t>У случају да службеник након периода ванредног оцењивања добије оцену„задовољава”, он наставља да ради, с тим што бива, на основу решења руководиоца органа, </a:t>
            </a:r>
            <a:r>
              <a:rPr b="0" lang="sr-Latn-RS" sz="2200" spc="-32" strike="noStrike">
                <a:solidFill>
                  <a:srgbClr val="000000"/>
                </a:solidFill>
                <a:latin typeface="Times New Roman"/>
              </a:rPr>
              <a:t>премештен </a:t>
            </a:r>
            <a:r>
              <a:rPr b="0" lang="sr-Latn-RS" sz="2200" spc="-26" strike="noStrike">
                <a:solidFill>
                  <a:srgbClr val="000000"/>
                </a:solidFill>
                <a:latin typeface="Times New Roman"/>
              </a:rPr>
              <a:t>на </a:t>
            </a:r>
            <a:r>
              <a:rPr b="0" lang="sr-Latn-RS" sz="2200" spc="-21" strike="noStrike">
                <a:solidFill>
                  <a:srgbClr val="000000"/>
                </a:solidFill>
                <a:latin typeface="Times New Roman"/>
              </a:rPr>
              <a:t>радно </a:t>
            </a:r>
            <a:r>
              <a:rPr b="0" lang="sr-Latn-RS" sz="2200" spc="-26" strike="noStrike">
                <a:solidFill>
                  <a:srgbClr val="000000"/>
                </a:solidFill>
                <a:latin typeface="Times New Roman"/>
              </a:rPr>
              <a:t>место у </a:t>
            </a:r>
            <a:r>
              <a:rPr b="0" lang="sr-Latn-RS" sz="2200" spc="-46" strike="noStrike">
                <a:solidFill>
                  <a:srgbClr val="000000"/>
                </a:solidFill>
                <a:latin typeface="Times New Roman"/>
              </a:rPr>
              <a:t>непосредно </a:t>
            </a:r>
            <a:r>
              <a:rPr b="0" lang="sr-Latn-RS" sz="2200" spc="-32" strike="noStrike">
                <a:solidFill>
                  <a:srgbClr val="000000"/>
                </a:solidFill>
                <a:latin typeface="Times New Roman"/>
              </a:rPr>
              <a:t>нижем звању, </a:t>
            </a:r>
            <a:r>
              <a:rPr b="0" lang="sr-Latn-RS" sz="2200" spc="-15" strike="noStrike">
                <a:solidFill>
                  <a:srgbClr val="000000"/>
                </a:solidFill>
                <a:latin typeface="Times New Roman"/>
              </a:rPr>
              <a:t>али </a:t>
            </a:r>
            <a:r>
              <a:rPr b="0" lang="sr-Latn-RS" sz="2200" spc="4" strike="noStrike">
                <a:solidFill>
                  <a:srgbClr val="000000"/>
                </a:solidFill>
                <a:latin typeface="Times New Roman"/>
              </a:rPr>
              <a:t>у </a:t>
            </a:r>
            <a:r>
              <a:rPr b="0" lang="sr-Latn-RS" sz="2200" spc="-52" strike="noStrike">
                <a:solidFill>
                  <a:srgbClr val="000000"/>
                </a:solidFill>
                <a:latin typeface="Times New Roman"/>
              </a:rPr>
              <a:t>истом </a:t>
            </a:r>
            <a:r>
              <a:rPr b="0" lang="sr-Latn-RS" sz="2200" spc="-26" strike="noStrike">
                <a:solidFill>
                  <a:srgbClr val="000000"/>
                </a:solidFill>
                <a:latin typeface="Times New Roman"/>
              </a:rPr>
              <a:t>редном </a:t>
            </a:r>
            <a:r>
              <a:rPr b="0" lang="sr-Latn-RS" sz="2200" spc="-32" strike="noStrike">
                <a:solidFill>
                  <a:srgbClr val="000000"/>
                </a:solidFill>
                <a:latin typeface="Times New Roman"/>
              </a:rPr>
              <a:t>броју платног разреда; уколико такво радно место не постоји, одређује му се платни разред са непосредно нижим коефицијентом у оквиру платне групе којој по звању већ припада. Једино у случају када је неко у најнижем звању (млађи саветник, млађи сарадник или млађи референт) у првом платном разреду, неће се десити никаква промена</a:t>
            </a:r>
            <a:r>
              <a:rPr b="0" lang="sr-Latn-RS" sz="2200" spc="-92" strike="noStrike">
                <a:solidFill>
                  <a:srgbClr val="000000"/>
                </a:solidFill>
                <a:latin typeface="Times New Roman"/>
              </a:rPr>
              <a:t>.</a:t>
            </a:r>
            <a:endParaRPr b="0" lang="sr-Latn-RS" sz="2200" spc="-1" strike="noStrike">
              <a:solidFill>
                <a:srgbClr val="000000"/>
              </a:solidFill>
              <a:latin typeface="Times New Roman"/>
            </a:endParaRPr>
          </a:p>
          <a:p>
            <a:pPr algn="just">
              <a:spcAft>
                <a:spcPts val="1417"/>
              </a:spcAft>
              <a:buNone/>
            </a:pPr>
            <a:r>
              <a:rPr b="0" lang="sr-Latn-RS" sz="2200" spc="-1" strike="noStrike">
                <a:solidFill>
                  <a:srgbClr val="000000"/>
                </a:solidFill>
                <a:latin typeface="Times New Roman"/>
              </a:rPr>
              <a:t>У случају да службеник након периода ванредног оцењивања добије оцену „не задовољава”, доноси се решење којим му се одређује оцена „не задовољава” и утврђује му се престанак радног односа.</a:t>
            </a:r>
            <a:endParaRPr b="0" lang="sr-Latn-RS" sz="2200" spc="-1" strike="noStrike">
              <a:solidFill>
                <a:srgbClr val="000000"/>
              </a:solidFill>
              <a:latin typeface="Times New Roman"/>
            </a:endParaRPr>
          </a:p>
          <a:p>
            <a:pPr algn="just">
              <a:spcAft>
                <a:spcPts val="1417"/>
              </a:spcAft>
              <a:buNone/>
            </a:pPr>
            <a:r>
              <a:rPr b="0" lang="sr-Latn-RS" sz="2200" spc="-1" strike="noStrike">
                <a:solidFill>
                  <a:srgbClr val="000000"/>
                </a:solidFill>
                <a:latin typeface="Times New Roman"/>
              </a:rPr>
              <a:t>Дакле, у начелу, могу се разликовати две категорије службеника који не задовољавају: прву чине они који не желе или немају капацитете да адекватно раде и сасвим је прихватљиво да им буде прекинут радни однос; другу категорију чине службеници који су остварили лоше резултате и добили оцену „не задовољава”, али поседују </a:t>
            </a:r>
            <a:r>
              <a:rPr b="0" lang="sr-Latn-RS" sz="2200" spc="-66" strike="noStrike">
                <a:solidFill>
                  <a:srgbClr val="000000"/>
                </a:solidFill>
                <a:latin typeface="Times New Roman"/>
              </a:rPr>
              <a:t>потенцијал </a:t>
            </a:r>
            <a:r>
              <a:rPr b="0" lang="sr-Latn-RS" sz="2200" spc="-46" strike="noStrike">
                <a:solidFill>
                  <a:srgbClr val="000000"/>
                </a:solidFill>
                <a:latin typeface="Times New Roman"/>
              </a:rPr>
              <a:t>за </a:t>
            </a:r>
            <a:r>
              <a:rPr b="0" lang="sr-Latn-RS" sz="2200" spc="-55" strike="noStrike">
                <a:solidFill>
                  <a:srgbClr val="000000"/>
                </a:solidFill>
                <a:latin typeface="Times New Roman"/>
              </a:rPr>
              <a:t>побољшање.</a:t>
            </a:r>
            <a:endParaRPr b="0" lang="sr-Latn-RS" sz="2200" spc="-1" strike="noStrike">
              <a:solidFill>
                <a:srgbClr val="000000"/>
              </a:solidFill>
              <a:latin typeface="Times New Roman"/>
            </a:endParaRPr>
          </a:p>
          <a:p>
            <a:pPr algn="just">
              <a:spcAft>
                <a:spcPts val="1417"/>
              </a:spcAft>
              <a:buNone/>
            </a:pPr>
            <a:endParaRPr b="0" lang="sr-Latn-RS" sz="2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 name=""/>
          <p:cNvSpPr txBox="1"/>
          <p:nvPr/>
        </p:nvSpPr>
        <p:spPr>
          <a:xfrm>
            <a:off x="288000" y="1656000"/>
            <a:ext cx="9576000" cy="5184000"/>
          </a:xfrm>
          <a:prstGeom prst="rect">
            <a:avLst/>
          </a:prstGeom>
          <a:noFill/>
          <a:ln w="0">
            <a:noFill/>
          </a:ln>
        </p:spPr>
        <p:txBody>
          <a:bodyPr lIns="90000" rIns="90000" tIns="45000" bIns="45000" anchor="t">
            <a:noAutofit/>
          </a:bodyPr>
          <a:p>
            <a:pPr algn="just">
              <a:buNone/>
            </a:pPr>
            <a:r>
              <a:rPr b="0" lang="sr-Latn-RS" sz="2000" spc="-46" strike="noStrike">
                <a:latin typeface="Times New Roman"/>
              </a:rPr>
              <a:t>Закон </a:t>
            </a:r>
            <a:r>
              <a:rPr b="0" lang="sr-Latn-RS" sz="2000" spc="-21" strike="noStrike">
                <a:latin typeface="Times New Roman"/>
              </a:rPr>
              <a:t>узима </a:t>
            </a:r>
            <a:r>
              <a:rPr b="0" lang="sr-Latn-RS" sz="2000" spc="-26" strike="noStrike">
                <a:latin typeface="Times New Roman"/>
              </a:rPr>
              <a:t>у </a:t>
            </a:r>
            <a:r>
              <a:rPr b="0" lang="sr-Latn-RS" sz="2000" spc="-60" strike="noStrike">
                <a:latin typeface="Times New Roman"/>
              </a:rPr>
              <a:t>обзир </a:t>
            </a:r>
            <a:r>
              <a:rPr b="0" lang="sr-Latn-RS" sz="2000" spc="-46" strike="noStrike">
                <a:latin typeface="Times New Roman"/>
              </a:rPr>
              <a:t>ову </a:t>
            </a:r>
            <a:r>
              <a:rPr b="0" lang="sr-Latn-RS" sz="2000" spc="-60" strike="noStrike">
                <a:latin typeface="Times New Roman"/>
              </a:rPr>
              <a:t>разлику </a:t>
            </a:r>
            <a:r>
              <a:rPr b="0" lang="sr-Latn-RS" sz="2000" spc="-66" strike="noStrike">
                <a:latin typeface="Times New Roman"/>
              </a:rPr>
              <a:t>и </a:t>
            </a:r>
            <a:r>
              <a:rPr b="0" lang="sr-Latn-RS" sz="2000" spc="-41" strike="noStrike">
                <a:latin typeface="Times New Roman"/>
              </a:rPr>
              <a:t>пружа </a:t>
            </a:r>
            <a:r>
              <a:rPr b="0" lang="sr-Latn-RS" sz="2000" spc="-46" strike="noStrike">
                <a:latin typeface="Times New Roman"/>
              </a:rPr>
              <a:t>неопходне инструменте за идентификацију и давање подршке онима који имају потенцијала. </a:t>
            </a:r>
            <a:endParaRPr b="0" lang="sr-Latn-RS" sz="2000" spc="-1" strike="noStrike">
              <a:latin typeface="Arial"/>
            </a:endParaRPr>
          </a:p>
          <a:p>
            <a:pPr algn="just">
              <a:buNone/>
            </a:pPr>
            <a:r>
              <a:rPr b="0" lang="sr-Latn-RS" sz="2000" spc="-46" strike="noStrike">
                <a:latin typeface="Times New Roman"/>
              </a:rPr>
              <a:t>На располагању је инструмент додатног стручног усавршавања с циљем повећавања шанси службеника да оствари успех током ванредног оцењивања.</a:t>
            </a:r>
            <a:endParaRPr b="0" lang="sr-Latn-RS" sz="2000" spc="-1" strike="noStrike">
              <a:latin typeface="Arial"/>
            </a:endParaRPr>
          </a:p>
          <a:p>
            <a:pPr algn="just">
              <a:buNone/>
            </a:pPr>
            <a:endParaRPr b="0" lang="sr-Latn-RS" sz="2000" spc="-1" strike="noStrike">
              <a:latin typeface="Arial"/>
            </a:endParaRPr>
          </a:p>
          <a:p>
            <a:pPr algn="just">
              <a:buNone/>
            </a:pPr>
            <a:r>
              <a:rPr b="0" lang="sr-Latn-RS" sz="2000" spc="-46" strike="noStrike">
                <a:latin typeface="Times New Roman"/>
              </a:rPr>
              <a:t>Уколико је то могуће, кандидати треба да буду укључени у редовне програме стручног усавршавања који обухватају </a:t>
            </a:r>
            <a:r>
              <a:rPr b="0" lang="sr-Latn-RS" sz="2000" spc="-72" strike="noStrike">
                <a:latin typeface="Times New Roman"/>
              </a:rPr>
              <a:t>све </a:t>
            </a:r>
            <a:r>
              <a:rPr b="0" lang="sr-Latn-RS" sz="2000" spc="-55" strike="noStrike">
                <a:latin typeface="Times New Roman"/>
              </a:rPr>
              <a:t>службенике, будући да </a:t>
            </a:r>
            <a:r>
              <a:rPr b="0" lang="sr-Latn-RS" sz="2000" spc="-60" strike="noStrike">
                <a:latin typeface="Times New Roman"/>
              </a:rPr>
              <a:t>је </a:t>
            </a:r>
            <a:r>
              <a:rPr b="0" lang="sr-Latn-RS" sz="2000" spc="-52" strike="noStrike">
                <a:latin typeface="Times New Roman"/>
              </a:rPr>
              <a:t>овај </a:t>
            </a:r>
            <a:r>
              <a:rPr b="0" lang="sr-Latn-RS" sz="2000" spc="-55" strike="noStrike">
                <a:latin typeface="Times New Roman"/>
              </a:rPr>
              <a:t>начин </a:t>
            </a:r>
            <a:r>
              <a:rPr b="0" lang="sr-Latn-RS" sz="2000" spc="-46" strike="noStrike">
                <a:latin typeface="Times New Roman"/>
              </a:rPr>
              <a:t>у </a:t>
            </a:r>
            <a:r>
              <a:rPr b="0" lang="sr-Latn-RS" sz="2000" spc="-80" strike="noStrike">
                <a:latin typeface="Times New Roman"/>
              </a:rPr>
              <a:t>мањој </a:t>
            </a:r>
            <a:r>
              <a:rPr b="0" lang="sr-Latn-RS" sz="2000" spc="-46" strike="noStrike">
                <a:latin typeface="Times New Roman"/>
              </a:rPr>
              <a:t>мери </a:t>
            </a:r>
            <a:r>
              <a:rPr b="0" lang="sr-Latn-RS" sz="2000" spc="-55" strike="noStrike">
                <a:latin typeface="Times New Roman"/>
              </a:rPr>
              <a:t>дискриминаторски, али се могу понудити и посебни програми намењени само службеницима који су оцењени оценом „не задовољава”.</a:t>
            </a:r>
            <a:endParaRPr b="0" lang="sr-Latn-RS" sz="2000" spc="-1" strike="noStrike">
              <a:latin typeface="Arial"/>
            </a:endParaRPr>
          </a:p>
          <a:p>
            <a:pPr algn="just">
              <a:buNone/>
            </a:pPr>
            <a:endParaRPr b="0" lang="sr-Latn-RS" sz="2000" spc="-1" strike="noStrike">
              <a:latin typeface="Arial"/>
            </a:endParaRPr>
          </a:p>
          <a:p>
            <a:pPr algn="just">
              <a:buNone/>
            </a:pPr>
            <a:r>
              <a:rPr b="0" lang="sr-Latn-RS" sz="2000" spc="-55" strike="noStrike">
                <a:latin typeface="Times New Roman"/>
              </a:rPr>
              <a:t>Иако послодавац нема обавезу да пружи било какво стручно усавршавање, у </a:t>
            </a:r>
            <a:r>
              <a:rPr b="0" lang="sr-Latn-RS" sz="2000" spc="-97" strike="noStrike">
                <a:latin typeface="Times New Roman"/>
              </a:rPr>
              <a:t>оваквим </a:t>
            </a:r>
            <a:r>
              <a:rPr b="0" lang="sr-Latn-RS" sz="2000" spc="-75" strike="noStrike">
                <a:latin typeface="Times New Roman"/>
              </a:rPr>
              <a:t>случајевима </a:t>
            </a:r>
            <a:r>
              <a:rPr b="0" lang="sr-Latn-RS" sz="2000" spc="-66" strike="noStrike">
                <a:latin typeface="Times New Roman"/>
              </a:rPr>
              <a:t>може </a:t>
            </a:r>
            <a:r>
              <a:rPr b="0" lang="sr-Latn-RS" sz="2000" spc="-72" strike="noStrike">
                <a:latin typeface="Times New Roman"/>
              </a:rPr>
              <a:t>бити </a:t>
            </a:r>
            <a:r>
              <a:rPr b="0" lang="sr-Latn-RS" sz="2000" spc="-52" strike="noStrike">
                <a:latin typeface="Times New Roman"/>
              </a:rPr>
              <a:t>у </a:t>
            </a:r>
            <a:r>
              <a:rPr b="0" lang="sr-Latn-RS" sz="2000" spc="-97" strike="noStrike">
                <a:latin typeface="Times New Roman"/>
              </a:rPr>
              <a:t>његовом </a:t>
            </a:r>
            <a:r>
              <a:rPr b="0" lang="sr-Latn-RS" sz="2000" spc="-72" strike="noStrike">
                <a:latin typeface="Times New Roman"/>
              </a:rPr>
              <a:t>интересу </a:t>
            </a:r>
            <a:r>
              <a:rPr b="0" lang="sr-Latn-RS" sz="2000" spc="-97" strike="noStrike">
                <a:latin typeface="Times New Roman"/>
              </a:rPr>
              <a:t>да </a:t>
            </a:r>
            <a:r>
              <a:rPr b="0" lang="sr-Latn-RS" sz="2000" spc="-75" strike="noStrike">
                <a:latin typeface="Times New Roman"/>
              </a:rPr>
              <a:t>то </a:t>
            </a:r>
            <a:r>
              <a:rPr b="0" lang="sr-Latn-RS" sz="2000" spc="-46" strike="noStrike">
                <a:latin typeface="Times New Roman"/>
              </a:rPr>
              <a:t>учини. </a:t>
            </a:r>
            <a:endParaRPr b="0" lang="sr-Latn-RS" sz="2000" spc="-1" strike="noStrike">
              <a:latin typeface="Arial"/>
            </a:endParaRPr>
          </a:p>
          <a:p>
            <a:pPr algn="just">
              <a:buNone/>
            </a:pPr>
            <a:endParaRPr b="0" lang="sr-Latn-RS" sz="2000" spc="-1" strike="noStrike">
              <a:latin typeface="Arial"/>
            </a:endParaRPr>
          </a:p>
          <a:p>
            <a:pPr algn="just">
              <a:buNone/>
            </a:pPr>
            <a:r>
              <a:rPr b="0" lang="sr-Latn-RS" sz="2000" spc="-72" strike="noStrike">
                <a:latin typeface="Times New Roman"/>
              </a:rPr>
              <a:t>Одлуке о стручном усавршавању доноси јединица за кадрове на основу предлога оцењивача; уколико оцењивач пропусти да изнесе такав предлог,  јединица за кадрове треба да контактира оцењивача и разјасни то </a:t>
            </a:r>
            <a:r>
              <a:rPr b="0" lang="sr-Latn-RS" sz="2000" spc="-26" strike="noStrike">
                <a:latin typeface="Times New Roman"/>
              </a:rPr>
              <a:t>питање.</a:t>
            </a:r>
            <a:endParaRPr b="0" lang="sr-Latn-RS" sz="2000" spc="-1" strike="noStrike">
              <a:latin typeface="Arial"/>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3"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Разлика између ванредног и редовног оцењивања </a:t>
            </a:r>
            <a:endParaRPr b="0" lang="sr-Latn-RS" sz="4400" spc="-1" strike="noStrike">
              <a:solidFill>
                <a:srgbClr val="000000"/>
              </a:solidFill>
              <a:latin typeface="Times New Roman"/>
            </a:endParaRPr>
          </a:p>
        </p:txBody>
      </p:sp>
      <p:sp>
        <p:nvSpPr>
          <p:cNvPr id="244" name="PlaceHolder 2"/>
          <p:cNvSpPr>
            <a:spLocks noGrp="1"/>
          </p:cNvSpPr>
          <p:nvPr>
            <p:ph/>
          </p:nvPr>
        </p:nvSpPr>
        <p:spPr>
          <a:xfrm>
            <a:off x="504000" y="1769040"/>
            <a:ext cx="9144000" cy="5070960"/>
          </a:xfrm>
          <a:prstGeom prst="rect">
            <a:avLst/>
          </a:prstGeom>
          <a:noFill/>
          <a:ln w="0">
            <a:noFill/>
          </a:ln>
        </p:spPr>
        <p:txBody>
          <a:bodyPr lIns="0" rIns="0" tIns="0" bIns="0" anchor="t">
            <a:normAutofit fontScale="89000"/>
          </a:bodyPr>
          <a:p>
            <a:pPr algn="just">
              <a:spcAft>
                <a:spcPts val="1417"/>
              </a:spcAft>
              <a:buNone/>
            </a:pPr>
            <a:r>
              <a:rPr b="0" lang="sr-Latn-RS" sz="2400" spc="-1" strike="noStrike">
                <a:solidFill>
                  <a:srgbClr val="000000"/>
                </a:solidFill>
                <a:latin typeface="Times New Roman"/>
              </a:rPr>
              <a:t>Ванредно оцењивање је садржински различито од редовног оцењивања.</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 систему оцењивања  који је фокусиран  на успех службеника , не би имало смисла дозволити оцењивачу да понови цело оцењивање  након само 30 радних дана , јер је у питању веома кратак временски период  да би се добили нови објективни и темељни резултати неопходни за доношење оцене.</a:t>
            </a:r>
            <a:endParaRPr b="0" lang="sr-Latn-RS" sz="2400" spc="-1" strike="noStrike">
              <a:solidFill>
                <a:srgbClr val="000000"/>
              </a:solidFill>
              <a:latin typeface="Times New Roman"/>
            </a:endParaRPr>
          </a:p>
          <a:p>
            <a:pPr algn="just">
              <a:spcAft>
                <a:spcPts val="1417"/>
              </a:spcAft>
              <a:buNone/>
            </a:pPr>
            <a:r>
              <a:rPr b="0" lang="sr-Latn-RS" sz="2400" spc="-75" strike="noStrike">
                <a:solidFill>
                  <a:srgbClr val="000000"/>
                </a:solidFill>
                <a:latin typeface="Times New Roman"/>
              </a:rPr>
              <a:t>Зато </a:t>
            </a:r>
            <a:r>
              <a:rPr b="0" lang="sr-Latn-RS" sz="2400" spc="-72" strike="noStrike">
                <a:solidFill>
                  <a:srgbClr val="000000"/>
                </a:solidFill>
                <a:latin typeface="Times New Roman"/>
              </a:rPr>
              <a:t>је </a:t>
            </a:r>
            <a:r>
              <a:rPr b="0" lang="sr-Latn-RS" sz="2400" spc="-80" strike="noStrike">
                <a:solidFill>
                  <a:srgbClr val="000000"/>
                </a:solidFill>
                <a:latin typeface="Times New Roman"/>
              </a:rPr>
              <a:t>ванредно </a:t>
            </a:r>
            <a:r>
              <a:rPr b="0" lang="sr-Latn-RS" sz="2400" spc="-72" strike="noStrike">
                <a:solidFill>
                  <a:srgbClr val="000000"/>
                </a:solidFill>
                <a:latin typeface="Times New Roman"/>
              </a:rPr>
              <a:t>оцењивање усредсређено на </a:t>
            </a:r>
            <a:r>
              <a:rPr b="0" lang="sr-Latn-RS" sz="2400" spc="-97" strike="noStrike">
                <a:solidFill>
                  <a:srgbClr val="000000"/>
                </a:solidFill>
                <a:latin typeface="Times New Roman"/>
              </a:rPr>
              <a:t>потенцијале службеника, </a:t>
            </a:r>
            <a:r>
              <a:rPr b="0" lang="sr-Latn-RS" sz="2400" spc="-55" strike="noStrike">
                <a:solidFill>
                  <a:srgbClr val="000000"/>
                </a:solidFill>
                <a:latin typeface="Times New Roman"/>
              </a:rPr>
              <a:t>тј. Могућа </a:t>
            </a:r>
            <a:r>
              <a:rPr b="0" lang="sr-Latn-RS" sz="2400" spc="-41" strike="noStrike">
                <a:solidFill>
                  <a:srgbClr val="000000"/>
                </a:solidFill>
                <a:latin typeface="Times New Roman"/>
              </a:rPr>
              <a:t>будућа </a:t>
            </a:r>
            <a:r>
              <a:rPr b="0" lang="sr-Latn-RS" sz="2400" spc="-55" strike="noStrike">
                <a:solidFill>
                  <a:srgbClr val="000000"/>
                </a:solidFill>
                <a:latin typeface="Times New Roman"/>
              </a:rPr>
              <a:t>побољшања. </a:t>
            </a:r>
            <a:r>
              <a:rPr b="0" lang="sr-Latn-RS" sz="2400" spc="-52" strike="noStrike">
                <a:solidFill>
                  <a:srgbClr val="000000"/>
                </a:solidFill>
                <a:latin typeface="Times New Roman"/>
              </a:rPr>
              <a:t>Потребно </a:t>
            </a:r>
            <a:r>
              <a:rPr b="0" lang="sr-Latn-RS" sz="2400" spc="-55" strike="noStrike">
                <a:solidFill>
                  <a:srgbClr val="000000"/>
                </a:solidFill>
                <a:latin typeface="Times New Roman"/>
              </a:rPr>
              <a:t>је </a:t>
            </a:r>
            <a:r>
              <a:rPr b="0" lang="sr-Latn-RS" sz="2400" spc="-35" strike="noStrike">
                <a:solidFill>
                  <a:srgbClr val="000000"/>
                </a:solidFill>
                <a:latin typeface="Times New Roman"/>
              </a:rPr>
              <a:t>утврдити </a:t>
            </a:r>
            <a:r>
              <a:rPr b="0" lang="sr-Latn-RS" sz="2400" spc="-46" strike="noStrike">
                <a:solidFill>
                  <a:srgbClr val="000000"/>
                </a:solidFill>
                <a:latin typeface="Times New Roman"/>
              </a:rPr>
              <a:t>да </a:t>
            </a:r>
            <a:r>
              <a:rPr b="0" lang="sr-Latn-RS" sz="2400" spc="-52" strike="noStrike">
                <a:solidFill>
                  <a:srgbClr val="000000"/>
                </a:solidFill>
                <a:latin typeface="Times New Roman"/>
              </a:rPr>
              <a:t>ли службеник треба </a:t>
            </a:r>
            <a:r>
              <a:rPr b="0" lang="sr-Latn-RS" sz="2400" spc="-80" strike="noStrike">
                <a:solidFill>
                  <a:srgbClr val="000000"/>
                </a:solidFill>
                <a:latin typeface="Times New Roman"/>
              </a:rPr>
              <a:t>да добије другу шансу, или је прекид радног односа одговарајућа мера јер  не постоје реалне могућности да службеник пружи оно што служба захтева. За то је потребан фер однос и разуман суд лица која учествују у ванредном оцењивању – а то су оцењивач и контролор, који сада заједно преузимају одговорност за једну значајну одлуку. За разлику од редовног оцењивања које представља поглед у прошлост, ванредно оцењивање подразумева „поглед у будућност”. За добру прогнозу је од кључног значаја то да се свака оцена унета у образац (позитивна или негативна) пропрати одговарајућим аргументима и напоменама у колони „Коментари”.</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 name=""/>
          <p:cNvSpPr txBox="1"/>
          <p:nvPr/>
        </p:nvSpPr>
        <p:spPr>
          <a:xfrm>
            <a:off x="288000" y="864000"/>
            <a:ext cx="9576000" cy="6211440"/>
          </a:xfrm>
          <a:prstGeom prst="rect">
            <a:avLst/>
          </a:prstGeom>
          <a:noFill/>
          <a:ln w="0">
            <a:noFill/>
          </a:ln>
        </p:spPr>
        <p:txBody>
          <a:bodyPr lIns="90000" rIns="90000" tIns="45000" bIns="45000" anchor="t">
            <a:noAutofit/>
          </a:bodyPr>
          <a:p>
            <a:pPr algn="just">
              <a:buNone/>
            </a:pPr>
            <a:r>
              <a:rPr b="0" lang="sr-Latn-RS" sz="2200" spc="-1" strike="noStrike">
                <a:latin typeface="Times New Roman"/>
              </a:rPr>
              <a:t>Део ванредног оцењивања јесте и разговор са службеником који се оцењује. Овај разговор има различиту сврху од разговора код редовног оцењивања. Оцењивач и контролор треба да утврде да ли постоје неке олакшавајуће околности које могу да објасне оцену „не задовољава”; ова лица морају да омогуће да службеник у потпуности схвати предлог који, уколико садржи оцену „не задовољава”, доводи до прекида радног односа.</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1" strike="noStrike">
                <a:latin typeface="Times New Roman"/>
              </a:rPr>
              <a:t>Ванредно оцењивање мора да буде завршено у року од седам дана након истека периода за ванредно оцењивање. Ови рокови не представљају дискреционо право оцењивача или контролора, већ конституишу дисциплински прекршај у случају непоштовања рокова.</a:t>
            </a:r>
            <a:endParaRPr b="0" lang="sr-Latn-RS" sz="2200" spc="-1" strike="noStrike">
              <a:latin typeface="Arial"/>
            </a:endParaRPr>
          </a:p>
          <a:p>
            <a:pPr algn="just">
              <a:buNone/>
            </a:pPr>
            <a:r>
              <a:rPr b="0" lang="sr-Latn-RS" sz="2200" spc="-1" strike="noStrike">
                <a:latin typeface="Times New Roman"/>
              </a:rPr>
              <a:t>Уколико службеник настави да ради након ванредног оцењивања, он ће бити поново оцењен у редовном поступку након истека новог периода за оцењивање, а време од 30 радних дана за ванредно оцењивање се укључује у период за редовно оцењивање.</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1" strike="noStrike">
                <a:latin typeface="Times New Roman"/>
              </a:rPr>
              <a:t>Када руководилац прихвати негативан предлог, он доноси решење којим се утврђује прекид радног односа. Овај прекид почиње да важи након коначности уредно достављеног решења.</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Оцењивање </a:t>
            </a:r>
            <a:endParaRPr b="0" lang="sr-Latn-RS" sz="4400" spc="-1" strike="noStrike">
              <a:solidFill>
                <a:srgbClr val="000000"/>
              </a:solidFill>
              <a:latin typeface="Times New Roman"/>
            </a:endParaRPr>
          </a:p>
        </p:txBody>
      </p:sp>
      <p:sp>
        <p:nvSpPr>
          <p:cNvPr id="247" name="PlaceHolder 2"/>
          <p:cNvSpPr>
            <a:spLocks noGrp="1"/>
          </p:cNvSpPr>
          <p:nvPr>
            <p:ph/>
          </p:nvPr>
        </p:nvSpPr>
        <p:spPr>
          <a:xfrm>
            <a:off x="561960" y="187956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Постизање реалног, објективног и разумног оцењивања свакако није лако достижно и захтева, пре свега, значајну посвећеност оцењивача, поседовање знања и свесности о томе </a:t>
            </a:r>
            <a:r>
              <a:rPr b="0" lang="sr-Latn-RS" sz="2400" spc="-75" strike="noStrike">
                <a:solidFill>
                  <a:srgbClr val="000000"/>
                </a:solidFill>
                <a:latin typeface="Times New Roman"/>
              </a:rPr>
              <a:t>који </a:t>
            </a:r>
            <a:r>
              <a:rPr b="0" lang="sr-Latn-RS" sz="2400" spc="-66" strike="noStrike">
                <a:solidFill>
                  <a:srgbClr val="000000"/>
                </a:solidFill>
                <a:latin typeface="Times New Roman"/>
              </a:rPr>
              <a:t>су </a:t>
            </a:r>
            <a:r>
              <a:rPr b="0" lang="sr-Latn-RS" sz="2400" spc="-92" strike="noStrike">
                <a:solidFill>
                  <a:srgbClr val="000000"/>
                </a:solidFill>
                <a:latin typeface="Times New Roman"/>
              </a:rPr>
              <a:t>потенцијални </a:t>
            </a:r>
            <a:r>
              <a:rPr b="0" lang="sr-Latn-RS" sz="2400" spc="-55" strike="noStrike">
                <a:solidFill>
                  <a:srgbClr val="000000"/>
                </a:solidFill>
                <a:latin typeface="Times New Roman"/>
              </a:rPr>
              <a:t>извори </a:t>
            </a:r>
            <a:r>
              <a:rPr b="0" lang="sr-Latn-RS" sz="2400" spc="-72" strike="noStrike">
                <a:solidFill>
                  <a:srgbClr val="000000"/>
                </a:solidFill>
                <a:latin typeface="Times New Roman"/>
              </a:rPr>
              <a:t>субјективности </a:t>
            </a:r>
            <a:r>
              <a:rPr b="0" lang="sr-Latn-RS" sz="2400" spc="-52" strike="noStrike">
                <a:solidFill>
                  <a:srgbClr val="000000"/>
                </a:solidFill>
                <a:latin typeface="Times New Roman"/>
              </a:rPr>
              <a:t>у </a:t>
            </a:r>
            <a:r>
              <a:rPr b="0" lang="sr-Latn-RS" sz="2400" spc="-106" strike="noStrike">
                <a:solidFill>
                  <a:srgbClr val="000000"/>
                </a:solidFill>
                <a:latin typeface="Times New Roman"/>
              </a:rPr>
              <a:t>процени, </a:t>
            </a:r>
            <a:r>
              <a:rPr b="0" lang="sr-Latn-RS" sz="2400" spc="-72" strike="noStrike">
                <a:solidFill>
                  <a:srgbClr val="000000"/>
                </a:solidFill>
                <a:latin typeface="Times New Roman"/>
              </a:rPr>
              <a:t>као </a:t>
            </a:r>
            <a:r>
              <a:rPr b="0" lang="sr-Latn-RS" sz="2400" spc="-66" strike="noStrike">
                <a:solidFill>
                  <a:srgbClr val="000000"/>
                </a:solidFill>
                <a:latin typeface="Times New Roman"/>
              </a:rPr>
              <a:t>и </a:t>
            </a:r>
            <a:r>
              <a:rPr b="0" lang="sr-Latn-RS" sz="2400" spc="-72" strike="noStrike">
                <a:solidFill>
                  <a:srgbClr val="000000"/>
                </a:solidFill>
                <a:latin typeface="Times New Roman"/>
              </a:rPr>
              <a:t>ослањање </a:t>
            </a:r>
            <a:r>
              <a:rPr b="0" lang="sr-Latn-RS" sz="2400" spc="-66" strike="noStrike">
                <a:solidFill>
                  <a:srgbClr val="000000"/>
                </a:solidFill>
                <a:latin typeface="Times New Roman"/>
              </a:rPr>
              <a:t>на </a:t>
            </a:r>
            <a:r>
              <a:rPr b="0" lang="sr-Latn-RS" sz="2400" spc="-72" strike="noStrike">
                <a:solidFill>
                  <a:srgbClr val="000000"/>
                </a:solidFill>
                <a:latin typeface="Times New Roman"/>
              </a:rPr>
              <a:t>искуство у овом послу. </a:t>
            </a:r>
            <a:endParaRPr b="0" lang="sr-Latn-RS" sz="2400" spc="-1" strike="noStrike">
              <a:solidFill>
                <a:srgbClr val="000000"/>
              </a:solidFill>
              <a:latin typeface="Times New Roman"/>
            </a:endParaRPr>
          </a:p>
          <a:p>
            <a:pPr algn="just">
              <a:spcAft>
                <a:spcPts val="1417"/>
              </a:spcAft>
              <a:buNone/>
            </a:pPr>
            <a:r>
              <a:rPr b="0" lang="sr-Latn-RS" sz="2400" spc="-72" strike="noStrike">
                <a:solidFill>
                  <a:srgbClr val="000000"/>
                </a:solidFill>
                <a:latin typeface="Times New Roman"/>
              </a:rPr>
              <a:t>Показало се да је можда пресудан фактор интегритет оцењивача и воља или спремност да се овај посао обавља ваљано и на смислен </a:t>
            </a:r>
            <a:r>
              <a:rPr b="0" lang="sr-Latn-RS" sz="2400" spc="-41" strike="noStrike">
                <a:solidFill>
                  <a:srgbClr val="000000"/>
                </a:solidFill>
                <a:latin typeface="Times New Roman"/>
              </a:rPr>
              <a:t>начин.</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a:t>
            </a:r>
            <a:r>
              <a:rPr b="0" lang="sr-Latn-RS" sz="2400" spc="-86" strike="noStrike">
                <a:solidFill>
                  <a:srgbClr val="000000"/>
                </a:solidFill>
                <a:latin typeface="Times New Roman"/>
              </a:rPr>
              <a:t>пракси, највећи </a:t>
            </a:r>
            <a:r>
              <a:rPr b="0" lang="sr-Latn-RS" sz="2400" spc="-80" strike="noStrike">
                <a:solidFill>
                  <a:srgbClr val="000000"/>
                </a:solidFill>
                <a:latin typeface="Times New Roman"/>
              </a:rPr>
              <a:t>број </a:t>
            </a:r>
            <a:r>
              <a:rPr b="0" lang="sr-Latn-RS" sz="2400" spc="-86" strike="noStrike">
                <a:solidFill>
                  <a:srgbClr val="000000"/>
                </a:solidFill>
                <a:latin typeface="Times New Roman"/>
              </a:rPr>
              <a:t>оцењиваних </a:t>
            </a:r>
            <a:r>
              <a:rPr b="0" lang="sr-Latn-RS" sz="2400" spc="-75" strike="noStrike">
                <a:solidFill>
                  <a:srgbClr val="000000"/>
                </a:solidFill>
                <a:latin typeface="Times New Roman"/>
              </a:rPr>
              <a:t>се </a:t>
            </a:r>
            <a:r>
              <a:rPr b="0" lang="sr-Latn-RS" sz="2400" spc="-92" strike="noStrike">
                <a:solidFill>
                  <a:srgbClr val="000000"/>
                </a:solidFill>
                <a:latin typeface="Times New Roman"/>
              </a:rPr>
              <a:t>жали </a:t>
            </a:r>
            <a:r>
              <a:rPr b="0" lang="sr-Latn-RS" sz="2400" spc="-86" strike="noStrike">
                <a:solidFill>
                  <a:srgbClr val="000000"/>
                </a:solidFill>
                <a:latin typeface="Times New Roman"/>
              </a:rPr>
              <a:t>на </a:t>
            </a:r>
            <a:r>
              <a:rPr b="0" lang="sr-Latn-RS" sz="2400" spc="-92" strike="noStrike">
                <a:solidFill>
                  <a:srgbClr val="000000"/>
                </a:solidFill>
                <a:latin typeface="Times New Roman"/>
              </a:rPr>
              <a:t>субјективност </a:t>
            </a:r>
            <a:r>
              <a:rPr b="0" lang="sr-Latn-RS" sz="2400" spc="-72" strike="noStrike">
                <a:solidFill>
                  <a:srgbClr val="000000"/>
                </a:solidFill>
                <a:latin typeface="Times New Roman"/>
              </a:rPr>
              <a:t>у  </a:t>
            </a:r>
            <a:r>
              <a:rPr b="0" lang="sr-Latn-RS" sz="2400" spc="-111" strike="noStrike">
                <a:solidFill>
                  <a:srgbClr val="000000"/>
                </a:solidFill>
                <a:latin typeface="Times New Roman"/>
              </a:rPr>
              <a:t>оцењивању, </a:t>
            </a:r>
            <a:r>
              <a:rPr b="0" lang="sr-Latn-RS" sz="2400" spc="-92" strike="noStrike">
                <a:solidFill>
                  <a:srgbClr val="000000"/>
                </a:solidFill>
                <a:latin typeface="Times New Roman"/>
              </a:rPr>
              <a:t>односно на </a:t>
            </a:r>
            <a:r>
              <a:rPr b="0" lang="sr-Latn-RS" sz="2400" spc="-80" strike="noStrike">
                <a:solidFill>
                  <a:srgbClr val="000000"/>
                </a:solidFill>
                <a:latin typeface="Times New Roman"/>
              </a:rPr>
              <a:t>то </a:t>
            </a:r>
            <a:r>
              <a:rPr b="0" lang="sr-Latn-RS" sz="2400" spc="-75" strike="noStrike">
                <a:solidFill>
                  <a:srgbClr val="000000"/>
                </a:solidFill>
                <a:latin typeface="Times New Roman"/>
              </a:rPr>
              <a:t>да </a:t>
            </a:r>
            <a:r>
              <a:rPr b="0" lang="sr-Latn-RS" sz="2400" spc="-92" strike="noStrike">
                <a:solidFill>
                  <a:srgbClr val="000000"/>
                </a:solidFill>
                <a:latin typeface="Times New Roman"/>
              </a:rPr>
              <a:t>се </a:t>
            </a:r>
            <a:r>
              <a:rPr b="0" lang="sr-Latn-RS" sz="2400" spc="-80" strike="noStrike">
                <a:solidFill>
                  <a:srgbClr val="000000"/>
                </a:solidFill>
                <a:latin typeface="Times New Roman"/>
              </a:rPr>
              <a:t>оцене доносе </a:t>
            </a:r>
            <a:r>
              <a:rPr b="0" lang="sr-Latn-RS" sz="2400" spc="-75" strike="noStrike">
                <a:solidFill>
                  <a:srgbClr val="000000"/>
                </a:solidFill>
                <a:latin typeface="Times New Roman"/>
              </a:rPr>
              <a:t>под утицајем </a:t>
            </a:r>
            <a:r>
              <a:rPr b="0" lang="sr-Latn-RS" sz="2400" spc="-86" strike="noStrike">
                <a:solidFill>
                  <a:srgbClr val="000000"/>
                </a:solidFill>
                <a:latin typeface="Times New Roman"/>
              </a:rPr>
              <a:t>позитивних </a:t>
            </a:r>
            <a:r>
              <a:rPr b="0" lang="sr-Latn-RS" sz="2400" spc="-75" strike="noStrike">
                <a:solidFill>
                  <a:srgbClr val="000000"/>
                </a:solidFill>
                <a:latin typeface="Times New Roman"/>
              </a:rPr>
              <a:t>или негативних </a:t>
            </a:r>
            <a:r>
              <a:rPr b="0" lang="sr-Latn-RS" sz="2400" spc="-66" strike="noStrike">
                <a:solidFill>
                  <a:srgbClr val="000000"/>
                </a:solidFill>
                <a:latin typeface="Times New Roman"/>
              </a:rPr>
              <a:t>осећања </a:t>
            </a:r>
            <a:r>
              <a:rPr b="0" lang="sr-Latn-RS" sz="2400" spc="-80" strike="noStrike">
                <a:solidFill>
                  <a:srgbClr val="000000"/>
                </a:solidFill>
                <a:latin typeface="Times New Roman"/>
              </a:rPr>
              <a:t>које </a:t>
            </a:r>
            <a:r>
              <a:rPr b="0" lang="sr-Latn-RS" sz="2400" spc="-75" strike="noStrike">
                <a:solidFill>
                  <a:srgbClr val="000000"/>
                </a:solidFill>
                <a:latin typeface="Times New Roman"/>
              </a:rPr>
              <a:t>оцењивач има према оцењиванима.</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Потенцијални извори субјективности</a:t>
            </a:r>
            <a:endParaRPr b="0" lang="sr-Latn-RS" sz="4400" spc="-1" strike="noStrike">
              <a:solidFill>
                <a:srgbClr val="000000"/>
              </a:solidFill>
              <a:latin typeface="Times New Roman"/>
            </a:endParaRPr>
          </a:p>
        </p:txBody>
      </p:sp>
      <p:sp>
        <p:nvSpPr>
          <p:cNvPr id="249" name="PlaceHolder 2"/>
          <p:cNvSpPr>
            <a:spLocks noGrp="1"/>
          </p:cNvSpPr>
          <p:nvPr>
            <p:ph/>
          </p:nvPr>
        </p:nvSpPr>
        <p:spPr>
          <a:xfrm>
            <a:off x="504000" y="1769040"/>
            <a:ext cx="9216000" cy="5358960"/>
          </a:xfrm>
          <a:prstGeom prst="rect">
            <a:avLst/>
          </a:prstGeom>
          <a:noFill/>
          <a:ln w="0">
            <a:noFill/>
          </a:ln>
        </p:spPr>
        <p:txBody>
          <a:bodyPr lIns="0" rIns="0" tIns="0" bIns="0" anchor="t">
            <a:normAutofit fontScale="77000"/>
          </a:bodyPr>
          <a:p>
            <a:pPr marL="532080" indent="-228600" algn="just">
              <a:spcAft>
                <a:spcPts val="1417"/>
              </a:spcAft>
              <a:buClr>
                <a:srgbClr val="000000"/>
              </a:buClr>
              <a:buSzPct val="45000"/>
              <a:buFont typeface="Wingdings" charset="2"/>
              <a:buChar char=""/>
            </a:pPr>
            <a:r>
              <a:rPr b="0" lang="en-US" sz="2600" spc="-1" strike="noStrike">
                <a:solidFill>
                  <a:srgbClr val="000000"/>
                </a:solidFill>
                <a:latin typeface="Times New Roman"/>
              </a:rPr>
              <a:t>склоност да се фаворизују поједини службеници на рачун неких других; искључиво </a:t>
            </a:r>
            <a:r>
              <a:rPr b="0" lang="en-US" sz="2600" spc="-75" strike="noStrike">
                <a:solidFill>
                  <a:srgbClr val="000000"/>
                </a:solidFill>
                <a:latin typeface="Times New Roman"/>
              </a:rPr>
              <a:t>на бази </a:t>
            </a:r>
            <a:r>
              <a:rPr b="0" lang="en-US" sz="2600" spc="-72" strike="noStrike">
                <a:solidFill>
                  <a:srgbClr val="000000"/>
                </a:solidFill>
                <a:latin typeface="Times New Roman"/>
              </a:rPr>
              <a:t>допадања или </a:t>
            </a:r>
            <a:r>
              <a:rPr b="0" lang="en-US" sz="2600" spc="-66" strike="noStrike">
                <a:solidFill>
                  <a:srgbClr val="000000"/>
                </a:solidFill>
                <a:latin typeface="Times New Roman"/>
              </a:rPr>
              <a:t>недопадања </a:t>
            </a:r>
            <a:r>
              <a:rPr b="0" lang="en-US" sz="2600" spc="-75" strike="noStrike">
                <a:solidFill>
                  <a:srgbClr val="000000"/>
                </a:solidFill>
                <a:latin typeface="Times New Roman"/>
              </a:rPr>
              <a:t>а </a:t>
            </a:r>
            <a:r>
              <a:rPr b="0" lang="en-US" sz="2600" spc="-32" strike="noStrike">
                <a:solidFill>
                  <a:srgbClr val="000000"/>
                </a:solidFill>
                <a:latin typeface="Times New Roman"/>
              </a:rPr>
              <a:t>без </a:t>
            </a:r>
            <a:r>
              <a:rPr b="0" lang="en-US" sz="2600" spc="-55" strike="noStrike">
                <a:solidFill>
                  <a:srgbClr val="000000"/>
                </a:solidFill>
                <a:latin typeface="Times New Roman"/>
              </a:rPr>
              <a:t>уважавања </a:t>
            </a:r>
            <a:r>
              <a:rPr b="0" lang="en-US" sz="2600" spc="-75" strike="noStrike">
                <a:solidFill>
                  <a:srgbClr val="000000"/>
                </a:solidFill>
                <a:latin typeface="Times New Roman"/>
              </a:rPr>
              <a:t>реалних </a:t>
            </a:r>
            <a:r>
              <a:rPr b="0" lang="en-US" sz="2600" spc="-72" strike="noStrike">
                <a:solidFill>
                  <a:srgbClr val="000000"/>
                </a:solidFill>
                <a:latin typeface="Times New Roman"/>
              </a:rPr>
              <a:t>чињеница </a:t>
            </a:r>
            <a:r>
              <a:rPr b="0" lang="en-US" sz="2600" spc="-1" strike="noStrike">
                <a:solidFill>
                  <a:srgbClr val="000000"/>
                </a:solidFill>
                <a:latin typeface="Times New Roman"/>
              </a:rPr>
              <a:t>склоност да се општи утисак о неком службенику преноси на све оцене, било да се ради о резултатима рада или о неком од осталих мерила за </a:t>
            </a:r>
            <a:r>
              <a:rPr b="0" lang="en-US" sz="2600" spc="-41" strike="noStrike">
                <a:solidFill>
                  <a:srgbClr val="000000"/>
                </a:solidFill>
                <a:latin typeface="Times New Roman"/>
              </a:rPr>
              <a:t>оцењивање;</a:t>
            </a:r>
            <a:endParaRPr b="0" lang="sr-Latn-RS" sz="2600" spc="-1" strike="noStrike">
              <a:solidFill>
                <a:srgbClr val="000000"/>
              </a:solidFill>
              <a:latin typeface="Times New Roman"/>
            </a:endParaRPr>
          </a:p>
          <a:p>
            <a:pPr marL="532080" indent="-228600" algn="just">
              <a:spcAft>
                <a:spcPts val="1417"/>
              </a:spcAft>
              <a:buClr>
                <a:srgbClr val="000000"/>
              </a:buClr>
              <a:buSzPct val="45000"/>
              <a:buFont typeface="Wingdings" charset="2"/>
              <a:buChar char=""/>
            </a:pPr>
            <a:r>
              <a:rPr b="0" lang="sr-Latn-RS" sz="2600" spc="-1" strike="noStrike">
                <a:solidFill>
                  <a:srgbClr val="000000"/>
                </a:solidFill>
                <a:latin typeface="Times New Roman"/>
              </a:rPr>
              <a:t>склоност да се изузетан успех  при извршењу индивидуалног задатка (ефекат „доброг гласа“) или потпуно подбацивање код другог (ефекат „црне мрље”) пресликају на целокупно оцењивање, по свим мерилима;</a:t>
            </a:r>
            <a:endParaRPr b="0" lang="sr-Latn-RS" sz="2600" spc="-1" strike="noStrike">
              <a:solidFill>
                <a:srgbClr val="000000"/>
              </a:solidFill>
              <a:latin typeface="Times New Roman"/>
            </a:endParaRPr>
          </a:p>
          <a:p>
            <a:pPr marL="532080" indent="-228600" algn="just">
              <a:spcAft>
                <a:spcPts val="1417"/>
              </a:spcAft>
              <a:buClr>
                <a:srgbClr val="000000"/>
              </a:buClr>
              <a:buSzPct val="45000"/>
              <a:buFont typeface="Wingdings" charset="2"/>
              <a:buChar char=""/>
            </a:pPr>
            <a:r>
              <a:rPr b="0" lang="sr-Latn-RS" sz="2600" spc="-1" strike="noStrike">
                <a:solidFill>
                  <a:srgbClr val="000000"/>
                </a:solidFill>
                <a:latin typeface="Times New Roman"/>
              </a:rPr>
              <a:t>склоност </a:t>
            </a:r>
            <a:r>
              <a:rPr b="0" lang="sr-Latn-RS" sz="2600" spc="-15" strike="noStrike">
                <a:solidFill>
                  <a:srgbClr val="000000"/>
                </a:solidFill>
                <a:latin typeface="Times New Roman"/>
              </a:rPr>
              <a:t>да </a:t>
            </a:r>
            <a:r>
              <a:rPr b="0" lang="sr-Latn-RS" sz="2600" spc="-26" strike="noStrike">
                <a:solidFill>
                  <a:srgbClr val="000000"/>
                </a:solidFill>
                <a:latin typeface="Times New Roman"/>
              </a:rPr>
              <a:t>се скорији </a:t>
            </a:r>
            <a:r>
              <a:rPr b="0" lang="sr-Latn-RS" sz="2600" spc="-1" strike="noStrike">
                <a:solidFill>
                  <a:srgbClr val="000000"/>
                </a:solidFill>
                <a:latin typeface="Times New Roman"/>
              </a:rPr>
              <a:t>резултати, </a:t>
            </a:r>
            <a:r>
              <a:rPr b="0" lang="sr-Latn-RS" sz="2600" spc="-21" strike="noStrike">
                <a:solidFill>
                  <a:srgbClr val="000000"/>
                </a:solidFill>
                <a:latin typeface="Times New Roman"/>
              </a:rPr>
              <a:t>добри </a:t>
            </a:r>
            <a:r>
              <a:rPr b="0" lang="sr-Latn-RS" sz="2600" spc="-12" strike="noStrike">
                <a:solidFill>
                  <a:srgbClr val="000000"/>
                </a:solidFill>
                <a:latin typeface="Times New Roman"/>
              </a:rPr>
              <a:t>или </a:t>
            </a:r>
            <a:r>
              <a:rPr b="0" lang="sr-Latn-RS" sz="2600" spc="-15" strike="noStrike">
                <a:solidFill>
                  <a:srgbClr val="000000"/>
                </a:solidFill>
                <a:latin typeface="Times New Roman"/>
              </a:rPr>
              <a:t>лоши, </a:t>
            </a:r>
            <a:r>
              <a:rPr b="0" lang="sr-Latn-RS" sz="2600" spc="-1" strike="noStrike">
                <a:solidFill>
                  <a:srgbClr val="000000"/>
                </a:solidFill>
                <a:latin typeface="Times New Roman"/>
              </a:rPr>
              <a:t>узму </a:t>
            </a:r>
            <a:r>
              <a:rPr b="0" lang="sr-Latn-RS" sz="2600" spc="-21" strike="noStrike">
                <a:solidFill>
                  <a:srgbClr val="000000"/>
                </a:solidFill>
                <a:latin typeface="Times New Roman"/>
              </a:rPr>
              <a:t>у </a:t>
            </a:r>
            <a:r>
              <a:rPr b="0" lang="sr-Latn-RS" sz="2600" spc="-32" strike="noStrike">
                <a:solidFill>
                  <a:srgbClr val="000000"/>
                </a:solidFill>
                <a:latin typeface="Times New Roman"/>
              </a:rPr>
              <a:t>обзир, </a:t>
            </a:r>
            <a:r>
              <a:rPr b="0" lang="sr-Latn-RS" sz="2600" spc="-15" strike="noStrike">
                <a:solidFill>
                  <a:srgbClr val="000000"/>
                </a:solidFill>
                <a:latin typeface="Times New Roman"/>
              </a:rPr>
              <a:t>а </a:t>
            </a:r>
            <a:r>
              <a:rPr b="0" lang="sr-Latn-RS" sz="2600" spc="-26" strike="noStrike">
                <a:solidFill>
                  <a:srgbClr val="000000"/>
                </a:solidFill>
                <a:latin typeface="Times New Roman"/>
              </a:rPr>
              <a:t>да се занемаре доприноси током читавог периода за </a:t>
            </a:r>
            <a:r>
              <a:rPr b="0" lang="sr-Latn-RS" sz="2600" spc="-21" strike="noStrike">
                <a:solidFill>
                  <a:srgbClr val="000000"/>
                </a:solidFill>
                <a:latin typeface="Times New Roman"/>
              </a:rPr>
              <a:t>оцењивање;</a:t>
            </a:r>
            <a:endParaRPr b="0" lang="sr-Latn-RS" sz="2600" spc="-1" strike="noStrike">
              <a:solidFill>
                <a:srgbClr val="000000"/>
              </a:solidFill>
              <a:latin typeface="Times New Roman"/>
            </a:endParaRPr>
          </a:p>
          <a:p>
            <a:pPr marL="532080" indent="-228600" algn="just">
              <a:spcAft>
                <a:spcPts val="1417"/>
              </a:spcAft>
              <a:buClr>
                <a:srgbClr val="000000"/>
              </a:buClr>
              <a:buSzPct val="45000"/>
              <a:buFont typeface="Wingdings" charset="2"/>
              <a:buChar char=""/>
            </a:pPr>
            <a:r>
              <a:rPr b="0" lang="sr-Latn-RS" sz="2600" spc="-1" strike="noStrike">
                <a:solidFill>
                  <a:srgbClr val="000000"/>
                </a:solidFill>
                <a:latin typeface="Times New Roman"/>
              </a:rPr>
              <a:t>склоност да се службеник пореди са другим службеницима уместо да се анализирају његова постигнућа у односу на жељени стандард или изузетност у раду;</a:t>
            </a:r>
            <a:endParaRPr b="0" lang="sr-Latn-RS" sz="2600" spc="-1" strike="noStrike">
              <a:solidFill>
                <a:srgbClr val="000000"/>
              </a:solidFill>
              <a:latin typeface="Times New Roman"/>
            </a:endParaRPr>
          </a:p>
          <a:p>
            <a:pPr marL="532080" indent="-228600" algn="just">
              <a:spcAft>
                <a:spcPts val="1417"/>
              </a:spcAft>
              <a:buClr>
                <a:srgbClr val="000000"/>
              </a:buClr>
              <a:buSzPct val="45000"/>
              <a:buFont typeface="Wingdings" charset="2"/>
              <a:buChar char=""/>
            </a:pPr>
            <a:r>
              <a:rPr b="0" lang="sr-Latn-RS" sz="2600" spc="-1" strike="noStrike">
                <a:solidFill>
                  <a:srgbClr val="000000"/>
                </a:solidFill>
                <a:latin typeface="Times New Roman"/>
              </a:rPr>
              <a:t>склоност ка тзв. константности у процени – највише оцене дате од једног руководиоца не морају бити еквивалент највишим оценамадатим од стране другог руководиоца – неки оцењивачи очекују више од својих запослених, него неки други;</a:t>
            </a:r>
            <a:endParaRPr b="0" lang="sr-Latn-RS" sz="2600" spc="-1" strike="noStrike">
              <a:solidFill>
                <a:srgbClr val="000000"/>
              </a:solidFill>
              <a:latin typeface="Times New Roman"/>
            </a:endParaRPr>
          </a:p>
          <a:p>
            <a:pPr marL="532080" indent="-228600" algn="just">
              <a:spcAft>
                <a:spcPts val="1417"/>
              </a:spcAft>
              <a:buNone/>
            </a:pPr>
            <a:endParaRPr b="0" lang="sr-Latn-RS" sz="26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Одговорност учесника у поступку оцењивања </a:t>
            </a:r>
            <a:endParaRPr b="0" lang="sr-Latn-RS" sz="4400" spc="-1" strike="noStrike">
              <a:solidFill>
                <a:srgbClr val="000000"/>
              </a:solidFill>
              <a:latin typeface="Times New Roman"/>
            </a:endParaRPr>
          </a:p>
        </p:txBody>
      </p:sp>
      <p:sp>
        <p:nvSpPr>
          <p:cNvPr id="175" name="PlaceHolder 2"/>
          <p:cNvSpPr>
            <a:spLocks noGrp="1"/>
          </p:cNvSpPr>
          <p:nvPr>
            <p:ph/>
          </p:nvPr>
        </p:nvSpPr>
        <p:spPr>
          <a:xfrm>
            <a:off x="504000" y="1769040"/>
            <a:ext cx="8870040" cy="4384440"/>
          </a:xfrm>
          <a:prstGeom prst="rect">
            <a:avLst/>
          </a:prstGeom>
          <a:noFill/>
          <a:ln w="0">
            <a:noFill/>
          </a:ln>
        </p:spPr>
        <p:txBody>
          <a:bodyPr lIns="0" rIns="0" tIns="0" bIns="0" anchor="t">
            <a:normAutofit fontScale="75000"/>
          </a:bodyPr>
          <a:p>
            <a:pPr algn="just">
              <a:spcAft>
                <a:spcPts val="1417"/>
              </a:spcAft>
              <a:buNone/>
            </a:pPr>
            <a:r>
              <a:rPr b="0" lang="sr-Latn-RS" sz="2400" spc="-1" strike="noStrike">
                <a:solidFill>
                  <a:srgbClr val="000000"/>
                </a:solidFill>
                <a:latin typeface="Times New Roman"/>
              </a:rPr>
              <a:t>Лица која се оцењују су сви службеници  који су засновали радни однос на неодређено  време  и који су у периоду за оцењивање радили најмање шест месеци.</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Дакле, од оцењивања су изузети:</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sr-Latn-RS" sz="2400" spc="-1" strike="noStrike">
                <a:solidFill>
                  <a:srgbClr val="000000"/>
                </a:solidFill>
                <a:latin typeface="Times New Roman"/>
              </a:rPr>
              <a:t>службеник који је у периоду за оцењивање радио краће од шест месеци</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sr-Latn-RS" sz="2400" spc="-1" strike="noStrike">
                <a:solidFill>
                  <a:srgbClr val="000000"/>
                </a:solidFill>
                <a:latin typeface="Times New Roman"/>
              </a:rPr>
              <a:t>службеник који ради на одређено време</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Лица која имају обавезу пробног рада, а засновали су радни однос  на неодређено време подлежу оцењивању.</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Лица која су засновала радни однос на неодређено са непуним радним временом се оцењују уколико се број сати рада уклапа  у минимум  од шест месеци рада.</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Службеник који ради на одређено време  не оцењују се као ни приправници  за време док им траје приправнички стаж.</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Према закону о запосленима у АП и ЈЛС  начелника управе и заменика начелника  управе  оцењује  градоначелник, односно председник општине  или председник  градске општине. </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
          <p:cNvSpPr txBox="1"/>
          <p:nvPr/>
        </p:nvSpPr>
        <p:spPr>
          <a:xfrm>
            <a:off x="216000" y="1656000"/>
            <a:ext cx="9576000" cy="5112000"/>
          </a:xfrm>
          <a:prstGeom prst="rect">
            <a:avLst/>
          </a:prstGeom>
          <a:noFill/>
          <a:ln w="0">
            <a:noFill/>
          </a:ln>
        </p:spPr>
        <p:txBody>
          <a:bodyPr lIns="90000" rIns="90000" tIns="45000" bIns="45000" anchor="t">
            <a:noAutofit/>
          </a:bodyPr>
          <a:p>
            <a:pPr marL="216000" indent="-216000" algn="just">
              <a:buClr>
                <a:srgbClr val="000000"/>
              </a:buClr>
              <a:buSzPct val="45000"/>
              <a:buFont typeface="Wingdings" charset="2"/>
              <a:buChar char=""/>
            </a:pPr>
            <a:r>
              <a:rPr b="0" lang="sr-Latn-RS" sz="2000" spc="-1" strike="noStrike">
                <a:latin typeface="Arial"/>
              </a:rPr>
              <a:t>склоност ка давању истоветних оцена свим запосленима – неки оцењивачи су склони да дају исте оцене свим запосленима и тако избегну одговорност за прављење </a:t>
            </a:r>
            <a:r>
              <a:rPr b="0" lang="sr-Latn-RS" sz="2000" spc="-52" strike="noStrike">
                <a:latin typeface="Arial"/>
              </a:rPr>
              <a:t>разлике </a:t>
            </a:r>
            <a:r>
              <a:rPr b="0" lang="sr-Latn-RS" sz="2000" spc="-46" strike="noStrike">
                <a:latin typeface="Arial"/>
              </a:rPr>
              <a:t>између </a:t>
            </a:r>
            <a:r>
              <a:rPr b="0" lang="sr-Latn-RS" sz="2000" spc="-55" strike="noStrike">
                <a:latin typeface="Arial"/>
              </a:rPr>
              <a:t>оних </a:t>
            </a:r>
            <a:r>
              <a:rPr b="0" lang="sr-Latn-RS" sz="2000" spc="-32" strike="noStrike">
                <a:latin typeface="Arial"/>
              </a:rPr>
              <a:t>који </a:t>
            </a:r>
            <a:r>
              <a:rPr b="0" lang="sr-Latn-RS" sz="2000" spc="-41" strike="noStrike">
                <a:latin typeface="Arial"/>
              </a:rPr>
              <a:t>су </a:t>
            </a:r>
            <a:r>
              <a:rPr b="0" lang="sr-Latn-RS" sz="2000" spc="-60" strike="noStrike">
                <a:latin typeface="Arial"/>
              </a:rPr>
              <a:t>изузетни </a:t>
            </a:r>
            <a:r>
              <a:rPr b="0" lang="sr-Latn-RS" sz="2000" spc="-35" strike="noStrike">
                <a:latin typeface="Arial"/>
              </a:rPr>
              <a:t>од </a:t>
            </a:r>
            <a:r>
              <a:rPr b="0" lang="sr-Latn-RS" sz="2000" spc="-41" strike="noStrike">
                <a:latin typeface="Arial"/>
              </a:rPr>
              <a:t>просечних, односно </a:t>
            </a:r>
            <a:r>
              <a:rPr b="0" lang="sr-Latn-RS" sz="2000" spc="-46" strike="noStrike">
                <a:latin typeface="Arial"/>
              </a:rPr>
              <a:t>оних </a:t>
            </a:r>
            <a:r>
              <a:rPr b="0" lang="sr-Latn-RS" sz="2000" spc="-32" strike="noStrike">
                <a:latin typeface="Arial"/>
              </a:rPr>
              <a:t>који су испод просека у </a:t>
            </a:r>
            <a:r>
              <a:rPr b="0" lang="sr-Latn-RS" sz="2000" spc="-41" strike="noStrike">
                <a:latin typeface="Arial"/>
              </a:rPr>
              <a:t>раду;</a:t>
            </a:r>
            <a:endParaRPr b="0" lang="sr-Latn-RS" sz="2000" spc="-1" strike="noStrike">
              <a:latin typeface="Arial"/>
            </a:endParaRPr>
          </a:p>
          <a:p>
            <a:pPr marL="216000" indent="-216000" algn="just">
              <a:buClr>
                <a:srgbClr val="000000"/>
              </a:buClr>
              <a:buSzPct val="45000"/>
              <a:buFont typeface="Wingdings" charset="2"/>
              <a:buChar char=""/>
            </a:pPr>
            <a:r>
              <a:rPr b="0" lang="sr-Latn-RS" sz="2000" spc="-1" strike="noStrike">
                <a:latin typeface="Arial"/>
              </a:rPr>
              <a:t>понекад надређени оцењују запослене иако можда не знају довољно о њима како би тај посао поштено и исправно </a:t>
            </a:r>
            <a:r>
              <a:rPr b="0" lang="sr-Latn-RS" sz="2000" spc="-15" strike="noStrike">
                <a:latin typeface="Arial"/>
              </a:rPr>
              <a:t>урадили;</a:t>
            </a:r>
            <a:endParaRPr b="0" lang="sr-Latn-RS" sz="2000" spc="-1" strike="noStrike">
              <a:latin typeface="Arial"/>
            </a:endParaRPr>
          </a:p>
          <a:p>
            <a:pPr marL="216000" indent="-216000" algn="just">
              <a:buClr>
                <a:srgbClr val="000000"/>
              </a:buClr>
              <a:buSzPct val="45000"/>
              <a:buFont typeface="Wingdings" charset="2"/>
              <a:buChar char=""/>
            </a:pPr>
            <a:r>
              <a:rPr b="0" lang="sr-Latn-RS" sz="2000" spc="-1" strike="noStrike">
                <a:latin typeface="Arial"/>
              </a:rPr>
              <a:t>склоност оцењивача да у оцењивање „пусте” неке своје личне ставове и уверења која имају о људима уопште, или покушај изналажења образложења за нечије успехе или неуспехе уместо бављења  </a:t>
            </a:r>
            <a:r>
              <a:rPr b="0" lang="sr-Latn-RS" sz="2000" spc="-12" strike="noStrike">
                <a:latin typeface="Arial"/>
              </a:rPr>
              <a:t>чињеницама.</a:t>
            </a:r>
            <a:endParaRPr b="0" lang="sr-Latn-RS" sz="2000" spc="-1" strike="noStrike">
              <a:latin typeface="Arial"/>
            </a:endParaRPr>
          </a:p>
          <a:p>
            <a:pPr marL="216000" indent="-216000" algn="just">
              <a:buClr>
                <a:srgbClr val="000000"/>
              </a:buClr>
              <a:buSzPct val="45000"/>
              <a:buFont typeface="Wingdings" charset="2"/>
              <a:buChar char=""/>
            </a:pPr>
            <a:endParaRPr b="0" lang="sr-Latn-RS" sz="2000" spc="-1" strike="noStrike">
              <a:latin typeface="Arial"/>
            </a:endParaRPr>
          </a:p>
          <a:p>
            <a:pPr marL="216000" indent="-216000" algn="just">
              <a:buClr>
                <a:srgbClr val="000000"/>
              </a:buClr>
              <a:buSzPct val="45000"/>
              <a:buFont typeface="Wingdings" charset="2"/>
              <a:buChar char=""/>
            </a:pPr>
            <a:r>
              <a:rPr b="0" lang="sr-Latn-RS" sz="2000" spc="-1" strike="noStrike">
                <a:latin typeface="Arial"/>
              </a:rPr>
              <a:t>Начелно, препорука је да се у оцењивању треба усредсредити на само оцењивање, а </a:t>
            </a:r>
            <a:r>
              <a:rPr b="0" lang="sr-Latn-RS" sz="2000" spc="-75" strike="noStrike">
                <a:latin typeface="Arial"/>
              </a:rPr>
              <a:t>не </a:t>
            </a:r>
            <a:r>
              <a:rPr b="0" lang="sr-Latn-RS" sz="2000" spc="-72" strike="noStrike">
                <a:latin typeface="Arial"/>
              </a:rPr>
              <a:t>на </a:t>
            </a:r>
            <a:r>
              <a:rPr b="0" lang="sr-Latn-RS" sz="2000" spc="-75" strike="noStrike">
                <a:latin typeface="Arial"/>
              </a:rPr>
              <a:t>нешто </a:t>
            </a:r>
            <a:r>
              <a:rPr b="0" lang="sr-Latn-RS" sz="2000" spc="-72" strike="noStrike">
                <a:latin typeface="Arial"/>
              </a:rPr>
              <a:t>друго, </a:t>
            </a:r>
            <a:r>
              <a:rPr b="0" lang="sr-Latn-RS" sz="2000" spc="-55" strike="noStrike">
                <a:latin typeface="Arial"/>
              </a:rPr>
              <a:t>као нпр.</a:t>
            </a:r>
            <a:r>
              <a:rPr b="0" lang="sr-Latn-RS" sz="2000" spc="-66" strike="noStrike">
                <a:latin typeface="Arial"/>
              </a:rPr>
              <a:t>одржавање </a:t>
            </a:r>
            <a:r>
              <a:rPr b="0" lang="sr-Latn-RS" sz="2000" spc="-75" strike="noStrike">
                <a:latin typeface="Arial"/>
              </a:rPr>
              <a:t>професионалних </a:t>
            </a:r>
            <a:r>
              <a:rPr b="0" lang="sr-Latn-RS" sz="2000" spc="-52" strike="noStrike">
                <a:latin typeface="Arial"/>
              </a:rPr>
              <a:t>веза, </a:t>
            </a:r>
            <a:r>
              <a:rPr b="0" lang="sr-Latn-RS" sz="2000" spc="-72" strike="noStrike">
                <a:latin typeface="Arial"/>
              </a:rPr>
              <a:t>охрабривање </a:t>
            </a:r>
            <a:r>
              <a:rPr b="0" lang="sr-Latn-RS" sz="2000" spc="-55" strike="noStrike">
                <a:latin typeface="Arial"/>
              </a:rPr>
              <a:t>службеника са слабијим учинком или избегавање замерања и конфронтације са агресивнијим службеником и </a:t>
            </a:r>
            <a:r>
              <a:rPr b="0" lang="sr-Latn-RS" sz="2000" spc="-1" strike="noStrike">
                <a:latin typeface="Arial"/>
              </a:rPr>
              <a:t>сл.</a:t>
            </a:r>
            <a:endParaRPr b="0" lang="sr-Latn-RS" sz="2000" spc="-1" strike="noStrike">
              <a:latin typeface="Arial"/>
            </a:endParaRPr>
          </a:p>
          <a:p>
            <a:pPr marL="216000" indent="-216000" algn="just">
              <a:buClr>
                <a:srgbClr val="000000"/>
              </a:buClr>
              <a:buSzPct val="45000"/>
              <a:buFont typeface="Wingdings" charset="2"/>
              <a:buChar char=""/>
            </a:pPr>
            <a:endParaRPr b="0" lang="sr-Latn-RS" sz="2000" spc="-1" strike="noStrike">
              <a:latin typeface="Arial"/>
            </a:endParaRPr>
          </a:p>
          <a:p>
            <a:pPr marL="216000" indent="-216000" algn="just">
              <a:buClr>
                <a:srgbClr val="000000"/>
              </a:buClr>
              <a:buSzPct val="45000"/>
              <a:buFont typeface="Wingdings" charset="2"/>
              <a:buChar char=""/>
            </a:pPr>
            <a:r>
              <a:rPr b="0" lang="sr-Latn-RS" sz="2000" spc="-1" strike="noStrike">
                <a:latin typeface="Arial"/>
              </a:rPr>
              <a:t>Оцењивање би требало да буде везано за параметре које оцењивани може да контролише, а не за оне који су изван његове контроле.</a:t>
            </a:r>
            <a:endParaRPr b="0" lang="sr-Latn-RS" sz="2000" spc="-1" strike="noStrike">
              <a:latin typeface="Arial"/>
            </a:endParaRPr>
          </a:p>
        </p:txBody>
      </p:sp>
    </p:spTree>
  </p:cSld>
  <mc:AlternateContent>
    <mc:Choice Requires="p14">
      <p:transition spd="slow" p14:dur="2000"/>
    </mc:Choice>
    <mc:Fallback>
      <p:transition spd="slow"/>
    </mc:Fallback>
  </mc:AlternateContent>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1"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Образац извештаја о оцењивању</a:t>
            </a:r>
            <a:endParaRPr b="0" lang="sr-Latn-RS" sz="4400" spc="-1" strike="noStrike">
              <a:solidFill>
                <a:srgbClr val="000000"/>
              </a:solidFill>
              <a:latin typeface="Times New Roman"/>
            </a:endParaRPr>
          </a:p>
        </p:txBody>
      </p:sp>
      <p:sp>
        <p:nvSpPr>
          <p:cNvPr id="252" name="PlaceHolder 2"/>
          <p:cNvSpPr>
            <a:spLocks noGrp="1"/>
          </p:cNvSpPr>
          <p:nvPr>
            <p:ph/>
          </p:nvPr>
        </p:nvSpPr>
        <p:spPr>
          <a:xfrm>
            <a:off x="504000" y="1584000"/>
            <a:ext cx="8870040" cy="5256000"/>
          </a:xfrm>
          <a:prstGeom prst="rect">
            <a:avLst/>
          </a:prstGeom>
          <a:noFill/>
          <a:ln w="0">
            <a:noFill/>
          </a:ln>
        </p:spPr>
        <p:txBody>
          <a:bodyPr lIns="0" rIns="0" tIns="0" bIns="0" anchor="t">
            <a:normAutofit fontScale="71000"/>
          </a:bodyPr>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Образац садржи следеће делове:</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Општи подаци</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Кратак преглед утврђених радних циљева</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Оцењивање</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Оцене за постигнуте резултате </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Остала мерила за оцењивање</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Предлози за стручно оспособљавање и усавршавање службеника</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Остали коментари оцењивача </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Разговор оцељивача са службеником</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Предлог оцене </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Потпис оцењивача </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Контролни потпис</a:t>
            </a:r>
            <a:endParaRPr b="0" lang="sr-Latn-RS" sz="3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a:t>
            </a:r>
            <a:r>
              <a:rPr b="0" lang="sr-Latn-RS" sz="4400" spc="-1" strike="noStrike">
                <a:solidFill>
                  <a:srgbClr val="000000"/>
                </a:solidFill>
                <a:latin typeface="Times New Roman"/>
              </a:rPr>
              <a:t>Општи подаци“</a:t>
            </a:r>
            <a:endParaRPr b="0" lang="sr-Latn-RS" sz="4400" spc="-1" strike="noStrike">
              <a:solidFill>
                <a:srgbClr val="000000"/>
              </a:solidFill>
              <a:latin typeface="Times New Roman"/>
            </a:endParaRPr>
          </a:p>
        </p:txBody>
      </p:sp>
      <p:sp>
        <p:nvSpPr>
          <p:cNvPr id="254" name="PlaceHolder 2"/>
          <p:cNvSpPr>
            <a:spLocks noGrp="1"/>
          </p:cNvSpPr>
          <p:nvPr>
            <p:ph/>
          </p:nvPr>
        </p:nvSpPr>
        <p:spPr>
          <a:xfrm>
            <a:off x="576000" y="1735560"/>
            <a:ext cx="8870040" cy="4384440"/>
          </a:xfrm>
          <a:prstGeom prst="rect">
            <a:avLst/>
          </a:prstGeom>
          <a:noFill/>
          <a:ln w="0">
            <a:noFill/>
          </a:ln>
        </p:spPr>
        <p:txBody>
          <a:bodyPr lIns="0" rIns="0" tIns="0" bIns="0" anchor="t">
            <a:normAutofit/>
          </a:bodyPr>
          <a:p>
            <a:pPr algn="just">
              <a:spcAft>
                <a:spcPts val="1417"/>
              </a:spcAft>
              <a:buNone/>
            </a:pPr>
            <a:r>
              <a:rPr b="0" lang="sr-Latn-RS" sz="1500" spc="-1" strike="noStrike">
                <a:solidFill>
                  <a:srgbClr val="000000"/>
                </a:solidFill>
                <a:latin typeface="Times New Roman"/>
              </a:rPr>
              <a:t> </a:t>
            </a:r>
            <a:endParaRPr b="0" lang="sr-Latn-RS" sz="1500" spc="-1" strike="noStrike">
              <a:solidFill>
                <a:srgbClr val="000000"/>
              </a:solidFill>
              <a:latin typeface="Times New Roman"/>
            </a:endParaRPr>
          </a:p>
          <a:p>
            <a:pPr algn="just">
              <a:spcAft>
                <a:spcPts val="1417"/>
              </a:spcAft>
              <a:buNone/>
            </a:pPr>
            <a:endParaRPr b="0" lang="sr-Latn-RS" sz="15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Уносе се подаци о оцењиваном, оцењивачу и контролору; посебну пажњу треба обратити на програме стручног усавршавања које је службеник похађао </a:t>
            </a:r>
            <a:r>
              <a:rPr b="0" lang="sr-Latn-RS" sz="2400" spc="-15" strike="noStrike">
                <a:solidFill>
                  <a:srgbClr val="000000"/>
                </a:solidFill>
                <a:latin typeface="Times New Roman"/>
              </a:rPr>
              <a:t>током </a:t>
            </a:r>
            <a:r>
              <a:rPr b="0" lang="sr-Latn-RS" sz="2400" spc="-26" strike="noStrike">
                <a:solidFill>
                  <a:srgbClr val="000000"/>
                </a:solidFill>
                <a:latin typeface="Times New Roman"/>
              </a:rPr>
              <a:t>периода </a:t>
            </a:r>
            <a:r>
              <a:rPr b="0" lang="sr-Latn-RS" sz="2400" spc="-21" strike="noStrike">
                <a:solidFill>
                  <a:srgbClr val="000000"/>
                </a:solidFill>
                <a:latin typeface="Times New Roman"/>
              </a:rPr>
              <a:t>за </a:t>
            </a:r>
            <a:r>
              <a:rPr b="0" lang="sr-Latn-RS" sz="2400" spc="-26" strike="noStrike">
                <a:solidFill>
                  <a:srgbClr val="000000"/>
                </a:solidFill>
                <a:latin typeface="Times New Roman"/>
              </a:rPr>
              <a:t>оцењивање </a:t>
            </a:r>
            <a:r>
              <a:rPr b="0" lang="sr-Latn-RS" sz="2400" spc="-15" strike="noStrike">
                <a:solidFill>
                  <a:srgbClr val="000000"/>
                </a:solidFill>
                <a:latin typeface="Times New Roman"/>
              </a:rPr>
              <a:t>јер је </a:t>
            </a:r>
            <a:r>
              <a:rPr b="0" lang="sr-Latn-RS" sz="2400" spc="-26" strike="noStrike">
                <a:solidFill>
                  <a:srgbClr val="000000"/>
                </a:solidFill>
                <a:latin typeface="Times New Roman"/>
              </a:rPr>
              <a:t>то </a:t>
            </a:r>
            <a:r>
              <a:rPr b="0" lang="sr-Latn-RS" sz="2400" spc="-1" strike="noStrike">
                <a:solidFill>
                  <a:srgbClr val="000000"/>
                </a:solidFill>
                <a:latin typeface="Times New Roman"/>
              </a:rPr>
              <a:t>прилика </a:t>
            </a:r>
            <a:r>
              <a:rPr b="0" lang="sr-Latn-RS" sz="2400" spc="-21" strike="noStrike">
                <a:solidFill>
                  <a:srgbClr val="000000"/>
                </a:solidFill>
                <a:latin typeface="Times New Roman"/>
              </a:rPr>
              <a:t>да </a:t>
            </a:r>
            <a:r>
              <a:rPr b="0" lang="sr-Latn-RS" sz="2400" spc="-26" strike="noStrike">
                <a:solidFill>
                  <a:srgbClr val="000000"/>
                </a:solidFill>
                <a:latin typeface="Times New Roman"/>
              </a:rPr>
              <a:t>се </a:t>
            </a:r>
            <a:r>
              <a:rPr b="0" lang="sr-Latn-RS" sz="2400" spc="-15" strike="noStrike">
                <a:solidFill>
                  <a:srgbClr val="000000"/>
                </a:solidFill>
                <a:latin typeface="Times New Roman"/>
              </a:rPr>
              <a:t>евидентирају </a:t>
            </a:r>
            <a:r>
              <a:rPr b="0" lang="sr-Latn-RS" sz="2400" spc="-41" strike="noStrike">
                <a:solidFill>
                  <a:srgbClr val="000000"/>
                </a:solidFill>
                <a:latin typeface="Times New Roman"/>
              </a:rPr>
              <a:t>и </a:t>
            </a:r>
            <a:r>
              <a:rPr b="0" lang="sr-Latn-RS" sz="2400" spc="-1" strike="noStrike">
                <a:solidFill>
                  <a:srgbClr val="000000"/>
                </a:solidFill>
                <a:latin typeface="Times New Roman"/>
              </a:rPr>
              <a:t>анализирају ефекти обука на којима је службеник </a:t>
            </a:r>
            <a:r>
              <a:rPr b="0" lang="sr-Latn-RS" sz="2400" spc="-12" strike="noStrike">
                <a:solidFill>
                  <a:srgbClr val="000000"/>
                </a:solidFill>
                <a:latin typeface="Times New Roman"/>
              </a:rPr>
              <a:t>био.</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5"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Кратак преглед утврђених радних циљева</a:t>
            </a:r>
            <a:endParaRPr b="0" lang="sr-Latn-RS" sz="4400" spc="-1" strike="noStrike">
              <a:solidFill>
                <a:srgbClr val="000000"/>
              </a:solidFill>
              <a:latin typeface="Times New Roman"/>
            </a:endParaRPr>
          </a:p>
        </p:txBody>
      </p:sp>
      <p:sp>
        <p:nvSpPr>
          <p:cNvPr id="256"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Уносе се радни циљеви који су договорени на почетку датог циклуса оцењивања, а сврха радног места службеника се уноси из обрасца коначног описа радног места.</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Уколико је током године било измена у радним циљевима, уносе се сви они за које се службеник оцењује током тог периода.</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7"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Оцењивање</a:t>
            </a:r>
            <a:endParaRPr b="0" lang="sr-Latn-RS" sz="4400" spc="-1" strike="noStrike">
              <a:solidFill>
                <a:srgbClr val="000000"/>
              </a:solidFill>
              <a:latin typeface="Times New Roman"/>
            </a:endParaRPr>
          </a:p>
        </p:txBody>
      </p:sp>
      <p:sp>
        <p:nvSpPr>
          <p:cNvPr id="258" name="PlaceHolder 2"/>
          <p:cNvSpPr>
            <a:spLocks noGrp="1"/>
          </p:cNvSpPr>
          <p:nvPr>
            <p:ph/>
          </p:nvPr>
        </p:nvSpPr>
        <p:spPr>
          <a:xfrm>
            <a:off x="504000" y="1584000"/>
            <a:ext cx="9144000" cy="5112000"/>
          </a:xfrm>
          <a:prstGeom prst="rect">
            <a:avLst/>
          </a:prstGeom>
          <a:noFill/>
          <a:ln w="0">
            <a:noFill/>
          </a:ln>
        </p:spPr>
        <p:txBody>
          <a:bodyPr lIns="0" rIns="0" tIns="0" bIns="0" anchor="t">
            <a:normAutofit fontScale="95000"/>
          </a:bodyPr>
          <a:p>
            <a:pPr algn="just">
              <a:spcAft>
                <a:spcPts val="1417"/>
              </a:spcAft>
              <a:buNone/>
            </a:pPr>
            <a:r>
              <a:rPr b="0" lang="sr-Latn-RS" sz="2200" spc="-1" strike="noStrike">
                <a:solidFill>
                  <a:srgbClr val="000000"/>
                </a:solidFill>
                <a:latin typeface="Times New Roman"/>
              </a:rPr>
              <a:t>Уносе се сви подаци релевантни за оцену успешности рада службеника, као и за остала мерила. Уредбом о оцењивању службеника  (чл 19–23) предвиђене су следеће оцене:</a:t>
            </a:r>
            <a:endParaRPr b="0" lang="sr-Latn-RS" sz="2200" spc="-1" strike="noStrike">
              <a:solidFill>
                <a:srgbClr val="000000"/>
              </a:solidFill>
              <a:latin typeface="Times New Roman"/>
            </a:endParaRPr>
          </a:p>
          <a:p>
            <a:pPr algn="just">
              <a:spcAft>
                <a:spcPts val="1417"/>
              </a:spcAft>
              <a:buNone/>
            </a:pPr>
            <a:r>
              <a:rPr b="1" lang="sr-Latn-RS" sz="2200" spc="-1" strike="noStrike" u="sng">
                <a:solidFill>
                  <a:srgbClr val="000000"/>
                </a:solidFill>
                <a:uFillTx/>
                <a:latin typeface="Times New Roman"/>
              </a:rPr>
              <a:t>„</a:t>
            </a:r>
            <a:r>
              <a:rPr b="1" lang="sr-Latn-RS" sz="2200" spc="-1" strike="noStrike" u="sng">
                <a:solidFill>
                  <a:srgbClr val="000000"/>
                </a:solidFill>
                <a:uFillTx/>
                <a:latin typeface="Times New Roman"/>
              </a:rPr>
              <a:t>не задовољава” (1) </a:t>
            </a:r>
            <a:r>
              <a:rPr b="0" lang="sr-Latn-RS" sz="2200" spc="-1" strike="noStrike">
                <a:solidFill>
                  <a:srgbClr val="000000"/>
                </a:solidFill>
                <a:latin typeface="Times New Roman"/>
              </a:rPr>
              <a:t>– одређује се службенику који није ни с минималним резултатом остварио утврђене радне циљеве и испунио устаљене захтеве радног места; ова оцена се примењује, на пример, у случају када службеник јасно (у вези са квалитетом, квантитетом и поступањем у складу са роковима) пропусти да испуни било који или већину радних циљева, и када његов лош успех није компензован (исправљен) постизањем бољих резултата који се односе на остале радне циљеве;</a:t>
            </a:r>
            <a:endParaRPr b="0" lang="sr-Latn-RS" sz="2200" spc="-1" strike="noStrike">
              <a:solidFill>
                <a:srgbClr val="000000"/>
              </a:solidFill>
              <a:latin typeface="Times New Roman"/>
            </a:endParaRPr>
          </a:p>
          <a:p>
            <a:pPr algn="just">
              <a:spcAft>
                <a:spcPts val="1417"/>
              </a:spcAft>
              <a:buNone/>
            </a:pPr>
            <a:r>
              <a:rPr b="1" lang="sr-Latn-RS" sz="2200" spc="-1" strike="noStrike" u="sng">
                <a:solidFill>
                  <a:srgbClr val="000000"/>
                </a:solidFill>
                <a:uFillTx/>
                <a:latin typeface="Times New Roman"/>
              </a:rPr>
              <a:t>„</a:t>
            </a:r>
            <a:r>
              <a:rPr b="1" lang="sr-Latn-RS" sz="2200" spc="-1" strike="noStrike" u="sng">
                <a:solidFill>
                  <a:srgbClr val="000000"/>
                </a:solidFill>
                <a:uFillTx/>
                <a:latin typeface="Times New Roman"/>
              </a:rPr>
              <a:t>задовољава” (2) </a:t>
            </a:r>
            <a:r>
              <a:rPr b="0" lang="sr-Latn-RS" sz="2200" spc="-1" strike="noStrike">
                <a:solidFill>
                  <a:srgbClr val="000000"/>
                </a:solidFill>
                <a:latin typeface="Times New Roman"/>
              </a:rPr>
              <a:t>– одређује се службенику који је с минималним резултатом остварио утврђене радне циљеве и испунио устаљене захтеве радног места; овом оценом ће бити оцењен </a:t>
            </a:r>
            <a:r>
              <a:rPr b="0" lang="sr-Latn-RS" sz="2200" spc="-52" strike="noStrike">
                <a:solidFill>
                  <a:srgbClr val="000000"/>
                </a:solidFill>
                <a:latin typeface="Times New Roman"/>
              </a:rPr>
              <a:t>службеник </a:t>
            </a:r>
            <a:r>
              <a:rPr b="0" lang="sr-Latn-RS" sz="2200" spc="-35" strike="noStrike">
                <a:solidFill>
                  <a:srgbClr val="000000"/>
                </a:solidFill>
                <a:latin typeface="Times New Roman"/>
              </a:rPr>
              <a:t>у колико </a:t>
            </a:r>
            <a:r>
              <a:rPr b="0" lang="sr-Latn-RS" sz="2200" spc="-52" strike="noStrike">
                <a:solidFill>
                  <a:srgbClr val="000000"/>
                </a:solidFill>
                <a:latin typeface="Times New Roman"/>
              </a:rPr>
              <a:t>је </a:t>
            </a:r>
            <a:r>
              <a:rPr b="0" lang="sr-Latn-RS" sz="2200" spc="-60" strike="noStrike">
                <a:solidFill>
                  <a:srgbClr val="000000"/>
                </a:solidFill>
                <a:latin typeface="Times New Roman"/>
              </a:rPr>
              <a:t>испунио </a:t>
            </a:r>
            <a:r>
              <a:rPr b="0" lang="sr-Latn-RS" sz="2200" spc="-52" strike="noStrike">
                <a:solidFill>
                  <a:srgbClr val="000000"/>
                </a:solidFill>
                <a:latin typeface="Times New Roman"/>
              </a:rPr>
              <a:t>барем већину </a:t>
            </a:r>
            <a:r>
              <a:rPr b="0" lang="sr-Latn-RS" sz="2200" spc="-86" strike="noStrike">
                <a:solidFill>
                  <a:srgbClr val="000000"/>
                </a:solidFill>
                <a:latin typeface="Times New Roman"/>
              </a:rPr>
              <a:t>радних </a:t>
            </a:r>
            <a:r>
              <a:rPr b="0" lang="sr-Latn-RS" sz="2200" spc="-52" strike="noStrike">
                <a:solidFill>
                  <a:srgbClr val="000000"/>
                </a:solidFill>
                <a:latin typeface="Times New Roman"/>
              </a:rPr>
              <a:t>циљева </a:t>
            </a:r>
            <a:r>
              <a:rPr b="0" lang="sr-Latn-RS" sz="2200" spc="-55" strike="noStrike">
                <a:solidFill>
                  <a:srgbClr val="000000"/>
                </a:solidFill>
                <a:latin typeface="Times New Roman"/>
              </a:rPr>
              <a:t>на ниском, али </a:t>
            </a:r>
            <a:r>
              <a:rPr b="0" lang="sr-Latn-RS" sz="2200" spc="-41" strike="noStrike">
                <a:solidFill>
                  <a:srgbClr val="000000"/>
                </a:solidFill>
                <a:latin typeface="Times New Roman"/>
              </a:rPr>
              <a:t>ипак прихватљивом нивоу; код службеника могу да постоје области у којима треба да се побољша, а недостаци у вези са осталим циљевима нису толико озбиљни да би неутралисали његова позитивна </a:t>
            </a:r>
            <a:r>
              <a:rPr b="0" lang="sr-Latn-RS" sz="2200" spc="-15" strike="noStrike">
                <a:solidFill>
                  <a:srgbClr val="000000"/>
                </a:solidFill>
                <a:latin typeface="Times New Roman"/>
              </a:rPr>
              <a:t>остварења;</a:t>
            </a:r>
            <a:endParaRPr b="0" lang="sr-Latn-RS" sz="2200" spc="-1" strike="noStrike">
              <a:solidFill>
                <a:srgbClr val="000000"/>
              </a:solidFill>
              <a:latin typeface="Times New Roman"/>
            </a:endParaRPr>
          </a:p>
          <a:p>
            <a:pPr algn="just">
              <a:spcAft>
                <a:spcPts val="1417"/>
              </a:spcAft>
              <a:buNone/>
            </a:pPr>
            <a:endParaRPr b="0" lang="sr-Latn-RS" sz="2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9" name=""/>
          <p:cNvSpPr txBox="1"/>
          <p:nvPr/>
        </p:nvSpPr>
        <p:spPr>
          <a:xfrm>
            <a:off x="216000" y="1872000"/>
            <a:ext cx="9648000" cy="4968000"/>
          </a:xfrm>
          <a:prstGeom prst="rect">
            <a:avLst/>
          </a:prstGeom>
          <a:noFill/>
          <a:ln w="0">
            <a:noFill/>
          </a:ln>
        </p:spPr>
        <p:txBody>
          <a:bodyPr lIns="90000" rIns="90000" tIns="45000" bIns="45000" anchor="t">
            <a:noAutofit/>
          </a:bodyPr>
          <a:p>
            <a:pPr algn="just">
              <a:buNone/>
            </a:pPr>
            <a:r>
              <a:rPr b="1" lang="sr-Latn-RS" sz="2200" spc="-1" strike="noStrike" u="sng">
                <a:uFillTx/>
                <a:latin typeface="Times New Roman"/>
              </a:rPr>
              <a:t>„</a:t>
            </a:r>
            <a:r>
              <a:rPr b="1" lang="sr-Latn-RS" sz="2200" spc="-1" strike="noStrike" u="sng">
                <a:uFillTx/>
                <a:latin typeface="Times New Roman"/>
              </a:rPr>
              <a:t>добар” (3)</a:t>
            </a:r>
            <a:r>
              <a:rPr b="0" lang="sr-Latn-RS" sz="2200" spc="-1" strike="noStrike" u="sng">
                <a:uFillTx/>
                <a:latin typeface="Times New Roman"/>
              </a:rPr>
              <a:t> </a:t>
            </a:r>
            <a:r>
              <a:rPr b="0" lang="sr-Latn-RS" sz="2200" spc="-1" strike="noStrike">
                <a:latin typeface="Times New Roman"/>
              </a:rPr>
              <a:t>– одређује се службенику који је с просечним резултатом остварио радне циљеве и испунио устаљене захтеве радног места; ова оцена се даје службенику који је испунио </a:t>
            </a:r>
            <a:r>
              <a:rPr b="0" lang="sr-Latn-RS" sz="2200" spc="-92" strike="noStrike">
                <a:latin typeface="Times New Roman"/>
              </a:rPr>
              <a:t>постављене </a:t>
            </a:r>
            <a:r>
              <a:rPr b="0" lang="sr-Latn-RS" sz="2200" spc="-86" strike="noStrike">
                <a:latin typeface="Times New Roman"/>
              </a:rPr>
              <a:t>радне </a:t>
            </a:r>
            <a:r>
              <a:rPr b="0" lang="sr-Latn-RS" sz="2200" spc="-92" strike="noStrike">
                <a:latin typeface="Times New Roman"/>
              </a:rPr>
              <a:t>циљеве и </a:t>
            </a:r>
            <a:r>
              <a:rPr b="0" lang="sr-Latn-RS" sz="2200" spc="-86" strike="noStrike">
                <a:latin typeface="Times New Roman"/>
              </a:rPr>
              <a:t>који </a:t>
            </a:r>
            <a:r>
              <a:rPr b="0" lang="sr-Latn-RS" sz="2200" spc="-80" strike="noStrike">
                <a:latin typeface="Times New Roman"/>
              </a:rPr>
              <a:t>је </a:t>
            </a:r>
            <a:r>
              <a:rPr b="0" lang="sr-Latn-RS" sz="2200" spc="-86" strike="noStrike">
                <a:latin typeface="Times New Roman"/>
              </a:rPr>
              <a:t>испунио редовне </a:t>
            </a:r>
            <a:r>
              <a:rPr b="0" lang="sr-Latn-RS" sz="2200" spc="-92" strike="noStrike">
                <a:latin typeface="Times New Roman"/>
              </a:rPr>
              <a:t>захтеве посла на </a:t>
            </a:r>
            <a:r>
              <a:rPr b="0" lang="sr-Latn-RS" sz="2200" spc="-55" strike="noStrike">
                <a:latin typeface="Times New Roman"/>
              </a:rPr>
              <a:t>стандардан начин; према овој дефиницији, службеник који испуњава очекивања али их не превазилази, је стандардно добар службеник; по правилу, то лице треба да испуни све радне циљеве на поштен и разуман начин, у односу на квалитет, квантитет и рокове; не треба да постоје неки реални недостаци који се тичу </a:t>
            </a:r>
            <a:r>
              <a:rPr b="0" lang="sr-Latn-RS" sz="2200" spc="-41" strike="noStrike">
                <a:latin typeface="Times New Roman"/>
              </a:rPr>
              <a:t>успешности.</a:t>
            </a:r>
            <a:endParaRPr b="0" lang="sr-Latn-RS" sz="2200" spc="-1" strike="noStrike">
              <a:latin typeface="Arial"/>
            </a:endParaRPr>
          </a:p>
          <a:p>
            <a:pPr algn="just">
              <a:buNone/>
            </a:pPr>
            <a:endParaRPr b="0" lang="sr-Latn-RS" sz="2200" spc="-1" strike="noStrike">
              <a:latin typeface="Arial"/>
            </a:endParaRPr>
          </a:p>
          <a:p>
            <a:pPr algn="just">
              <a:buNone/>
            </a:pPr>
            <a:r>
              <a:rPr b="1" lang="sr-Latn-RS" sz="2200" spc="-1" strike="noStrike" u="sng">
                <a:uFillTx/>
                <a:latin typeface="Times New Roman"/>
              </a:rPr>
              <a:t>„</a:t>
            </a:r>
            <a:r>
              <a:rPr b="1" lang="sr-Latn-RS" sz="2200" spc="-1" strike="noStrike" u="sng">
                <a:uFillTx/>
                <a:latin typeface="Times New Roman"/>
              </a:rPr>
              <a:t>истиче се” (4)</a:t>
            </a:r>
            <a:r>
              <a:rPr b="0" lang="sr-Latn-RS" sz="2200" spc="-1" strike="noStrike" u="sng">
                <a:uFillTx/>
                <a:latin typeface="Times New Roman"/>
              </a:rPr>
              <a:t> – </a:t>
            </a:r>
            <a:r>
              <a:rPr b="0" lang="sr-Latn-RS" sz="2200" spc="-1" strike="noStrike">
                <a:latin typeface="Times New Roman"/>
              </a:rPr>
              <a:t>одређује се службенику који је с натпросечним резултатом остварио утврђене радне циљеве и испунио устаљене захтеве радног места; ова оцена се даје када оцењивани у континуитету и у значајној мери превазилази очекивања и обавља послове боље него што би се то могло стандардно очекивати од службеника у том звању.</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0"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Оцене за постигнуте резултате </a:t>
            </a:r>
            <a:endParaRPr b="0" lang="sr-Latn-RS" sz="4400" spc="-1" strike="noStrike">
              <a:solidFill>
                <a:srgbClr val="000000"/>
              </a:solidFill>
              <a:latin typeface="Times New Roman"/>
            </a:endParaRPr>
          </a:p>
        </p:txBody>
      </p:sp>
      <p:sp>
        <p:nvSpPr>
          <p:cNvPr id="261"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У односу на постављене радне циљеве показују колико је службеник био успешан у погледу реализације радних циљева са аспекта количине, квалитета и рокова.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За сваки квартал се уносе оцене одмах након истека квартала и то тако што се у одговарајућој колони упише бројка и у простору поред се уносе</a:t>
            </a:r>
            <a:r>
              <a:rPr b="1" lang="sr-Latn-RS" sz="2400" spc="-1" strike="noStrike">
                <a:solidFill>
                  <a:srgbClr val="000000"/>
                </a:solidFill>
                <a:latin typeface="Times New Roman"/>
              </a:rPr>
              <a:t>„коментари који су потпора оцењивању”</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2"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Коментари као потпора оцењивању</a:t>
            </a:r>
            <a:endParaRPr b="0" lang="sr-Latn-RS" sz="4400" spc="-1" strike="noStrike">
              <a:solidFill>
                <a:srgbClr val="000000"/>
              </a:solidFill>
              <a:latin typeface="Times New Roman"/>
            </a:endParaRPr>
          </a:p>
        </p:txBody>
      </p:sp>
      <p:sp>
        <p:nvSpPr>
          <p:cNvPr id="263"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marL="432000" indent="-324000" algn="just">
              <a:spcAft>
                <a:spcPts val="1417"/>
              </a:spcAft>
              <a:buClr>
                <a:srgbClr val="000000"/>
              </a:buClr>
              <a:buSzPct val="45000"/>
              <a:buFont typeface="Wingdings" charset="2"/>
              <a:buChar char=""/>
            </a:pPr>
            <a:r>
              <a:rPr b="0" lang="en-US" sz="2400" spc="-1" strike="noStrike">
                <a:solidFill>
                  <a:srgbClr val="000000"/>
                </a:solidFill>
                <a:latin typeface="Times New Roman"/>
              </a:rPr>
              <a:t>Примери коментара који подржавају оцену:</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en-US" sz="2400" spc="-1" strike="noStrike">
                <a:solidFill>
                  <a:srgbClr val="000000"/>
                </a:solidFill>
                <a:latin typeface="Times New Roman"/>
              </a:rPr>
              <a:t>За оцену 3 – Радни циљеви (израда решења и мишљења) испуњени са стандардним резултатом у погледу квалитета, квантитета и </a:t>
            </a:r>
            <a:r>
              <a:rPr b="0" lang="en-US" sz="2400" spc="-75" strike="noStrike">
                <a:solidFill>
                  <a:srgbClr val="000000"/>
                </a:solidFill>
                <a:latin typeface="Times New Roman"/>
              </a:rPr>
              <a:t>благовремености.</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en-US" sz="2400" spc="-1" strike="noStrike">
                <a:solidFill>
                  <a:srgbClr val="000000"/>
                </a:solidFill>
                <a:latin typeface="Times New Roman"/>
              </a:rPr>
              <a:t>За оцену 4 – Реализован је планиран број обука у року и са квалитетом који су и учесници и предавачи у скоро свим случајевима оценили високом просечном оценом.</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4"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Коментари као потпора оцењивању</a:t>
            </a:r>
            <a:endParaRPr b="0" lang="sr-Latn-RS" sz="4400" spc="-1" strike="noStrike">
              <a:solidFill>
                <a:srgbClr val="000000"/>
              </a:solidFill>
              <a:latin typeface="Times New Roman"/>
            </a:endParaRPr>
          </a:p>
        </p:txBody>
      </p:sp>
      <p:sp>
        <p:nvSpPr>
          <p:cNvPr id="265" name="PlaceHolder 2"/>
          <p:cNvSpPr>
            <a:spLocks noGrp="1"/>
          </p:cNvSpPr>
          <p:nvPr>
            <p:ph/>
          </p:nvPr>
        </p:nvSpPr>
        <p:spPr>
          <a:xfrm>
            <a:off x="504000" y="1769040"/>
            <a:ext cx="9144000" cy="5070960"/>
          </a:xfrm>
          <a:prstGeom prst="rect">
            <a:avLst/>
          </a:prstGeom>
          <a:noFill/>
          <a:ln w="0">
            <a:noFill/>
          </a:ln>
        </p:spPr>
        <p:txBody>
          <a:bodyPr lIns="0" rIns="0" tIns="0" bIns="0" anchor="t">
            <a:normAutofit/>
          </a:bodyPr>
          <a:p>
            <a:pPr algn="just">
              <a:spcAft>
                <a:spcPts val="1417"/>
              </a:spcAft>
              <a:buNone/>
            </a:pPr>
            <a:r>
              <a:rPr b="0" lang="en-US" sz="2400" spc="-1" strike="noStrike">
                <a:solidFill>
                  <a:srgbClr val="000000"/>
                </a:solidFill>
                <a:latin typeface="Times New Roman"/>
              </a:rPr>
              <a:t>Примери погрешних коментара, тј. коментара који не подржавају оцену уз коју стоје:</a:t>
            </a:r>
            <a:endParaRPr b="0" lang="sr-Latn-RS" sz="2400" spc="-1" strike="noStrike">
              <a:solidFill>
                <a:srgbClr val="000000"/>
              </a:solidFill>
              <a:latin typeface="Times New Roman"/>
            </a:endParaRPr>
          </a:p>
          <a:p>
            <a:pPr marL="532080" indent="-228600">
              <a:spcAft>
                <a:spcPts val="1417"/>
              </a:spcAft>
              <a:buClr>
                <a:srgbClr val="000000"/>
              </a:buClr>
              <a:buSzPct val="45000"/>
              <a:buFont typeface="Wingdings" charset="2"/>
              <a:buChar char=""/>
            </a:pPr>
            <a:r>
              <a:rPr b="0" lang="sr-Latn-RS" sz="2400" spc="-1" strike="noStrike">
                <a:solidFill>
                  <a:srgbClr val="000000"/>
                </a:solidFill>
                <a:latin typeface="Times New Roman"/>
              </a:rPr>
              <a:t>Уопштене </a:t>
            </a:r>
            <a:r>
              <a:rPr b="0" lang="sr-Latn-RS" sz="2400" spc="148" strike="noStrike">
                <a:solidFill>
                  <a:srgbClr val="000000"/>
                </a:solidFill>
                <a:latin typeface="Times New Roman"/>
              </a:rPr>
              <a:t>формулације:</a:t>
            </a:r>
            <a:r>
              <a:rPr b="0" i="1" lang="sr-Latn-RS" sz="2400" spc="168" strike="noStrike">
                <a:solidFill>
                  <a:srgbClr val="000000"/>
                </a:solidFill>
                <a:latin typeface="Times New Roman"/>
              </a:rPr>
              <a:t>„остварен </a:t>
            </a:r>
            <a:r>
              <a:rPr b="0" i="1" lang="sr-Latn-RS" sz="2400" spc="162" strike="noStrike">
                <a:solidFill>
                  <a:srgbClr val="000000"/>
                </a:solidFill>
                <a:latin typeface="Times New Roman"/>
              </a:rPr>
              <a:t>највиши </a:t>
            </a:r>
            <a:r>
              <a:rPr b="0" i="1" lang="sr-Latn-RS" sz="2400" spc="168" strike="noStrike">
                <a:solidFill>
                  <a:srgbClr val="000000"/>
                </a:solidFill>
                <a:latin typeface="Times New Roman"/>
              </a:rPr>
              <a:t>ниво...”</a:t>
            </a:r>
            <a:r>
              <a:rPr b="0" i="1" lang="sr-Latn-RS" sz="2400" spc="148" strike="noStrike">
                <a:solidFill>
                  <a:srgbClr val="000000"/>
                </a:solidFill>
                <a:latin typeface="Times New Roman"/>
              </a:rPr>
              <a:t>„испунио </a:t>
            </a:r>
            <a:r>
              <a:rPr b="0" i="1" lang="sr-Latn-RS" sz="2400" spc="162" strike="noStrike">
                <a:solidFill>
                  <a:srgbClr val="000000"/>
                </a:solidFill>
                <a:latin typeface="Times New Roman"/>
              </a:rPr>
              <a:t>очекивања”;</a:t>
            </a:r>
            <a:r>
              <a:rPr b="0" i="1" lang="sr-Latn-RS" sz="2400" spc="-1" strike="noStrike">
                <a:solidFill>
                  <a:srgbClr val="000000"/>
                </a:solidFill>
                <a:latin typeface="Times New Roman"/>
              </a:rPr>
              <a:t>„успешно обавио посао”</a:t>
            </a:r>
            <a:r>
              <a:rPr b="0" lang="sr-Latn-RS" sz="2400" spc="-1" strike="noStrike">
                <a:solidFill>
                  <a:srgbClr val="000000"/>
                </a:solidFill>
                <a:latin typeface="Times New Roman"/>
              </a:rPr>
              <a:t>и сл.; (ово су релативне изјаве које не говоре ништа о стварном стању ствари);</a:t>
            </a:r>
            <a:endParaRPr b="0" lang="sr-Latn-RS" sz="2400" spc="-1" strike="noStrike">
              <a:solidFill>
                <a:srgbClr val="000000"/>
              </a:solidFill>
              <a:latin typeface="Times New Roman"/>
            </a:endParaRPr>
          </a:p>
          <a:p>
            <a:pPr marL="532080" indent="-228600" algn="just">
              <a:spcAft>
                <a:spcPts val="1417"/>
              </a:spcAft>
              <a:buClr>
                <a:srgbClr val="000000"/>
              </a:buClr>
              <a:buSzPct val="45000"/>
              <a:buFont typeface="Wingdings" charset="2"/>
              <a:buChar char=""/>
            </a:pPr>
            <a:r>
              <a:rPr b="0" lang="sr-Latn-RS" sz="2400" spc="-1" strike="noStrike">
                <a:solidFill>
                  <a:srgbClr val="000000"/>
                </a:solidFill>
                <a:latin typeface="Times New Roman"/>
              </a:rPr>
              <a:t>неадекватни описи за поједина мерила: </a:t>
            </a:r>
            <a:r>
              <a:rPr b="0" i="1" lang="sr-Latn-RS" sz="2400" spc="-1" strike="noStrike">
                <a:solidFill>
                  <a:srgbClr val="000000"/>
                </a:solidFill>
                <a:latin typeface="Times New Roman"/>
              </a:rPr>
              <a:t>за самосталност се у опису </a:t>
            </a:r>
            <a:r>
              <a:rPr b="0" i="1" lang="sr-Latn-RS" sz="2400" spc="52" strike="noStrike">
                <a:solidFill>
                  <a:srgbClr val="000000"/>
                </a:solidFill>
                <a:latin typeface="Times New Roman"/>
              </a:rPr>
              <a:t>наводи</a:t>
            </a:r>
            <a:r>
              <a:rPr b="0" i="1" lang="sr-Latn-RS" sz="2400" spc="-1" strike="noStrike">
                <a:solidFill>
                  <a:srgbClr val="000000"/>
                </a:solidFill>
                <a:latin typeface="Times New Roman"/>
              </a:rPr>
              <a:t>„вештина организовања”</a:t>
            </a:r>
            <a:r>
              <a:rPr b="0" lang="sr-Latn-RS" sz="2400" spc="-1" strike="noStrike">
                <a:solidFill>
                  <a:srgbClr val="000000"/>
                </a:solidFill>
                <a:latin typeface="Times New Roman"/>
              </a:rPr>
              <a:t>(мешају се мерила или се наводе понашања која нису индикатори датог мерила);</a:t>
            </a:r>
            <a:endParaRPr b="0" lang="sr-Latn-RS" sz="2400" spc="-1" strike="noStrike">
              <a:solidFill>
                <a:srgbClr val="000000"/>
              </a:solidFill>
              <a:latin typeface="Times New Roman"/>
            </a:endParaRPr>
          </a:p>
          <a:p>
            <a:pPr marL="532080" indent="-228600" algn="just">
              <a:spcAft>
                <a:spcPts val="1417"/>
              </a:spcAft>
              <a:buClr>
                <a:srgbClr val="000000"/>
              </a:buClr>
              <a:buSzPct val="45000"/>
              <a:buFont typeface="Wingdings" charset="2"/>
              <a:buChar char=""/>
            </a:pPr>
            <a:r>
              <a:rPr b="0" lang="sr-Latn-RS" sz="2400" spc="-1" strike="noStrike">
                <a:solidFill>
                  <a:srgbClr val="000000"/>
                </a:solidFill>
                <a:latin typeface="Times New Roman"/>
              </a:rPr>
              <a:t>дати исти коментари за различите </a:t>
            </a:r>
            <a:r>
              <a:rPr b="0" lang="sr-Latn-RS" sz="2400" spc="-26" strike="noStrike">
                <a:solidFill>
                  <a:srgbClr val="000000"/>
                </a:solidFill>
                <a:latin typeface="Times New Roman"/>
              </a:rPr>
              <a:t>оцене;</a:t>
            </a:r>
            <a:endParaRPr b="0" lang="sr-Latn-RS" sz="2400" spc="-1" strike="noStrike">
              <a:solidFill>
                <a:srgbClr val="000000"/>
              </a:solidFill>
              <a:latin typeface="Times New Roman"/>
            </a:endParaRPr>
          </a:p>
          <a:p>
            <a:pPr marL="532080" indent="-228600" algn="just">
              <a:spcAft>
                <a:spcPts val="1417"/>
              </a:spcAft>
              <a:buClr>
                <a:srgbClr val="000000"/>
              </a:buClr>
              <a:buSzPct val="45000"/>
              <a:buFont typeface="Wingdings" charset="2"/>
              <a:buChar char=""/>
            </a:pPr>
            <a:r>
              <a:rPr b="0" lang="sr-Latn-RS" sz="2400" spc="-1" strike="noStrike">
                <a:solidFill>
                  <a:srgbClr val="000000"/>
                </a:solidFill>
                <a:latin typeface="Times New Roman"/>
              </a:rPr>
              <a:t>дати исти коментари за различите </a:t>
            </a:r>
            <a:r>
              <a:rPr b="0" lang="sr-Latn-RS" sz="2400" spc="-26" strike="noStrike">
                <a:solidFill>
                  <a:srgbClr val="000000"/>
                </a:solidFill>
                <a:latin typeface="Times New Roman"/>
              </a:rPr>
              <a:t>службенике;</a:t>
            </a:r>
            <a:endParaRPr b="0" lang="sr-Latn-RS" sz="2400" spc="-1" strike="noStrike">
              <a:solidFill>
                <a:srgbClr val="000000"/>
              </a:solidFill>
              <a:latin typeface="Times New Roman"/>
            </a:endParaRPr>
          </a:p>
          <a:p>
            <a:pPr marL="532080" indent="-228600" algn="just">
              <a:spcAft>
                <a:spcPts val="1417"/>
              </a:spcAft>
              <a:buClr>
                <a:srgbClr val="000000"/>
              </a:buClr>
              <a:buSzPct val="45000"/>
              <a:buFont typeface="Wingdings" charset="2"/>
              <a:buChar char=""/>
            </a:pPr>
            <a:r>
              <a:rPr b="0" lang="sr-Latn-RS" sz="2400" spc="-1" strike="noStrike">
                <a:solidFill>
                  <a:srgbClr val="000000"/>
                </a:solidFill>
                <a:latin typeface="Times New Roman"/>
              </a:rPr>
              <a:t>за свако мерило дат исти коментар итд.</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Остала мерила за оцењивање</a:t>
            </a:r>
            <a:endParaRPr b="0" lang="sr-Latn-RS" sz="4400" spc="-1" strike="noStrike">
              <a:solidFill>
                <a:srgbClr val="000000"/>
              </a:solidFill>
              <a:latin typeface="Times New Roman"/>
            </a:endParaRPr>
          </a:p>
        </p:txBody>
      </p:sp>
      <p:sp>
        <p:nvSpPr>
          <p:cNvPr id="267"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r>
              <a:rPr b="0" lang="sr-Latn-RS" sz="2400" spc="-1" strike="noStrike">
                <a:solidFill>
                  <a:srgbClr val="000000"/>
                </a:solidFill>
                <a:latin typeface="Times New Roman"/>
              </a:rPr>
              <a:t>Остала мерила за оцењивање се оцењују такође неком оценом од један до четири</a:t>
            </a:r>
            <a:r>
              <a:rPr b="0" lang="sr-Latn-RS" sz="2400" spc="-126" strike="noStrike">
                <a:solidFill>
                  <a:srgbClr val="000000"/>
                </a:solidFill>
                <a:latin typeface="Times New Roman"/>
              </a:rPr>
              <a:t>, </a:t>
            </a:r>
            <a:r>
              <a:rPr b="0" lang="sr-Latn-RS" sz="2400" spc="-15" strike="noStrike">
                <a:solidFill>
                  <a:srgbClr val="000000"/>
                </a:solidFill>
                <a:latin typeface="Times New Roman"/>
              </a:rPr>
              <a:t>уз </a:t>
            </a:r>
            <a:r>
              <a:rPr b="0" lang="sr-Latn-RS" sz="2400" spc="-41" strike="noStrike">
                <a:solidFill>
                  <a:srgbClr val="000000"/>
                </a:solidFill>
                <a:latin typeface="Times New Roman"/>
              </a:rPr>
              <a:t>обавезно </a:t>
            </a:r>
            <a:r>
              <a:rPr b="0" lang="sr-Latn-RS" sz="2400" spc="-32" strike="noStrike">
                <a:solidFill>
                  <a:srgbClr val="000000"/>
                </a:solidFill>
                <a:latin typeface="Times New Roman"/>
              </a:rPr>
              <a:t>уношење </a:t>
            </a:r>
            <a:r>
              <a:rPr b="0" lang="sr-Latn-RS" sz="2400" spc="-52" strike="noStrike">
                <a:solidFill>
                  <a:srgbClr val="000000"/>
                </a:solidFill>
                <a:latin typeface="Times New Roman"/>
              </a:rPr>
              <a:t>коментара који </a:t>
            </a:r>
            <a:r>
              <a:rPr b="0" lang="sr-Latn-RS" sz="2400" spc="-35" strike="noStrike">
                <a:solidFill>
                  <a:srgbClr val="000000"/>
                </a:solidFill>
                <a:latin typeface="Times New Roman"/>
              </a:rPr>
              <a:t>подржавају </a:t>
            </a:r>
            <a:r>
              <a:rPr b="0" lang="sr-Latn-RS" sz="2400" spc="-66" strike="noStrike">
                <a:solidFill>
                  <a:srgbClr val="000000"/>
                </a:solidFill>
                <a:latin typeface="Times New Roman"/>
              </a:rPr>
              <a:t>дату оцену. </a:t>
            </a:r>
            <a:endParaRPr b="0" lang="sr-Latn-RS" sz="2400" spc="-1" strike="noStrike">
              <a:solidFill>
                <a:srgbClr val="000000"/>
              </a:solidFill>
              <a:latin typeface="Times New Roman"/>
            </a:endParaRPr>
          </a:p>
          <a:p>
            <a:pPr algn="just">
              <a:spcAft>
                <a:spcPts val="1417"/>
              </a:spcAft>
              <a:buNone/>
            </a:pPr>
            <a:r>
              <a:rPr b="0" lang="sr-Latn-RS" sz="2400" spc="-46" strike="noStrike">
                <a:solidFill>
                  <a:srgbClr val="000000"/>
                </a:solidFill>
                <a:latin typeface="Times New Roman"/>
              </a:rPr>
              <a:t>Приликом оцењивања </a:t>
            </a:r>
            <a:r>
              <a:rPr b="0" lang="sr-Latn-RS" sz="2400" spc="-52" strike="noStrike">
                <a:solidFill>
                  <a:srgbClr val="000000"/>
                </a:solidFill>
                <a:latin typeface="Times New Roman"/>
              </a:rPr>
              <a:t>ових аспеката радног понашања важно је идентификовати, односно препознати релевантне индикаторе или начине манифестовања у раду и понашању.</a:t>
            </a:r>
            <a:endParaRPr b="0" lang="sr-Latn-RS" sz="2400" spc="-1" strike="noStrike">
              <a:solidFill>
                <a:srgbClr val="000000"/>
              </a:solidFill>
              <a:latin typeface="Times New Roman"/>
            </a:endParaRPr>
          </a:p>
          <a:p>
            <a:pPr algn="just">
              <a:spcAft>
                <a:spcPts val="1417"/>
              </a:spcAft>
              <a:buNone/>
            </a:pPr>
            <a:r>
              <a:rPr b="0" lang="sr-Latn-RS" sz="2400" spc="-52" strike="noStrike">
                <a:solidFill>
                  <a:srgbClr val="000000"/>
                </a:solidFill>
                <a:latin typeface="Times New Roman"/>
              </a:rPr>
              <a:t>У том смислу, следеће аспекте или индикаторе мерила је могуће узети у обзир, све зависно од врсте посла који се обавља и контекста у коме се </a:t>
            </a:r>
            <a:r>
              <a:rPr b="0" lang="sr-Latn-RS" sz="2400" spc="-35" strike="noStrike">
                <a:solidFill>
                  <a:srgbClr val="000000"/>
                </a:solidFill>
                <a:latin typeface="Times New Roman"/>
              </a:rPr>
              <a:t>ради:</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Права и обавезе оцењиваног</a:t>
            </a:r>
            <a:endParaRPr b="0" lang="sr-Latn-RS" sz="4400" spc="-1" strike="noStrike">
              <a:solidFill>
                <a:srgbClr val="000000"/>
              </a:solidFill>
              <a:latin typeface="Times New Roman"/>
            </a:endParaRPr>
          </a:p>
        </p:txBody>
      </p:sp>
      <p:sp>
        <p:nvSpPr>
          <p:cNvPr id="177"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Оцењивани службеник никако није пасивни учесник  у поступку оцењивања; од њега се очекује  да врло активно и конструктивно  учествује  у готово свим фазама  оцењивања , а посебно приликом утврђивања радних циљева  и у фази разговора о оцени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Решење о оцени се формално доставља оцењиваном, заједно са извештајем  о оцењивању у што краћем року након доношења решења. Лице које се оцењује потписом потврђује пријем решења.</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8"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Остала мерила оцењивања </a:t>
            </a:r>
            <a:endParaRPr b="0" lang="sr-Latn-RS" sz="4400" spc="-1" strike="noStrike">
              <a:solidFill>
                <a:srgbClr val="000000"/>
              </a:solidFill>
              <a:latin typeface="Times New Roman"/>
            </a:endParaRPr>
          </a:p>
        </p:txBody>
      </p:sp>
      <p:sp>
        <p:nvSpPr>
          <p:cNvPr id="269"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Самосталност</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Стваралачка способност</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Предузимљивост</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Прецизност и савесност</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Квалитет сарадње </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r>
              <a:rPr b="0" lang="sr-Latn-RS" sz="3200" spc="-1" strike="noStrike">
                <a:solidFill>
                  <a:srgbClr val="000000"/>
                </a:solidFill>
                <a:latin typeface="Times New Roman"/>
              </a:rPr>
              <a:t>Додатна мерила</a:t>
            </a:r>
            <a:endParaRPr b="0" lang="sr-Latn-RS" sz="3200" spc="-1" strike="noStrike">
              <a:solidFill>
                <a:srgbClr val="000000"/>
              </a:solidFill>
              <a:latin typeface="Times New Roman"/>
            </a:endParaRPr>
          </a:p>
          <a:p>
            <a:pPr marL="432000" indent="-324000">
              <a:spcAft>
                <a:spcPts val="1417"/>
              </a:spcAft>
              <a:buClr>
                <a:srgbClr val="000000"/>
              </a:buClr>
              <a:buSzPct val="45000"/>
              <a:buFont typeface="Wingdings" charset="2"/>
              <a:buChar char=""/>
            </a:pPr>
            <a:endParaRPr b="0" lang="sr-Latn-RS" sz="32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0"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Извешатај о оцењивању</a:t>
            </a:r>
            <a:endParaRPr b="0" lang="sr-Latn-RS" sz="4400" spc="-1" strike="noStrike">
              <a:solidFill>
                <a:srgbClr val="000000"/>
              </a:solidFill>
              <a:latin typeface="Times New Roman"/>
            </a:endParaRPr>
          </a:p>
        </p:txBody>
      </p:sp>
      <p:sp>
        <p:nvSpPr>
          <p:cNvPr id="271" name="PlaceHolder 2"/>
          <p:cNvSpPr>
            <a:spLocks noGrp="1"/>
          </p:cNvSpPr>
          <p:nvPr>
            <p:ph/>
          </p:nvPr>
        </p:nvSpPr>
        <p:spPr>
          <a:xfrm>
            <a:off x="504000" y="1769040"/>
            <a:ext cx="8870040" cy="4782960"/>
          </a:xfrm>
          <a:prstGeom prst="rect">
            <a:avLst/>
          </a:prstGeom>
          <a:noFill/>
          <a:ln w="0">
            <a:noFill/>
          </a:ln>
        </p:spPr>
        <p:txBody>
          <a:bodyPr lIns="0" rIns="0" tIns="0" bIns="0" anchor="t">
            <a:normAutofit/>
          </a:bodyPr>
          <a:p>
            <a:pPr algn="just">
              <a:spcAft>
                <a:spcPts val="1417"/>
              </a:spcAft>
              <a:buNone/>
            </a:pPr>
            <a:r>
              <a:rPr b="0" lang="sr-Latn-RS" sz="2400" spc="-1" strike="noStrike">
                <a:solidFill>
                  <a:srgbClr val="000000"/>
                </a:solidFill>
                <a:latin typeface="Times New Roman"/>
              </a:rPr>
              <a:t>Остале рубрике у извештају се попуњавају на самом разговору са службеником.</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Дакле, након што оцењивач самостално попуни горе наведене рубрике, он прави копију тог „делимично” попуњеног извештаја о оцењивању и доставља је службенику у затвореној коверти и </a:t>
            </a:r>
            <a:r>
              <a:rPr b="0" lang="sr-Latn-RS" sz="2400" spc="-15" strike="noStrike">
                <a:solidFill>
                  <a:srgbClr val="000000"/>
                </a:solidFill>
                <a:latin typeface="Times New Roman"/>
              </a:rPr>
              <a:t>уз </a:t>
            </a:r>
            <a:r>
              <a:rPr b="0" lang="sr-Latn-RS" sz="2400" spc="-1" strike="noStrike">
                <a:solidFill>
                  <a:srgbClr val="000000"/>
                </a:solidFill>
                <a:latin typeface="Times New Roman"/>
              </a:rPr>
              <a:t>писмени позив за разговор (који може бити упућен путем електронске </a:t>
            </a:r>
            <a:r>
              <a:rPr b="0" lang="sr-Latn-RS" sz="2400" spc="-41" strike="noStrike">
                <a:solidFill>
                  <a:srgbClr val="000000"/>
                </a:solidFill>
                <a:latin typeface="Times New Roman"/>
              </a:rPr>
              <a:t>поште). </a:t>
            </a:r>
            <a:endParaRPr b="0" lang="sr-Latn-RS" sz="2400" spc="-1" strike="noStrike">
              <a:solidFill>
                <a:srgbClr val="000000"/>
              </a:solidFill>
              <a:latin typeface="Times New Roman"/>
            </a:endParaRPr>
          </a:p>
          <a:p>
            <a:pPr algn="just">
              <a:spcAft>
                <a:spcPts val="1417"/>
              </a:spcAft>
              <a:buNone/>
            </a:pPr>
            <a:r>
              <a:rPr b="0" lang="sr-Latn-RS" sz="2400" spc="-35" strike="noStrike">
                <a:solidFill>
                  <a:srgbClr val="000000"/>
                </a:solidFill>
                <a:latin typeface="Times New Roman"/>
              </a:rPr>
              <a:t>Оцењивач </a:t>
            </a:r>
            <a:r>
              <a:rPr b="0" lang="sr-Latn-RS" sz="2400" spc="-41" strike="noStrike">
                <a:solidFill>
                  <a:srgbClr val="000000"/>
                </a:solidFill>
                <a:latin typeface="Times New Roman"/>
              </a:rPr>
              <a:t>и  </a:t>
            </a:r>
            <a:r>
              <a:rPr b="0" lang="sr-Latn-RS" sz="2400" spc="-32" strike="noStrike">
                <a:solidFill>
                  <a:srgbClr val="000000"/>
                </a:solidFill>
                <a:latin typeface="Times New Roman"/>
              </a:rPr>
              <a:t>службеник </a:t>
            </a:r>
            <a:r>
              <a:rPr b="0" lang="sr-Latn-RS" sz="2400" spc="-35" strike="noStrike">
                <a:solidFill>
                  <a:srgbClr val="000000"/>
                </a:solidFill>
                <a:latin typeface="Times New Roman"/>
              </a:rPr>
              <a:t>обављају </a:t>
            </a:r>
            <a:r>
              <a:rPr b="0" lang="sr-Latn-RS" sz="2400" spc="-52" strike="noStrike">
                <a:solidFill>
                  <a:srgbClr val="000000"/>
                </a:solidFill>
                <a:latin typeface="Times New Roman"/>
              </a:rPr>
              <a:t>разговор </a:t>
            </a:r>
            <a:r>
              <a:rPr b="0" lang="sr-Latn-RS" sz="2400" spc="-41" strike="noStrike">
                <a:solidFill>
                  <a:srgbClr val="000000"/>
                </a:solidFill>
                <a:latin typeface="Times New Roman"/>
              </a:rPr>
              <a:t>најкасније седам дана од дана када је службеник примио позив . Наравно, разговор може бити обављен било када унутар поменутих седам дана, али свакако је потребно оставити службенику минимум два-три дана да се и он припреми за сусрет са </a:t>
            </a:r>
            <a:r>
              <a:rPr b="0" lang="sr-Latn-RS" sz="2400" spc="-35" strike="noStrike">
                <a:solidFill>
                  <a:srgbClr val="000000"/>
                </a:solidFill>
                <a:latin typeface="Times New Roman"/>
              </a:rPr>
              <a:t>оцењивачем.</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2" name=""/>
          <p:cNvSpPr txBox="1"/>
          <p:nvPr/>
        </p:nvSpPr>
        <p:spPr>
          <a:xfrm>
            <a:off x="216000" y="1800000"/>
            <a:ext cx="9432000" cy="4824000"/>
          </a:xfrm>
          <a:prstGeom prst="rect">
            <a:avLst/>
          </a:prstGeom>
          <a:noFill/>
          <a:ln w="0">
            <a:noFill/>
          </a:ln>
        </p:spPr>
        <p:txBody>
          <a:bodyPr lIns="90000" rIns="90000" tIns="45000" bIns="45000" anchor="t">
            <a:noAutofit/>
          </a:bodyPr>
          <a:p>
            <a:pPr algn="just">
              <a:buNone/>
            </a:pPr>
            <a:endParaRPr b="0" lang="sr-Latn-RS" sz="1800" spc="-1" strike="noStrike">
              <a:latin typeface="Arial"/>
            </a:endParaRPr>
          </a:p>
          <a:p>
            <a:pPr algn="just">
              <a:buNone/>
            </a:pPr>
            <a:r>
              <a:rPr b="0" lang="sr-Latn-RS" sz="2400" spc="-1" strike="noStrike">
                <a:latin typeface="Times New Roman"/>
              </a:rPr>
              <a:t>На самом разговору оцењивач треба да оцењиваном образложи све оцене за радне циљеве </a:t>
            </a:r>
            <a:r>
              <a:rPr b="0" lang="sr-Latn-RS" sz="2400" spc="-66" strike="noStrike">
                <a:latin typeface="Times New Roman"/>
              </a:rPr>
              <a:t>и </a:t>
            </a:r>
            <a:r>
              <a:rPr b="0" lang="sr-Latn-RS" sz="2400" spc="-52" strike="noStrike">
                <a:latin typeface="Times New Roman"/>
              </a:rPr>
              <a:t>за </a:t>
            </a:r>
            <a:r>
              <a:rPr b="0" lang="sr-Latn-RS" sz="2400" spc="-55" strike="noStrike">
                <a:latin typeface="Times New Roman"/>
              </a:rPr>
              <a:t>остала мерила </a:t>
            </a:r>
            <a:r>
              <a:rPr b="0" lang="sr-Latn-RS" sz="2400" spc="-46" strike="noStrike">
                <a:latin typeface="Times New Roman"/>
              </a:rPr>
              <a:t>у </a:t>
            </a:r>
            <a:r>
              <a:rPr b="0" lang="sr-Latn-RS" sz="2400" spc="-80" strike="noStrike">
                <a:latin typeface="Times New Roman"/>
              </a:rPr>
              <a:t>смислу </a:t>
            </a:r>
            <a:r>
              <a:rPr b="0" lang="sr-Latn-RS" sz="2400" spc="-75" strike="noStrike">
                <a:latin typeface="Times New Roman"/>
              </a:rPr>
              <a:t>изношења </a:t>
            </a:r>
            <a:r>
              <a:rPr b="0" lang="sr-Latn-RS" sz="2400" spc="-60" strike="noStrike">
                <a:latin typeface="Times New Roman"/>
              </a:rPr>
              <a:t>аргумената </a:t>
            </a:r>
            <a:r>
              <a:rPr b="0" lang="sr-Latn-RS" sz="2400" spc="-55" strike="noStrike">
                <a:latin typeface="Times New Roman"/>
              </a:rPr>
              <a:t>и </a:t>
            </a:r>
            <a:r>
              <a:rPr b="0" lang="sr-Latn-RS" sz="2400" spc="-46" strike="noStrike">
                <a:latin typeface="Times New Roman"/>
              </a:rPr>
              <a:t>доказа </a:t>
            </a:r>
            <a:r>
              <a:rPr b="0" lang="sr-Latn-RS" sz="2400" spc="-60" strike="noStrike">
                <a:latin typeface="Times New Roman"/>
              </a:rPr>
              <a:t>за сваку </a:t>
            </a:r>
            <a:r>
              <a:rPr b="0" lang="sr-Latn-RS" sz="2400" spc="-75" strike="noStrike">
                <a:latin typeface="Times New Roman"/>
              </a:rPr>
              <a:t>од </a:t>
            </a:r>
            <a:r>
              <a:rPr b="0" lang="sr-Latn-RS" sz="2400" spc="-41" strike="noStrike">
                <a:latin typeface="Times New Roman"/>
              </a:rPr>
              <a:t>њих</a:t>
            </a:r>
            <a:r>
              <a:rPr b="0" lang="sr-Latn-RS" sz="2400" spc="-15" strike="noStrike">
                <a:latin typeface="Times New Roman"/>
              </a:rPr>
              <a:t>, као и да попуни преостале рубрике у оригиналном извештају о </a:t>
            </a:r>
            <a:r>
              <a:rPr b="0" lang="sr-Latn-RS" sz="2400" spc="-72" strike="noStrike">
                <a:latin typeface="Times New Roman"/>
              </a:rPr>
              <a:t>оцењивању.</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1" strike="noStrike">
                <a:latin typeface="Times New Roman"/>
              </a:rPr>
              <a:t>Може </a:t>
            </a:r>
            <a:r>
              <a:rPr b="0" lang="sr-Latn-RS" sz="2400" spc="-75" strike="noStrike">
                <a:latin typeface="Times New Roman"/>
              </a:rPr>
              <a:t>се </a:t>
            </a:r>
            <a:r>
              <a:rPr b="0" lang="sr-Latn-RS" sz="2400" spc="-66" strike="noStrike">
                <a:latin typeface="Times New Roman"/>
              </a:rPr>
              <a:t>десити </a:t>
            </a:r>
            <a:r>
              <a:rPr b="0" lang="sr-Latn-RS" sz="2400" spc="-60" strike="noStrike">
                <a:latin typeface="Times New Roman"/>
              </a:rPr>
              <a:t>да </a:t>
            </a:r>
            <a:r>
              <a:rPr b="0" lang="sr-Latn-RS" sz="2400" spc="-75" strike="noStrike">
                <a:latin typeface="Times New Roman"/>
              </a:rPr>
              <a:t>службеник, </a:t>
            </a:r>
            <a:r>
              <a:rPr b="0" lang="sr-Latn-RS" sz="2400" spc="-72" strike="noStrike">
                <a:latin typeface="Times New Roman"/>
              </a:rPr>
              <a:t>и ако </a:t>
            </a:r>
            <a:r>
              <a:rPr b="0" lang="sr-Latn-RS" sz="2400" spc="-66" strike="noStrike">
                <a:latin typeface="Times New Roman"/>
              </a:rPr>
              <a:t>је </a:t>
            </a:r>
            <a:r>
              <a:rPr b="0" lang="sr-Latn-RS" sz="2400" spc="-60" strike="noStrike">
                <a:latin typeface="Times New Roman"/>
              </a:rPr>
              <a:t>уредно </a:t>
            </a:r>
            <a:r>
              <a:rPr b="0" lang="sr-Latn-RS" sz="2400" spc="-72" strike="noStrike">
                <a:latin typeface="Times New Roman"/>
              </a:rPr>
              <a:t>позван </a:t>
            </a:r>
            <a:r>
              <a:rPr b="0" lang="sr-Latn-RS" sz="2400" spc="-66" strike="noStrike">
                <a:latin typeface="Times New Roman"/>
              </a:rPr>
              <a:t>и </a:t>
            </a:r>
            <a:r>
              <a:rPr b="0" lang="sr-Latn-RS" sz="2400" spc="-72" strike="noStrike">
                <a:latin typeface="Times New Roman"/>
              </a:rPr>
              <a:t>о </a:t>
            </a:r>
            <a:r>
              <a:rPr b="0" lang="sr-Latn-RS" sz="2400" spc="-66" strike="noStrike">
                <a:latin typeface="Times New Roman"/>
              </a:rPr>
              <a:t>томе </a:t>
            </a:r>
            <a:r>
              <a:rPr b="0" lang="sr-Latn-RS" sz="2400" spc="-75" strike="noStrike">
                <a:latin typeface="Times New Roman"/>
              </a:rPr>
              <a:t>постоји </a:t>
            </a:r>
            <a:r>
              <a:rPr b="0" lang="sr-Latn-RS" sz="2400" spc="-72" strike="noStrike">
                <a:latin typeface="Times New Roman"/>
              </a:rPr>
              <a:t>писани </a:t>
            </a:r>
            <a:r>
              <a:rPr b="0" lang="sr-Latn-RS" sz="2400" spc="-66" strike="noStrike">
                <a:latin typeface="Times New Roman"/>
              </a:rPr>
              <a:t>доказ, не </a:t>
            </a:r>
            <a:r>
              <a:rPr b="0" lang="sr-Latn-RS" sz="2400" spc="-26" strike="noStrike">
                <a:latin typeface="Times New Roman"/>
              </a:rPr>
              <a:t>дође </a:t>
            </a:r>
            <a:r>
              <a:rPr b="0" lang="sr-Latn-RS" sz="2400" spc="-21" strike="noStrike">
                <a:latin typeface="Times New Roman"/>
              </a:rPr>
              <a:t>на </a:t>
            </a:r>
            <a:r>
              <a:rPr b="0" lang="sr-Latn-RS" sz="2400" spc="-26" strike="noStrike">
                <a:latin typeface="Times New Roman"/>
              </a:rPr>
              <a:t>разговор </a:t>
            </a:r>
            <a:r>
              <a:rPr b="0" lang="sr-Latn-RS" sz="2400" spc="-15" strike="noStrike">
                <a:latin typeface="Times New Roman"/>
              </a:rPr>
              <a:t>без </a:t>
            </a:r>
            <a:r>
              <a:rPr b="0" lang="sr-Latn-RS" sz="2400" spc="4" strike="noStrike">
                <a:latin typeface="Times New Roman"/>
              </a:rPr>
              <a:t>образложења </a:t>
            </a:r>
            <a:r>
              <a:rPr b="0" lang="sr-Latn-RS" sz="2400" spc="-21" strike="noStrike">
                <a:latin typeface="Times New Roman"/>
              </a:rPr>
              <a:t>или </a:t>
            </a:r>
            <a:r>
              <a:rPr b="0" lang="sr-Latn-RS" sz="2400" spc="-15" strike="noStrike">
                <a:latin typeface="Times New Roman"/>
              </a:rPr>
              <a:t>доказа </a:t>
            </a:r>
            <a:r>
              <a:rPr b="0" lang="sr-Latn-RS" sz="2400" spc="-21" strike="noStrike">
                <a:latin typeface="Times New Roman"/>
              </a:rPr>
              <a:t>о </a:t>
            </a:r>
            <a:r>
              <a:rPr b="0" lang="sr-Latn-RS" sz="2400" spc="-15" strike="noStrike">
                <a:latin typeface="Times New Roman"/>
              </a:rPr>
              <a:t>спречености. </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21" strike="noStrike">
                <a:latin typeface="Times New Roman"/>
              </a:rPr>
              <a:t>У </a:t>
            </a:r>
            <a:r>
              <a:rPr b="0" lang="sr-Latn-RS" sz="2400" spc="-12" strike="noStrike">
                <a:latin typeface="Times New Roman"/>
              </a:rPr>
              <a:t>том </a:t>
            </a:r>
            <a:r>
              <a:rPr b="0" lang="sr-Latn-RS" sz="2400" spc="-1" strike="noStrike">
                <a:latin typeface="Times New Roman"/>
              </a:rPr>
              <a:t>случају </a:t>
            </a:r>
            <a:r>
              <a:rPr b="0" lang="sr-Latn-RS" sz="2400" spc="-41" strike="noStrike">
                <a:latin typeface="Times New Roman"/>
              </a:rPr>
              <a:t>оцењивач  прави </a:t>
            </a:r>
            <a:r>
              <a:rPr b="0" lang="sr-Latn-RS" sz="2400" spc="-46" strike="noStrike">
                <a:latin typeface="Times New Roman"/>
              </a:rPr>
              <a:t>службену </a:t>
            </a:r>
            <a:r>
              <a:rPr b="0" lang="sr-Latn-RS" sz="2400" spc="-60" strike="noStrike">
                <a:latin typeface="Times New Roman"/>
              </a:rPr>
              <a:t>белешку, </a:t>
            </a:r>
            <a:r>
              <a:rPr b="0" lang="sr-Latn-RS" sz="2400" spc="-35" strike="noStrike">
                <a:latin typeface="Times New Roman"/>
              </a:rPr>
              <a:t>довршава </a:t>
            </a:r>
            <a:r>
              <a:rPr b="0" lang="sr-Latn-RS" sz="2400" spc="-55" strike="noStrike">
                <a:latin typeface="Times New Roman"/>
              </a:rPr>
              <a:t>попуњавање </a:t>
            </a:r>
            <a:r>
              <a:rPr b="0" lang="sr-Latn-RS" sz="2400" spc="-26" strike="noStrike">
                <a:latin typeface="Times New Roman"/>
              </a:rPr>
              <a:t>извештаја </a:t>
            </a:r>
            <a:r>
              <a:rPr b="0" lang="sr-Latn-RS" sz="2400" spc="-52" strike="noStrike">
                <a:latin typeface="Times New Roman"/>
              </a:rPr>
              <a:t>о </a:t>
            </a:r>
            <a:r>
              <a:rPr b="0" lang="sr-Latn-RS" sz="2400" spc="-41" strike="noStrike">
                <a:latin typeface="Times New Roman"/>
              </a:rPr>
              <a:t>оцењивању </a:t>
            </a:r>
            <a:r>
              <a:rPr b="0" lang="sr-Latn-RS" sz="2400" spc="-55" strike="noStrike">
                <a:latin typeface="Times New Roman"/>
              </a:rPr>
              <a:t>и </a:t>
            </a:r>
            <a:r>
              <a:rPr b="0" lang="sr-Latn-RS" sz="2400" spc="-46" strike="noStrike">
                <a:latin typeface="Times New Roman"/>
              </a:rPr>
              <a:t>прослеђује га даље према редовној </a:t>
            </a:r>
            <a:r>
              <a:rPr b="0" lang="sr-Latn-RS" sz="2400" spc="-15" strike="noStrike">
                <a:latin typeface="Times New Roman"/>
              </a:rPr>
              <a:t>процедури.</a:t>
            </a:r>
            <a:endParaRPr b="0" lang="sr-Latn-RS" sz="2400" spc="-1" strike="noStrike">
              <a:latin typeface="Arial"/>
            </a:endParaRPr>
          </a:p>
        </p:txBody>
      </p:sp>
    </p:spTree>
  </p:cSld>
  <mc:AlternateContent>
    <mc:Choice Requires="p14">
      <p:transition spd="slow" p14:dur="2000"/>
    </mc:Choice>
    <mc:Fallback>
      <p:transition spd="slow"/>
    </mc:Fallback>
  </mc:AlternateContent>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3"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Предлози за стручно оспособљавање и усавршавање</a:t>
            </a:r>
            <a:endParaRPr b="0" lang="sr-Latn-RS" sz="4400" spc="-1" strike="noStrike">
              <a:solidFill>
                <a:srgbClr val="000000"/>
              </a:solidFill>
              <a:latin typeface="Times New Roman"/>
            </a:endParaRPr>
          </a:p>
        </p:txBody>
      </p:sp>
      <p:sp>
        <p:nvSpPr>
          <p:cNvPr id="274"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r>
              <a:rPr b="0" lang="sr-Latn-RS" sz="2400" spc="-1" strike="noStrike">
                <a:solidFill>
                  <a:srgbClr val="000000"/>
                </a:solidFill>
                <a:latin typeface="Times New Roman"/>
              </a:rPr>
              <a:t>Подразумевају унос тематских области које би биле значајне за будући развој службеника, </a:t>
            </a:r>
            <a:r>
              <a:rPr b="0" lang="sr-Latn-RS" sz="2400" spc="-15" strike="noStrike">
                <a:solidFill>
                  <a:srgbClr val="000000"/>
                </a:solidFill>
                <a:latin typeface="Times New Roman"/>
              </a:rPr>
              <a:t>уз </a:t>
            </a:r>
            <a:r>
              <a:rPr b="0" lang="sr-Latn-RS" sz="2400" spc="-1" strike="noStrike">
                <a:solidFill>
                  <a:srgbClr val="000000"/>
                </a:solidFill>
                <a:latin typeface="Times New Roman"/>
              </a:rPr>
              <a:t>навођење разлога, односно уз опис како ће то стручно усавршавање утицати на рад службеника, односно које значајне ефекте ће произвести.</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Предлози за стручно усавршавање треба да се заснивају на запажањима неких слабости које је оцењивани </a:t>
            </a:r>
            <a:r>
              <a:rPr b="0" lang="sr-Latn-RS" sz="2400" spc="-75" strike="noStrike">
                <a:solidFill>
                  <a:srgbClr val="000000"/>
                </a:solidFill>
                <a:latin typeface="Times New Roman"/>
              </a:rPr>
              <a:t>показао </a:t>
            </a:r>
            <a:r>
              <a:rPr b="0" lang="sr-Latn-RS" sz="2400" spc="-72" strike="noStrike">
                <a:solidFill>
                  <a:srgbClr val="000000"/>
                </a:solidFill>
                <a:latin typeface="Times New Roman"/>
              </a:rPr>
              <a:t>током </a:t>
            </a:r>
            <a:r>
              <a:rPr b="0" lang="sr-Latn-RS" sz="2400" spc="-80" strike="noStrike">
                <a:solidFill>
                  <a:srgbClr val="000000"/>
                </a:solidFill>
                <a:latin typeface="Times New Roman"/>
              </a:rPr>
              <a:t>датог </a:t>
            </a:r>
            <a:r>
              <a:rPr b="0" lang="sr-Latn-RS" sz="2400" spc="-75" strike="noStrike">
                <a:solidFill>
                  <a:srgbClr val="000000"/>
                </a:solidFill>
                <a:latin typeface="Times New Roman"/>
              </a:rPr>
              <a:t>периода </a:t>
            </a:r>
            <a:r>
              <a:rPr b="0" lang="sr-Latn-RS" sz="2400" spc="-80" strike="noStrike">
                <a:solidFill>
                  <a:srgbClr val="000000"/>
                </a:solidFill>
                <a:latin typeface="Times New Roman"/>
              </a:rPr>
              <a:t>оцењивања, </a:t>
            </a:r>
            <a:r>
              <a:rPr b="0" lang="sr-Latn-RS" sz="2400" spc="-72" strike="noStrike">
                <a:solidFill>
                  <a:srgbClr val="000000"/>
                </a:solidFill>
                <a:latin typeface="Times New Roman"/>
              </a:rPr>
              <a:t>односно </a:t>
            </a:r>
            <a:r>
              <a:rPr b="0" lang="sr-Latn-RS" sz="2400" spc="-75" strike="noStrike">
                <a:solidFill>
                  <a:srgbClr val="000000"/>
                </a:solidFill>
                <a:latin typeface="Times New Roman"/>
              </a:rPr>
              <a:t>да </a:t>
            </a:r>
            <a:r>
              <a:rPr b="0" lang="sr-Latn-RS" sz="2400" spc="-80" strike="noStrike">
                <a:solidFill>
                  <a:srgbClr val="000000"/>
                </a:solidFill>
                <a:latin typeface="Times New Roman"/>
              </a:rPr>
              <a:t>буду </a:t>
            </a:r>
            <a:r>
              <a:rPr b="0" lang="sr-Latn-RS" sz="2400" spc="-86" strike="noStrike">
                <a:solidFill>
                  <a:srgbClr val="000000"/>
                </a:solidFill>
                <a:latin typeface="Times New Roman"/>
              </a:rPr>
              <a:t>усмерени </a:t>
            </a:r>
            <a:r>
              <a:rPr b="0" lang="sr-Latn-RS" sz="2400" spc="-75" strike="noStrike">
                <a:solidFill>
                  <a:srgbClr val="000000"/>
                </a:solidFill>
                <a:latin typeface="Times New Roman"/>
              </a:rPr>
              <a:t>ка даљем развоју одређених компетенција, знања, вештина и способности. </a:t>
            </a:r>
            <a:endParaRPr b="0" lang="sr-Latn-RS" sz="2400" spc="-1" strike="noStrike">
              <a:solidFill>
                <a:srgbClr val="000000"/>
              </a:solidFill>
              <a:latin typeface="Times New Roman"/>
            </a:endParaRPr>
          </a:p>
          <a:p>
            <a:pPr algn="just">
              <a:spcAft>
                <a:spcPts val="1417"/>
              </a:spcAft>
              <a:buNone/>
            </a:pPr>
            <a:r>
              <a:rPr b="0" lang="sr-Latn-RS" sz="2400" spc="-75" strike="noStrike">
                <a:solidFill>
                  <a:srgbClr val="000000"/>
                </a:solidFill>
                <a:latin typeface="Times New Roman"/>
              </a:rPr>
              <a:t>Навођење разлога је важно за сагледавање и процену значајности и хитности наведених потреба од стране оних који планирају и спроводе стручно усавршавање </a:t>
            </a:r>
            <a:r>
              <a:rPr b="0" lang="sr-Latn-RS" sz="2400" spc="-21" strike="noStrike">
                <a:solidFill>
                  <a:srgbClr val="000000"/>
                </a:solidFill>
                <a:latin typeface="Times New Roman"/>
              </a:rPr>
              <a:t>.</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5"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Остали коментари оцењивача</a:t>
            </a:r>
            <a:endParaRPr b="0" lang="sr-Latn-RS" sz="4400" spc="-1" strike="noStrike">
              <a:solidFill>
                <a:srgbClr val="000000"/>
              </a:solidFill>
              <a:latin typeface="Times New Roman"/>
            </a:endParaRPr>
          </a:p>
        </p:txBody>
      </p:sp>
      <p:sp>
        <p:nvSpPr>
          <p:cNvPr id="276"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endParaRPr b="0" lang="sr-Latn-RS" sz="32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Могу укључивати све оно што је било значајно за </a:t>
            </a:r>
            <a:r>
              <a:rPr b="0" lang="sr-Latn-RS" sz="2400" spc="-75" strike="noStrike">
                <a:solidFill>
                  <a:srgbClr val="000000"/>
                </a:solidFill>
                <a:latin typeface="Times New Roman"/>
              </a:rPr>
              <a:t>дати </a:t>
            </a:r>
            <a:r>
              <a:rPr b="0" lang="sr-Latn-RS" sz="2400" spc="-66" strike="noStrike">
                <a:solidFill>
                  <a:srgbClr val="000000"/>
                </a:solidFill>
                <a:latin typeface="Times New Roman"/>
              </a:rPr>
              <a:t>период </a:t>
            </a:r>
            <a:r>
              <a:rPr b="0" lang="sr-Latn-RS" sz="2400" spc="-72" strike="noStrike">
                <a:solidFill>
                  <a:srgbClr val="000000"/>
                </a:solidFill>
                <a:latin typeface="Times New Roman"/>
              </a:rPr>
              <a:t>оцењивања, </a:t>
            </a:r>
            <a:r>
              <a:rPr b="0" lang="sr-Latn-RS" sz="2400" spc="-55" strike="noStrike">
                <a:solidFill>
                  <a:srgbClr val="000000"/>
                </a:solidFill>
                <a:latin typeface="Times New Roman"/>
              </a:rPr>
              <a:t>а </a:t>
            </a:r>
            <a:r>
              <a:rPr b="0" lang="sr-Latn-RS" sz="2400" spc="-75" strike="noStrike">
                <a:solidFill>
                  <a:srgbClr val="000000"/>
                </a:solidFill>
                <a:latin typeface="Times New Roman"/>
              </a:rPr>
              <a:t>тиче </a:t>
            </a:r>
            <a:r>
              <a:rPr b="0" lang="sr-Latn-RS" sz="2400" spc="-66" strike="noStrike">
                <a:solidFill>
                  <a:srgbClr val="000000"/>
                </a:solidFill>
                <a:latin typeface="Times New Roman"/>
              </a:rPr>
              <a:t>се рада </a:t>
            </a:r>
            <a:r>
              <a:rPr b="0" lang="sr-Latn-RS" sz="2400" spc="-60" strike="noStrike">
                <a:solidFill>
                  <a:srgbClr val="000000"/>
                </a:solidFill>
                <a:latin typeface="Times New Roman"/>
              </a:rPr>
              <a:t>оцењиваног, </a:t>
            </a:r>
            <a:endParaRPr b="0" lang="sr-Latn-RS" sz="2400" spc="-1" strike="noStrike">
              <a:solidFill>
                <a:srgbClr val="000000"/>
              </a:solidFill>
              <a:latin typeface="Times New Roman"/>
            </a:endParaRPr>
          </a:p>
          <a:p>
            <a:pPr algn="just">
              <a:spcAft>
                <a:spcPts val="1417"/>
              </a:spcAft>
              <a:buNone/>
            </a:pPr>
            <a:r>
              <a:rPr b="0" lang="sr-Latn-RS" sz="2400" spc="-72" strike="noStrike">
                <a:solidFill>
                  <a:srgbClr val="000000"/>
                </a:solidFill>
                <a:latin typeface="Times New Roman"/>
              </a:rPr>
              <a:t>на </a:t>
            </a:r>
            <a:r>
              <a:rPr b="0" lang="sr-Latn-RS" sz="2400" spc="-75" strike="noStrike">
                <a:solidFill>
                  <a:srgbClr val="000000"/>
                </a:solidFill>
                <a:latin typeface="Times New Roman"/>
              </a:rPr>
              <a:t>пример: </a:t>
            </a:r>
            <a:r>
              <a:rPr b="0" lang="sr-Latn-RS" sz="2400" spc="-66" strike="noStrike">
                <a:solidFill>
                  <a:srgbClr val="000000"/>
                </a:solidFill>
                <a:latin typeface="Times New Roman"/>
              </a:rPr>
              <a:t>промена </a:t>
            </a:r>
            <a:r>
              <a:rPr b="0" lang="sr-Latn-RS" sz="2400" spc="-75" strike="noStrike">
                <a:solidFill>
                  <a:srgbClr val="000000"/>
                </a:solidFill>
                <a:latin typeface="Times New Roman"/>
              </a:rPr>
              <a:t>звања, </a:t>
            </a:r>
            <a:r>
              <a:rPr b="0" lang="sr-Latn-RS" sz="2400" spc="-52" strike="noStrike">
                <a:solidFill>
                  <a:srgbClr val="000000"/>
                </a:solidFill>
                <a:latin typeface="Times New Roman"/>
              </a:rPr>
              <a:t>укупно одсуствовање са посла у тој години, разне ситуације или околности које су утицале на његов </a:t>
            </a:r>
            <a:r>
              <a:rPr b="0" lang="sr-Latn-RS" sz="2400" spc="-26" strike="noStrike">
                <a:solidFill>
                  <a:srgbClr val="000000"/>
                </a:solidFill>
                <a:latin typeface="Times New Roman"/>
              </a:rPr>
              <a:t>успех</a:t>
            </a:r>
            <a:r>
              <a:rPr b="0" lang="sr-Latn-RS" sz="2400" spc="-41" strike="noStrike">
                <a:solidFill>
                  <a:srgbClr val="000000"/>
                </a:solidFill>
                <a:latin typeface="Times New Roman"/>
              </a:rPr>
              <a:t>(неке </a:t>
            </a:r>
            <a:r>
              <a:rPr b="0" lang="sr-Latn-RS" sz="2400" spc="-55" strike="noStrike">
                <a:solidFill>
                  <a:srgbClr val="000000"/>
                </a:solidFill>
                <a:latin typeface="Times New Roman"/>
              </a:rPr>
              <a:t>објективне или </a:t>
            </a:r>
            <a:r>
              <a:rPr b="0" lang="sr-Latn-RS" sz="2400" spc="-41" strike="noStrike">
                <a:solidFill>
                  <a:srgbClr val="000000"/>
                </a:solidFill>
                <a:latin typeface="Times New Roman"/>
              </a:rPr>
              <a:t>субјективне </a:t>
            </a:r>
            <a:r>
              <a:rPr b="0" lang="sr-Latn-RS" sz="2400" spc="-32" strike="noStrike">
                <a:solidFill>
                  <a:srgbClr val="000000"/>
                </a:solidFill>
                <a:latin typeface="Times New Roman"/>
              </a:rPr>
              <a:t>тешкоће </a:t>
            </a:r>
            <a:r>
              <a:rPr b="0" lang="sr-Latn-RS" sz="2400" spc="-55" strike="noStrike">
                <a:solidFill>
                  <a:srgbClr val="000000"/>
                </a:solidFill>
                <a:latin typeface="Times New Roman"/>
              </a:rPr>
              <a:t>које </a:t>
            </a:r>
            <a:r>
              <a:rPr b="0" lang="sr-Latn-RS" sz="2400" spc="-52" strike="noStrike">
                <a:solidFill>
                  <a:srgbClr val="000000"/>
                </a:solidFill>
                <a:latin typeface="Times New Roman"/>
              </a:rPr>
              <a:t>су утицале </a:t>
            </a:r>
            <a:r>
              <a:rPr b="0" lang="sr-Latn-RS" sz="2400" spc="-35" strike="noStrike">
                <a:solidFill>
                  <a:srgbClr val="000000"/>
                </a:solidFill>
                <a:latin typeface="Times New Roman"/>
              </a:rPr>
              <a:t>на </a:t>
            </a:r>
            <a:r>
              <a:rPr b="0" lang="sr-Latn-RS" sz="2400" spc="-55" strike="noStrike">
                <a:solidFill>
                  <a:srgbClr val="000000"/>
                </a:solidFill>
                <a:latin typeface="Times New Roman"/>
              </a:rPr>
              <a:t>резултате </a:t>
            </a:r>
            <a:r>
              <a:rPr b="0" lang="sr-Latn-RS" sz="2400" spc="-41" strike="noStrike">
                <a:solidFill>
                  <a:srgbClr val="000000"/>
                </a:solidFill>
                <a:latin typeface="Times New Roman"/>
              </a:rPr>
              <a:t>рада и сл.)</a:t>
            </a:r>
            <a:r>
              <a:rPr b="0" lang="sr-Latn-RS" sz="2400" spc="-1" strike="noStrike">
                <a:solidFill>
                  <a:srgbClr val="000000"/>
                </a:solidFill>
                <a:latin typeface="Times New Roman"/>
              </a:rPr>
              <a:t>.</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7"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Разговор оцењивача са службеником</a:t>
            </a:r>
            <a:endParaRPr b="0" lang="sr-Latn-RS" sz="4400" spc="-1" strike="noStrike">
              <a:solidFill>
                <a:srgbClr val="000000"/>
              </a:solidFill>
              <a:latin typeface="Times New Roman"/>
            </a:endParaRPr>
          </a:p>
        </p:txBody>
      </p:sp>
      <p:sp>
        <p:nvSpPr>
          <p:cNvPr id="278"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r>
              <a:rPr b="0" lang="sr-Latn-RS" sz="2400" spc="-1" strike="noStrike">
                <a:solidFill>
                  <a:srgbClr val="000000"/>
                </a:solidFill>
                <a:latin typeface="Times New Roman"/>
              </a:rPr>
              <a:t>Подразумева унос датума разговора, коментара </a:t>
            </a:r>
            <a:r>
              <a:rPr b="0" lang="sr-Latn-RS" sz="2400" spc="-60" strike="noStrike">
                <a:solidFill>
                  <a:srgbClr val="000000"/>
                </a:solidFill>
                <a:latin typeface="Times New Roman"/>
              </a:rPr>
              <a:t>оцењиваног </a:t>
            </a:r>
            <a:r>
              <a:rPr b="0" lang="sr-Latn-RS" sz="2400" spc="-41" strike="noStrike">
                <a:solidFill>
                  <a:srgbClr val="000000"/>
                </a:solidFill>
                <a:latin typeface="Times New Roman"/>
              </a:rPr>
              <a:t>службеника </a:t>
            </a:r>
            <a:r>
              <a:rPr b="0" lang="sr-Latn-RS" sz="2400" spc="-55" strike="noStrike">
                <a:solidFill>
                  <a:srgbClr val="000000"/>
                </a:solidFill>
                <a:latin typeface="Times New Roman"/>
              </a:rPr>
              <a:t>и </a:t>
            </a:r>
            <a:r>
              <a:rPr b="0" lang="sr-Latn-RS" sz="2400" spc="-46" strike="noStrike">
                <a:solidFill>
                  <a:srgbClr val="000000"/>
                </a:solidFill>
                <a:latin typeface="Times New Roman"/>
              </a:rPr>
              <a:t>његов </a:t>
            </a:r>
            <a:r>
              <a:rPr b="0" lang="sr-Latn-RS" sz="2400" spc="-52" strike="noStrike">
                <a:solidFill>
                  <a:srgbClr val="000000"/>
                </a:solidFill>
                <a:latin typeface="Times New Roman"/>
              </a:rPr>
              <a:t>потпис. </a:t>
            </a:r>
            <a:endParaRPr b="0" lang="sr-Latn-RS" sz="2400" spc="-1" strike="noStrike">
              <a:solidFill>
                <a:srgbClr val="000000"/>
              </a:solidFill>
              <a:latin typeface="Times New Roman"/>
            </a:endParaRPr>
          </a:p>
          <a:p>
            <a:pPr algn="just">
              <a:spcAft>
                <a:spcPts val="1417"/>
              </a:spcAft>
              <a:buNone/>
            </a:pPr>
            <a:r>
              <a:rPr b="0" lang="sr-Latn-RS" sz="2400" spc="-52" strike="noStrike">
                <a:solidFill>
                  <a:srgbClr val="000000"/>
                </a:solidFill>
                <a:latin typeface="Times New Roman"/>
              </a:rPr>
              <a:t>Службеник </a:t>
            </a:r>
            <a:r>
              <a:rPr b="0" lang="sr-Latn-RS" sz="2400" spc="-35" strike="noStrike">
                <a:solidFill>
                  <a:srgbClr val="000000"/>
                </a:solidFill>
                <a:latin typeface="Times New Roman"/>
              </a:rPr>
              <a:t>у </a:t>
            </a:r>
            <a:r>
              <a:rPr b="0" lang="sr-Latn-RS" sz="2400" spc="-72" strike="noStrike">
                <a:solidFill>
                  <a:srgbClr val="000000"/>
                </a:solidFill>
                <a:latin typeface="Times New Roman"/>
              </a:rPr>
              <a:t>овој </a:t>
            </a:r>
            <a:r>
              <a:rPr b="0" lang="sr-Latn-RS" sz="2400" spc="-41" strike="noStrike">
                <a:solidFill>
                  <a:srgbClr val="000000"/>
                </a:solidFill>
                <a:latin typeface="Times New Roman"/>
              </a:rPr>
              <a:t>рубрици </a:t>
            </a:r>
            <a:r>
              <a:rPr b="0" lang="sr-Latn-RS" sz="2400" spc="-46" strike="noStrike">
                <a:solidFill>
                  <a:srgbClr val="000000"/>
                </a:solidFill>
                <a:latin typeface="Times New Roman"/>
              </a:rPr>
              <a:t>може </a:t>
            </a:r>
            <a:r>
              <a:rPr b="0" lang="sr-Latn-RS" sz="2400" spc="-55" strike="noStrike">
                <a:solidFill>
                  <a:srgbClr val="000000"/>
                </a:solidFill>
                <a:latin typeface="Times New Roman"/>
              </a:rPr>
              <a:t>као </a:t>
            </a:r>
            <a:r>
              <a:rPr b="0" lang="sr-Latn-RS" sz="2400" spc="-1" strike="noStrike">
                <a:solidFill>
                  <a:srgbClr val="000000"/>
                </a:solidFill>
                <a:latin typeface="Times New Roman"/>
              </a:rPr>
              <a:t>коментар </a:t>
            </a:r>
            <a:r>
              <a:rPr b="0" lang="sr-Latn-RS" sz="2400" spc="-52" strike="noStrike">
                <a:solidFill>
                  <a:srgbClr val="000000"/>
                </a:solidFill>
                <a:latin typeface="Times New Roman"/>
              </a:rPr>
              <a:t>унети </a:t>
            </a:r>
            <a:r>
              <a:rPr b="0" lang="sr-Latn-RS" sz="2400" spc="-46" strike="noStrike">
                <a:solidFill>
                  <a:srgbClr val="000000"/>
                </a:solidFill>
                <a:latin typeface="Times New Roman"/>
              </a:rPr>
              <a:t>све </a:t>
            </a:r>
            <a:r>
              <a:rPr b="0" lang="sr-Latn-RS" sz="2400" spc="-60" strike="noStrike">
                <a:solidFill>
                  <a:srgbClr val="000000"/>
                </a:solidFill>
                <a:latin typeface="Times New Roman"/>
              </a:rPr>
              <a:t>што </a:t>
            </a:r>
            <a:r>
              <a:rPr b="0" lang="sr-Latn-RS" sz="2400" spc="-41" strike="noStrike">
                <a:solidFill>
                  <a:srgbClr val="000000"/>
                </a:solidFill>
                <a:latin typeface="Times New Roman"/>
              </a:rPr>
              <a:t>сматра </a:t>
            </a:r>
            <a:r>
              <a:rPr b="0" lang="sr-Latn-RS" sz="2400" spc="-60" strike="noStrike">
                <a:solidFill>
                  <a:srgbClr val="000000"/>
                </a:solidFill>
                <a:latin typeface="Times New Roman"/>
              </a:rPr>
              <a:t>значајним и </a:t>
            </a:r>
            <a:r>
              <a:rPr b="0" lang="sr-Latn-RS" sz="2400" spc="-55" strike="noStrike">
                <a:solidFill>
                  <a:srgbClr val="000000"/>
                </a:solidFill>
                <a:latin typeface="Times New Roman"/>
              </a:rPr>
              <a:t>важним </a:t>
            </a:r>
            <a:r>
              <a:rPr b="0" lang="sr-Latn-RS" sz="2400" spc="-60" strike="noStrike">
                <a:solidFill>
                  <a:srgbClr val="000000"/>
                </a:solidFill>
                <a:latin typeface="Times New Roman"/>
              </a:rPr>
              <a:t>за њега, </a:t>
            </a:r>
            <a:r>
              <a:rPr b="0" lang="sr-Latn-RS" sz="2400" spc="-55" strike="noStrike">
                <a:solidFill>
                  <a:srgbClr val="000000"/>
                </a:solidFill>
                <a:latin typeface="Times New Roman"/>
              </a:rPr>
              <a:t>било да </a:t>
            </a:r>
            <a:r>
              <a:rPr b="0" lang="sr-Latn-RS" sz="2400" spc="-52" strike="noStrike">
                <a:solidFill>
                  <a:srgbClr val="000000"/>
                </a:solidFill>
                <a:latin typeface="Times New Roman"/>
              </a:rPr>
              <a:t>се тиче </a:t>
            </a:r>
            <a:r>
              <a:rPr b="0" lang="sr-Latn-RS" sz="2400" spc="-66" strike="noStrike">
                <a:solidFill>
                  <a:srgbClr val="000000"/>
                </a:solidFill>
                <a:latin typeface="Times New Roman"/>
              </a:rPr>
              <a:t>задовољства или незадовољства оценом. У пракси се може десити да службеник одбије да потпише извештај, што се сматра његовим правом. </a:t>
            </a:r>
            <a:endParaRPr b="0" lang="sr-Latn-RS" sz="2400" spc="-1" strike="noStrike">
              <a:solidFill>
                <a:srgbClr val="000000"/>
              </a:solidFill>
              <a:latin typeface="Times New Roman"/>
            </a:endParaRPr>
          </a:p>
          <a:p>
            <a:pPr algn="just">
              <a:spcAft>
                <a:spcPts val="1417"/>
              </a:spcAft>
              <a:buNone/>
            </a:pPr>
            <a:r>
              <a:rPr b="0" lang="sr-Latn-RS" sz="2400" spc="-66" strike="noStrike">
                <a:solidFill>
                  <a:srgbClr val="000000"/>
                </a:solidFill>
                <a:latin typeface="Times New Roman"/>
              </a:rPr>
              <a:t>У том случају оцењивач прави белешку у простору за коментар оцењивача и извештај прослеђује даље по редовној процедури. </a:t>
            </a:r>
            <a:endParaRPr b="0" lang="sr-Latn-RS" sz="2400" spc="-1" strike="noStrike">
              <a:solidFill>
                <a:srgbClr val="000000"/>
              </a:solidFill>
              <a:latin typeface="Times New Roman"/>
            </a:endParaRPr>
          </a:p>
          <a:p>
            <a:pPr algn="just">
              <a:spcAft>
                <a:spcPts val="1417"/>
              </a:spcAft>
              <a:buNone/>
            </a:pPr>
            <a:r>
              <a:rPr b="0" lang="sr-Latn-RS" sz="2400" spc="-66" strike="noStrike">
                <a:solidFill>
                  <a:srgbClr val="000000"/>
                </a:solidFill>
                <a:latin typeface="Times New Roman"/>
              </a:rPr>
              <a:t>Било да потпише или не потпише извештај, оцењивани има право жалбе на решење о оцени коју упућује жалбеној </a:t>
            </a:r>
            <a:r>
              <a:rPr b="0" lang="sr-Latn-RS" sz="2400" spc="-12" strike="noStrike">
                <a:solidFill>
                  <a:srgbClr val="000000"/>
                </a:solidFill>
                <a:latin typeface="Times New Roman"/>
              </a:rPr>
              <a:t>комисији.</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9"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Предлог оцене</a:t>
            </a:r>
            <a:endParaRPr b="0" lang="sr-Latn-RS" sz="4400" spc="-1" strike="noStrike">
              <a:solidFill>
                <a:srgbClr val="000000"/>
              </a:solidFill>
              <a:latin typeface="Times New Roman"/>
            </a:endParaRPr>
          </a:p>
        </p:txBody>
      </p:sp>
      <p:sp>
        <p:nvSpPr>
          <p:cNvPr id="280" name="PlaceHolder 2"/>
          <p:cNvSpPr>
            <a:spLocks noGrp="1"/>
          </p:cNvSpPr>
          <p:nvPr>
            <p:ph/>
          </p:nvPr>
        </p:nvSpPr>
        <p:spPr>
          <a:xfrm>
            <a:off x="504000" y="1769040"/>
            <a:ext cx="9216000" cy="4998960"/>
          </a:xfrm>
          <a:prstGeom prst="rect">
            <a:avLst/>
          </a:prstGeom>
          <a:noFill/>
          <a:ln w="0">
            <a:noFill/>
          </a:ln>
        </p:spPr>
        <p:txBody>
          <a:bodyPr lIns="0" rIns="0" tIns="0" bIns="0" anchor="t">
            <a:normAutofit fontScale="97000"/>
          </a:bodyPr>
          <a:p>
            <a:pPr algn="just">
              <a:spcAft>
                <a:spcPts val="1417"/>
              </a:spcAft>
              <a:buNone/>
            </a:pPr>
            <a:r>
              <a:rPr b="0" lang="en-US" sz="2400" spc="-15" strike="noStrike">
                <a:solidFill>
                  <a:srgbClr val="000000"/>
                </a:solidFill>
                <a:latin typeface="Times New Roman"/>
              </a:rPr>
              <a:t>се</a:t>
            </a:r>
            <a:r>
              <a:rPr b="1" lang="sr-Latn-RS" sz="2400" spc="-15" strike="noStrike">
                <a:solidFill>
                  <a:srgbClr val="000000"/>
                </a:solidFill>
                <a:latin typeface="Times New Roman"/>
              </a:rPr>
              <a:t> </a:t>
            </a:r>
            <a:r>
              <a:rPr b="0" lang="sr-Latn-RS" sz="2400" spc="-26" strike="noStrike">
                <a:solidFill>
                  <a:srgbClr val="000000"/>
                </a:solidFill>
                <a:latin typeface="Times New Roman"/>
              </a:rPr>
              <a:t>попуњава </a:t>
            </a:r>
            <a:r>
              <a:rPr b="0" lang="sr-Latn-RS" sz="2400" spc="-21" strike="noStrike">
                <a:solidFill>
                  <a:srgbClr val="000000"/>
                </a:solidFill>
                <a:latin typeface="Times New Roman"/>
              </a:rPr>
              <a:t>тако </a:t>
            </a:r>
            <a:r>
              <a:rPr b="0" lang="sr-Latn-RS" sz="2400" spc="-15" strike="noStrike">
                <a:solidFill>
                  <a:srgbClr val="000000"/>
                </a:solidFill>
                <a:latin typeface="Times New Roman"/>
              </a:rPr>
              <a:t>што се </a:t>
            </a:r>
            <a:r>
              <a:rPr b="0" lang="sr-Latn-RS" sz="2400" spc="-12" strike="noStrike">
                <a:solidFill>
                  <a:srgbClr val="000000"/>
                </a:solidFill>
                <a:latin typeface="Times New Roman"/>
              </a:rPr>
              <a:t>сабирају </a:t>
            </a:r>
            <a:r>
              <a:rPr b="0" lang="sr-Latn-RS" sz="2400" spc="-46" strike="noStrike">
                <a:solidFill>
                  <a:srgbClr val="000000"/>
                </a:solidFill>
                <a:latin typeface="Times New Roman"/>
              </a:rPr>
              <a:t>први </a:t>
            </a:r>
            <a:r>
              <a:rPr b="0" lang="sr-Latn-RS" sz="2400" spc="-15" strike="noStrike">
                <a:solidFill>
                  <a:srgbClr val="000000"/>
                </a:solidFill>
                <a:latin typeface="Times New Roman"/>
              </a:rPr>
              <a:t>просек (за </a:t>
            </a:r>
            <a:r>
              <a:rPr b="0" lang="sr-Latn-RS" sz="2400" spc="-21" strike="noStrike">
                <a:solidFill>
                  <a:srgbClr val="000000"/>
                </a:solidFill>
                <a:latin typeface="Times New Roman"/>
              </a:rPr>
              <a:t>радне </a:t>
            </a:r>
            <a:r>
              <a:rPr b="0" lang="sr-Latn-RS" sz="2400" spc="-26" strike="noStrike">
                <a:solidFill>
                  <a:srgbClr val="000000"/>
                </a:solidFill>
                <a:latin typeface="Times New Roman"/>
              </a:rPr>
              <a:t>циљеве) и други просек (за остала мерила) и тај збир се дели са два. </a:t>
            </a:r>
            <a:endParaRPr b="0" lang="sr-Latn-RS" sz="2400" spc="-1" strike="noStrike">
              <a:solidFill>
                <a:srgbClr val="000000"/>
              </a:solidFill>
              <a:latin typeface="Times New Roman"/>
            </a:endParaRPr>
          </a:p>
          <a:p>
            <a:pPr algn="just">
              <a:spcAft>
                <a:spcPts val="1417"/>
              </a:spcAft>
              <a:buNone/>
            </a:pPr>
            <a:r>
              <a:rPr b="0" lang="sr-Latn-RS" sz="2400" spc="-26" strike="noStrike">
                <a:solidFill>
                  <a:srgbClr val="000000"/>
                </a:solidFill>
                <a:latin typeface="Times New Roman"/>
              </a:rPr>
              <a:t>Добијена укупна просечна оцена </a:t>
            </a:r>
            <a:r>
              <a:rPr b="0" lang="sr-Latn-RS" sz="2400" spc="-35" strike="noStrike">
                <a:solidFill>
                  <a:srgbClr val="000000"/>
                </a:solidFill>
                <a:latin typeface="Times New Roman"/>
              </a:rPr>
              <a:t>(заокружена </a:t>
            </a:r>
            <a:r>
              <a:rPr b="0" lang="sr-Latn-RS" sz="2400" spc="-26" strike="noStrike">
                <a:solidFill>
                  <a:srgbClr val="000000"/>
                </a:solidFill>
                <a:latin typeface="Times New Roman"/>
              </a:rPr>
              <a:t>на </a:t>
            </a:r>
            <a:r>
              <a:rPr b="0" lang="sr-Latn-RS" sz="2400" spc="-32" strike="noStrike">
                <a:solidFill>
                  <a:srgbClr val="000000"/>
                </a:solidFill>
                <a:latin typeface="Times New Roman"/>
              </a:rPr>
              <a:t>две </a:t>
            </a:r>
            <a:r>
              <a:rPr b="0" lang="sr-Latn-RS" sz="2400" spc="-41" strike="noStrike">
                <a:solidFill>
                  <a:srgbClr val="000000"/>
                </a:solidFill>
                <a:latin typeface="Times New Roman"/>
              </a:rPr>
              <a:t>децимале) </a:t>
            </a:r>
            <a:r>
              <a:rPr b="0" lang="sr-Latn-RS" sz="2400" spc="-35" strike="noStrike">
                <a:solidFill>
                  <a:srgbClr val="000000"/>
                </a:solidFill>
                <a:latin typeface="Times New Roman"/>
              </a:rPr>
              <a:t>тражи </a:t>
            </a:r>
            <a:r>
              <a:rPr b="0" lang="sr-Latn-RS" sz="2400" spc="-1" strike="noStrike">
                <a:solidFill>
                  <a:srgbClr val="000000"/>
                </a:solidFill>
                <a:latin typeface="Times New Roman"/>
              </a:rPr>
              <a:t>се </a:t>
            </a:r>
            <a:r>
              <a:rPr b="0" lang="sr-Latn-RS" sz="2400" spc="-12" strike="noStrike">
                <a:solidFill>
                  <a:srgbClr val="000000"/>
                </a:solidFill>
                <a:latin typeface="Times New Roman"/>
              </a:rPr>
              <a:t>у </a:t>
            </a:r>
            <a:r>
              <a:rPr b="0" lang="sr-Latn-RS" sz="2400" spc="-41" strike="noStrike">
                <a:solidFill>
                  <a:srgbClr val="000000"/>
                </a:solidFill>
                <a:latin typeface="Times New Roman"/>
              </a:rPr>
              <a:t>распону </a:t>
            </a:r>
            <a:r>
              <a:rPr b="0" lang="sr-Latn-RS" sz="2400" spc="-46" strike="noStrike">
                <a:solidFill>
                  <a:srgbClr val="000000"/>
                </a:solidFill>
                <a:latin typeface="Times New Roman"/>
              </a:rPr>
              <a:t>оцена </a:t>
            </a:r>
            <a:r>
              <a:rPr b="0" lang="sr-Latn-RS" sz="2400" spc="-35" strike="noStrike">
                <a:solidFill>
                  <a:srgbClr val="000000"/>
                </a:solidFill>
                <a:latin typeface="Times New Roman"/>
              </a:rPr>
              <a:t>датом у члану 26.  </a:t>
            </a:r>
            <a:r>
              <a:rPr b="0" lang="sr-Latn-RS" sz="2400" spc="-32" strike="noStrike">
                <a:solidFill>
                  <a:srgbClr val="000000"/>
                </a:solidFill>
                <a:latin typeface="Times New Roman"/>
              </a:rPr>
              <a:t>Уредбе о оцењивању службеника </a:t>
            </a:r>
            <a:r>
              <a:rPr b="0" lang="sr-Latn-RS" sz="2400" spc="-26" strike="noStrike">
                <a:solidFill>
                  <a:srgbClr val="000000"/>
                </a:solidFill>
                <a:latin typeface="Times New Roman"/>
              </a:rPr>
              <a:t>и </a:t>
            </a:r>
            <a:r>
              <a:rPr b="0" lang="sr-Latn-RS" sz="2400" spc="-21" strike="noStrike">
                <a:solidFill>
                  <a:srgbClr val="000000"/>
                </a:solidFill>
                <a:latin typeface="Times New Roman"/>
              </a:rPr>
              <a:t>очитава се која је то категорија</a:t>
            </a:r>
            <a:r>
              <a:rPr b="0" lang="sr-Latn-RS" sz="2400" spc="-12" strike="noStrike">
                <a:solidFill>
                  <a:srgbClr val="000000"/>
                </a:solidFill>
                <a:latin typeface="Times New Roman"/>
              </a:rPr>
              <a:t>.</a:t>
            </a:r>
            <a:endParaRPr b="0" lang="sr-Latn-RS" sz="2400" spc="-1" strike="noStrike">
              <a:solidFill>
                <a:srgbClr val="000000"/>
              </a:solidFill>
              <a:latin typeface="Times New Roman"/>
            </a:endParaRPr>
          </a:p>
          <a:p>
            <a:pPr algn="just">
              <a:spcAft>
                <a:spcPts val="1417"/>
              </a:spcAft>
              <a:buNone/>
            </a:pPr>
            <a:r>
              <a:rPr b="0" lang="sr-Latn-RS" sz="2400" spc="-1" strike="noStrike" u="sng">
                <a:solidFill>
                  <a:srgbClr val="000000"/>
                </a:solidFill>
                <a:uFillTx/>
                <a:latin typeface="Times New Roman"/>
              </a:rPr>
              <a:t>Пример</a:t>
            </a:r>
            <a:r>
              <a:rPr b="0" lang="sr-Latn-RS" sz="2400" spc="-1" strike="noStrike">
                <a:solidFill>
                  <a:srgbClr val="000000"/>
                </a:solidFill>
                <a:latin typeface="Times New Roman"/>
              </a:rPr>
              <a:t>: просечна оцена за радне циљеве је 3,25 а просечна оцена за остала мерила 4,00  3,25+4,00 = 7,25/2=3,625</a:t>
            </a:r>
            <a:r>
              <a:rPr b="0" lang="sr-Latn-RS" sz="2400" spc="-1" strike="noStrike">
                <a:solidFill>
                  <a:srgbClr val="242424"/>
                </a:solidFill>
                <a:latin typeface="Times New Roman"/>
              </a:rPr>
              <a:t>≈ 3,63 – у Уредби то припада категорији „добар”</a:t>
            </a:r>
            <a:endParaRPr b="0" lang="sr-Latn-RS" sz="2400" spc="-1" strike="noStrike">
              <a:solidFill>
                <a:srgbClr val="000000"/>
              </a:solidFill>
              <a:latin typeface="Times New Roman"/>
            </a:endParaRPr>
          </a:p>
          <a:p>
            <a:pPr marL="644040" indent="-114480" algn="just">
              <a:spcAft>
                <a:spcPts val="1417"/>
              </a:spcAft>
              <a:buNone/>
            </a:pPr>
            <a:r>
              <a:rPr b="0" lang="sr-Latn-RS" sz="2400" spc="-1" strike="noStrike">
                <a:solidFill>
                  <a:srgbClr val="000000"/>
                </a:solidFill>
                <a:latin typeface="Times New Roman"/>
              </a:rPr>
              <a:t>резултат од 3,77 до 4,00 – „истиче се”;</a:t>
            </a:r>
            <a:endParaRPr b="0" lang="sr-Latn-RS" sz="2400" spc="-1" strike="noStrike">
              <a:solidFill>
                <a:srgbClr val="000000"/>
              </a:solidFill>
              <a:latin typeface="Times New Roman"/>
            </a:endParaRPr>
          </a:p>
          <a:p>
            <a:pPr marL="644040" indent="-114480" algn="just">
              <a:spcAft>
                <a:spcPts val="1417"/>
              </a:spcAft>
              <a:buNone/>
            </a:pPr>
            <a:r>
              <a:rPr b="0" lang="sr-Latn-RS" sz="2400" spc="-1" strike="noStrike">
                <a:solidFill>
                  <a:srgbClr val="000000"/>
                </a:solidFill>
                <a:latin typeface="Times New Roman"/>
              </a:rPr>
              <a:t>резултат од 2,77 до 3,76 – „добар”;</a:t>
            </a:r>
            <a:endParaRPr b="0" lang="sr-Latn-RS" sz="2400" spc="-1" strike="noStrike">
              <a:solidFill>
                <a:srgbClr val="000000"/>
              </a:solidFill>
              <a:latin typeface="Times New Roman"/>
            </a:endParaRPr>
          </a:p>
          <a:p>
            <a:pPr marL="644040" indent="-114480" algn="just">
              <a:spcAft>
                <a:spcPts val="1417"/>
              </a:spcAft>
              <a:buNone/>
            </a:pPr>
            <a:r>
              <a:rPr b="0" lang="sr-Latn-RS" sz="2400" spc="-1" strike="noStrike">
                <a:solidFill>
                  <a:srgbClr val="000000"/>
                </a:solidFill>
                <a:latin typeface="Times New Roman"/>
              </a:rPr>
              <a:t>резултат од 1,65 до 2,76 – „задовољава”;</a:t>
            </a:r>
            <a:endParaRPr b="0" lang="sr-Latn-RS" sz="2400" spc="-1" strike="noStrike">
              <a:solidFill>
                <a:srgbClr val="000000"/>
              </a:solidFill>
              <a:latin typeface="Times New Roman"/>
            </a:endParaRPr>
          </a:p>
          <a:p>
            <a:pPr marL="644040" indent="-114480" algn="just">
              <a:spcAft>
                <a:spcPts val="1417"/>
              </a:spcAft>
              <a:buNone/>
            </a:pPr>
            <a:r>
              <a:rPr b="0" lang="sr-Latn-RS" sz="2400" spc="-1" strike="noStrike">
                <a:solidFill>
                  <a:srgbClr val="000000"/>
                </a:solidFill>
                <a:latin typeface="Times New Roman"/>
              </a:rPr>
              <a:t>резултат испод 1,65 – „не задовољава”.</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1"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Потпис оцењивача</a:t>
            </a:r>
            <a:endParaRPr b="0" lang="sr-Latn-RS" sz="4400" spc="-1" strike="noStrike">
              <a:solidFill>
                <a:srgbClr val="000000"/>
              </a:solidFill>
              <a:latin typeface="Times New Roman"/>
            </a:endParaRPr>
          </a:p>
        </p:txBody>
      </p:sp>
      <p:sp>
        <p:nvSpPr>
          <p:cNvPr id="282"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r>
              <a:rPr b="0" lang="sr-Latn-RS" sz="2400" spc="-1" strike="noStrike">
                <a:solidFill>
                  <a:srgbClr val="000000"/>
                </a:solidFill>
                <a:latin typeface="Times New Roman"/>
              </a:rPr>
              <a:t>подразумева унос датума разговора и оцењивач ставља свој потпис.</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Овако попуњен извештај се даље прослеђује контролору, који попуњава рубрику</a:t>
            </a:r>
            <a:endParaRPr b="0" lang="sr-Latn-RS" sz="2400" spc="-1" strike="noStrike">
              <a:solidFill>
                <a:srgbClr val="000000"/>
              </a:solidFill>
              <a:latin typeface="Times New Roman"/>
            </a:endParaRPr>
          </a:p>
          <a:p>
            <a:pPr algn="just">
              <a:spcAft>
                <a:spcPts val="1417"/>
              </a:spcAft>
              <a:buNone/>
            </a:pPr>
            <a:r>
              <a:rPr b="1" lang="sr-Latn-RS" sz="2400" spc="-1" strike="noStrike">
                <a:solidFill>
                  <a:srgbClr val="000000"/>
                </a:solidFill>
                <a:latin typeface="Times New Roman"/>
              </a:rPr>
              <a:t>„</a:t>
            </a:r>
            <a:r>
              <a:rPr b="1" lang="sr-Latn-RS" sz="2400" spc="-1" strike="noStrike">
                <a:solidFill>
                  <a:srgbClr val="000000"/>
                </a:solidFill>
                <a:latin typeface="Times New Roman"/>
              </a:rPr>
              <a:t>контролни потпис”.</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Поступак оцењивања се довршава прослеђивањем извештаја јединици за кадрове, која даље поступа по утврђеној процедури.</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3"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Поверљивост</a:t>
            </a:r>
            <a:endParaRPr b="0" lang="sr-Latn-RS" sz="4400" spc="-1" strike="noStrike">
              <a:solidFill>
                <a:srgbClr val="000000"/>
              </a:solidFill>
              <a:latin typeface="Times New Roman"/>
            </a:endParaRPr>
          </a:p>
        </p:txBody>
      </p:sp>
      <p:sp>
        <p:nvSpPr>
          <p:cNvPr id="284" name="PlaceHolder 2"/>
          <p:cNvSpPr>
            <a:spLocks noGrp="1"/>
          </p:cNvSpPr>
          <p:nvPr>
            <p:ph/>
          </p:nvPr>
        </p:nvSpPr>
        <p:spPr>
          <a:xfrm>
            <a:off x="561960" y="1944000"/>
            <a:ext cx="9158040" cy="4824000"/>
          </a:xfrm>
          <a:prstGeom prst="rect">
            <a:avLst/>
          </a:prstGeom>
          <a:noFill/>
          <a:ln w="0">
            <a:noFill/>
          </a:ln>
        </p:spPr>
        <p:txBody>
          <a:bodyPr lIns="0" rIns="0" tIns="0" bIns="0" anchor="t">
            <a:normAutofit fontScale="97000"/>
          </a:bodyPr>
          <a:p>
            <a:pPr algn="just">
              <a:spcAft>
                <a:spcPts val="1417"/>
              </a:spcAft>
              <a:buNone/>
            </a:pPr>
            <a:r>
              <a:rPr b="0" lang="sr-Latn-RS" sz="2400" spc="-1" strike="noStrike">
                <a:solidFill>
                  <a:srgbClr val="000000"/>
                </a:solidFill>
                <a:latin typeface="Times New Roman"/>
              </a:rPr>
              <a:t>Поступак оцењивања је поверљив. Разговори у вези са оцењивањем између лица која учествују у поступку морају бити вођени у тајности, а садржај коначног извештаја о оцењивању мора бити чуван као поверљив.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Извештај о оцењивању, који укључује решење руководиоца, доступан је само оцењиваном, оцењивачу, контролору, јединици за кадрове, руководиоцу органа и надлежној жалбеној комисији.</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Међутим, </a:t>
            </a:r>
            <a:r>
              <a:rPr b="0" lang="sr-Latn-RS" sz="2400" spc="-15" strike="noStrike">
                <a:solidFill>
                  <a:srgbClr val="000000"/>
                </a:solidFill>
                <a:latin typeface="Times New Roman"/>
              </a:rPr>
              <a:t>уз </a:t>
            </a:r>
            <a:r>
              <a:rPr b="0" lang="sr-Latn-RS" sz="2400" spc="-1" strike="noStrike">
                <a:solidFill>
                  <a:srgbClr val="000000"/>
                </a:solidFill>
                <a:latin typeface="Times New Roman"/>
              </a:rPr>
              <a:t>одобрење </a:t>
            </a:r>
            <a:r>
              <a:rPr b="0" lang="sr-Latn-RS" sz="2400" spc="-32" strike="noStrike">
                <a:solidFill>
                  <a:srgbClr val="000000"/>
                </a:solidFill>
                <a:latin typeface="Times New Roman"/>
              </a:rPr>
              <a:t>службеника </a:t>
            </a:r>
            <a:r>
              <a:rPr b="0" lang="sr-Latn-RS" sz="2400" spc="-21" strike="noStrike">
                <a:solidFill>
                  <a:srgbClr val="000000"/>
                </a:solidFill>
                <a:latin typeface="Times New Roman"/>
              </a:rPr>
              <a:t>који </a:t>
            </a:r>
            <a:r>
              <a:rPr b="0" lang="sr-Latn-RS" sz="2400" spc="-1" strike="noStrike">
                <a:solidFill>
                  <a:srgbClr val="000000"/>
                </a:solidFill>
                <a:latin typeface="Times New Roman"/>
              </a:rPr>
              <a:t>се </a:t>
            </a:r>
            <a:r>
              <a:rPr b="0" lang="sr-Latn-RS" sz="2400" spc="-32" strike="noStrike">
                <a:solidFill>
                  <a:srgbClr val="000000"/>
                </a:solidFill>
                <a:latin typeface="Times New Roman"/>
              </a:rPr>
              <a:t>оцењује, </a:t>
            </a:r>
            <a:r>
              <a:rPr b="0" lang="sr-Latn-RS" sz="2400" spc="-21" strike="noStrike">
                <a:solidFill>
                  <a:srgbClr val="000000"/>
                </a:solidFill>
                <a:latin typeface="Times New Roman"/>
              </a:rPr>
              <a:t>извештај </a:t>
            </a:r>
            <a:r>
              <a:rPr b="0" lang="sr-Latn-RS" sz="2400" spc="-15" strike="noStrike">
                <a:solidFill>
                  <a:srgbClr val="000000"/>
                </a:solidFill>
                <a:latin typeface="Times New Roman"/>
              </a:rPr>
              <a:t>и решење могу </a:t>
            </a:r>
            <a:r>
              <a:rPr b="0" lang="sr-Latn-RS" sz="2400" spc="-46" strike="noStrike">
                <a:solidFill>
                  <a:srgbClr val="000000"/>
                </a:solidFill>
                <a:latin typeface="Times New Roman"/>
              </a:rPr>
              <a:t>бити </a:t>
            </a:r>
            <a:r>
              <a:rPr b="0" lang="sr-Latn-RS" sz="2400" spc="-12" strike="noStrike">
                <a:solidFill>
                  <a:srgbClr val="000000"/>
                </a:solidFill>
                <a:latin typeface="Times New Roman"/>
              </a:rPr>
              <a:t>доступни </a:t>
            </a:r>
            <a:r>
              <a:rPr b="0" lang="sr-Latn-RS" sz="2400" spc="-15" strike="noStrike">
                <a:solidFill>
                  <a:srgbClr val="000000"/>
                </a:solidFill>
                <a:latin typeface="Times New Roman"/>
              </a:rPr>
              <a:t>и </a:t>
            </a:r>
            <a:r>
              <a:rPr b="0" lang="sr-Latn-RS" sz="2400" spc="-21" strike="noStrike">
                <a:solidFill>
                  <a:srgbClr val="000000"/>
                </a:solidFill>
                <a:latin typeface="Times New Roman"/>
              </a:rPr>
              <a:t>другим лицима, </a:t>
            </a:r>
            <a:r>
              <a:rPr b="0" lang="sr-Latn-RS" sz="2400" spc="-72" strike="noStrike">
                <a:solidFill>
                  <a:srgbClr val="000000"/>
                </a:solidFill>
                <a:latin typeface="Times New Roman"/>
              </a:rPr>
              <a:t>што </a:t>
            </a:r>
            <a:r>
              <a:rPr b="0" lang="sr-Latn-RS" sz="2400" spc="-66" strike="noStrike">
                <a:solidFill>
                  <a:srgbClr val="000000"/>
                </a:solidFill>
                <a:latin typeface="Times New Roman"/>
              </a:rPr>
              <a:t>може </a:t>
            </a:r>
            <a:r>
              <a:rPr b="0" lang="sr-Latn-RS" sz="2400" spc="-75" strike="noStrike">
                <a:solidFill>
                  <a:srgbClr val="000000"/>
                </a:solidFill>
                <a:latin typeface="Times New Roman"/>
              </a:rPr>
              <a:t>бити од </a:t>
            </a:r>
            <a:r>
              <a:rPr b="0" lang="sr-Latn-RS" sz="2400" spc="-66" strike="noStrike">
                <a:solidFill>
                  <a:srgbClr val="000000"/>
                </a:solidFill>
                <a:latin typeface="Times New Roman"/>
              </a:rPr>
              <a:t>значаја </a:t>
            </a:r>
            <a:r>
              <a:rPr b="0" lang="sr-Latn-RS" sz="2400" spc="-55" strike="noStrike">
                <a:solidFill>
                  <a:srgbClr val="000000"/>
                </a:solidFill>
                <a:latin typeface="Times New Roman"/>
              </a:rPr>
              <a:t>у </a:t>
            </a:r>
            <a:r>
              <a:rPr b="0" lang="sr-Latn-RS" sz="2400" spc="-92" strike="noStrike">
                <a:solidFill>
                  <a:srgbClr val="000000"/>
                </a:solidFill>
                <a:latin typeface="Times New Roman"/>
              </a:rPr>
              <a:t>случају конкурисања </a:t>
            </a:r>
            <a:r>
              <a:rPr b="0" lang="sr-Latn-RS" sz="2400" spc="-72" strike="noStrike">
                <a:solidFill>
                  <a:srgbClr val="000000"/>
                </a:solidFill>
                <a:latin typeface="Times New Roman"/>
              </a:rPr>
              <a:t>за </a:t>
            </a:r>
            <a:r>
              <a:rPr b="0" lang="sr-Latn-RS" sz="2400" spc="-75" strike="noStrike">
                <a:solidFill>
                  <a:srgbClr val="000000"/>
                </a:solidFill>
                <a:latin typeface="Times New Roman"/>
              </a:rPr>
              <a:t>премештај </a:t>
            </a:r>
            <a:r>
              <a:rPr b="0" lang="sr-Latn-RS" sz="2400" spc="-66" strike="noStrike">
                <a:solidFill>
                  <a:srgbClr val="000000"/>
                </a:solidFill>
                <a:latin typeface="Times New Roman"/>
              </a:rPr>
              <a:t>или </a:t>
            </a:r>
            <a:r>
              <a:rPr b="0" lang="sr-Latn-RS" sz="2400" spc="-75" strike="noStrike">
                <a:solidFill>
                  <a:srgbClr val="000000"/>
                </a:solidFill>
                <a:latin typeface="Times New Roman"/>
              </a:rPr>
              <a:t>напредовање, а у сврху селекције од стране нових претпостављених. </a:t>
            </a:r>
            <a:endParaRPr b="0" lang="sr-Latn-RS" sz="2400" spc="-1" strike="noStrike">
              <a:solidFill>
                <a:srgbClr val="000000"/>
              </a:solidFill>
              <a:latin typeface="Times New Roman"/>
            </a:endParaRPr>
          </a:p>
          <a:p>
            <a:pPr algn="just">
              <a:spcAft>
                <a:spcPts val="1417"/>
              </a:spcAft>
              <a:buNone/>
            </a:pPr>
            <a:r>
              <a:rPr b="0" lang="sr-Latn-RS" sz="2400" spc="-75" strike="noStrike">
                <a:solidFill>
                  <a:srgbClr val="000000"/>
                </a:solidFill>
                <a:latin typeface="Times New Roman"/>
              </a:rPr>
              <a:t>Кршење поверљивости се сматра повредом дужности из радног односа и захтева дисциплинску</a:t>
            </a:r>
            <a:r>
              <a:rPr b="0" lang="sr-Latn-RS" sz="2400" spc="-72" strike="noStrike">
                <a:solidFill>
                  <a:srgbClr val="000000"/>
                </a:solidFill>
                <a:latin typeface="Times New Roman"/>
              </a:rPr>
              <a:t>одговорност.</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5"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Техника вођења разговора</a:t>
            </a:r>
            <a:endParaRPr b="0" lang="sr-Latn-RS" sz="4400" spc="-1" strike="noStrike">
              <a:solidFill>
                <a:srgbClr val="000000"/>
              </a:solidFill>
              <a:latin typeface="Times New Roman"/>
            </a:endParaRPr>
          </a:p>
        </p:txBody>
      </p:sp>
      <p:sp>
        <p:nvSpPr>
          <p:cNvPr id="286" name="PlaceHolder 2"/>
          <p:cNvSpPr>
            <a:spLocks noGrp="1"/>
          </p:cNvSpPr>
          <p:nvPr>
            <p:ph/>
          </p:nvPr>
        </p:nvSpPr>
        <p:spPr>
          <a:xfrm>
            <a:off x="561960" y="1769040"/>
            <a:ext cx="9086040" cy="5070960"/>
          </a:xfrm>
          <a:prstGeom prst="rect">
            <a:avLst/>
          </a:prstGeom>
          <a:noFill/>
          <a:ln w="0">
            <a:noFill/>
          </a:ln>
        </p:spPr>
        <p:txBody>
          <a:bodyPr lIns="0" rIns="0" tIns="0" bIns="0" anchor="t">
            <a:normAutofit/>
          </a:bodyPr>
          <a:p>
            <a:pPr algn="just">
              <a:spcAft>
                <a:spcPts val="1417"/>
              </a:spcAft>
              <a:buNone/>
            </a:pPr>
            <a:r>
              <a:rPr b="0" lang="sr-Latn-RS" sz="2400" spc="-1" strike="noStrike">
                <a:solidFill>
                  <a:srgbClr val="000000"/>
                </a:solidFill>
                <a:latin typeface="Times New Roman"/>
              </a:rPr>
              <a:t>Разговор за потребе оцењивања је обавезан и свакако најзначајнији део поступка оцењивања </a:t>
            </a:r>
            <a:r>
              <a:rPr b="0" lang="sr-Latn-RS" sz="2400" spc="-46" strike="noStrike">
                <a:solidFill>
                  <a:srgbClr val="000000"/>
                </a:solidFill>
                <a:latin typeface="Times New Roman"/>
              </a:rPr>
              <a:t>јер </a:t>
            </a:r>
            <a:r>
              <a:rPr b="0" lang="sr-Latn-RS" sz="2400" spc="-41" strike="noStrike">
                <a:solidFill>
                  <a:srgbClr val="000000"/>
                </a:solidFill>
                <a:latin typeface="Times New Roman"/>
              </a:rPr>
              <a:t>подразумева </a:t>
            </a:r>
            <a:r>
              <a:rPr b="0" lang="sr-Latn-RS" sz="2400" spc="-52" strike="noStrike">
                <a:solidFill>
                  <a:srgbClr val="000000"/>
                </a:solidFill>
                <a:latin typeface="Times New Roman"/>
              </a:rPr>
              <a:t>давање </a:t>
            </a:r>
            <a:r>
              <a:rPr b="0" lang="sr-Latn-RS" sz="2400" spc="-41" strike="noStrike">
                <a:solidFill>
                  <a:srgbClr val="000000"/>
                </a:solidFill>
                <a:latin typeface="Times New Roman"/>
              </a:rPr>
              <a:t>повратне информације </a:t>
            </a:r>
            <a:r>
              <a:rPr b="0" lang="sr-Latn-RS" sz="2400" spc="-46" strike="noStrike">
                <a:solidFill>
                  <a:srgbClr val="000000"/>
                </a:solidFill>
                <a:latin typeface="Times New Roman"/>
              </a:rPr>
              <a:t>о </a:t>
            </a:r>
            <a:r>
              <a:rPr b="0" lang="sr-Latn-RS" sz="2400" spc="-52" strike="noStrike">
                <a:solidFill>
                  <a:srgbClr val="000000"/>
                </a:solidFill>
                <a:latin typeface="Times New Roman"/>
              </a:rPr>
              <a:t>јаким </a:t>
            </a:r>
            <a:r>
              <a:rPr b="0" lang="sr-Latn-RS" sz="2400" spc="-46" strike="noStrike">
                <a:solidFill>
                  <a:srgbClr val="000000"/>
                </a:solidFill>
                <a:latin typeface="Times New Roman"/>
              </a:rPr>
              <a:t>странама </a:t>
            </a:r>
            <a:r>
              <a:rPr b="0" lang="sr-Latn-RS" sz="2400" spc="-41" strike="noStrike">
                <a:solidFill>
                  <a:srgbClr val="000000"/>
                </a:solidFill>
                <a:latin typeface="Times New Roman"/>
              </a:rPr>
              <a:t>службеника  и </a:t>
            </a:r>
            <a:r>
              <a:rPr b="0" lang="sr-Latn-RS" sz="2400" spc="-75" strike="noStrike">
                <a:solidFill>
                  <a:srgbClr val="000000"/>
                </a:solidFill>
                <a:latin typeface="Times New Roman"/>
              </a:rPr>
              <a:t>потенцијалним областима за раст </a:t>
            </a:r>
            <a:r>
              <a:rPr b="0" lang="sr-Latn-RS" sz="2400" spc="-72" strike="noStrike">
                <a:solidFill>
                  <a:srgbClr val="000000"/>
                </a:solidFill>
                <a:latin typeface="Times New Roman"/>
              </a:rPr>
              <a:t>и даље </a:t>
            </a:r>
            <a:r>
              <a:rPr b="0" lang="sr-Latn-RS" sz="2400" spc="-60" strike="noStrike">
                <a:solidFill>
                  <a:srgbClr val="000000"/>
                </a:solidFill>
                <a:latin typeface="Times New Roman"/>
              </a:rPr>
              <a:t>усавршавање, </a:t>
            </a:r>
            <a:r>
              <a:rPr b="0" lang="sr-Latn-RS" sz="2400" spc="-72" strike="noStrike">
                <a:solidFill>
                  <a:srgbClr val="000000"/>
                </a:solidFill>
                <a:latin typeface="Times New Roman"/>
              </a:rPr>
              <a:t>а </a:t>
            </a:r>
            <a:r>
              <a:rPr b="0" lang="sr-Latn-RS" sz="2400" spc="-75" strike="noStrike">
                <a:solidFill>
                  <a:srgbClr val="000000"/>
                </a:solidFill>
                <a:latin typeface="Times New Roman"/>
              </a:rPr>
              <a:t>давање повратне информације се сматра једним од кључних аспеката </a:t>
            </a:r>
            <a:r>
              <a:rPr b="0" lang="sr-Latn-RS" sz="2400" spc="-12" strike="noStrike">
                <a:solidFill>
                  <a:srgbClr val="000000"/>
                </a:solidFill>
                <a:latin typeface="Times New Roman"/>
              </a:rPr>
              <a:t>руковођења.</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Начин вођења разговора о оцени ће варирати, зависно од ситуације и од вештина вођења разговора које оцењивач има и које ће јачати кроз искуство. </a:t>
            </a:r>
            <a:r>
              <a:rPr b="0" lang="sr-Latn-RS" sz="2400" spc="-1" strike="noStrike">
                <a:solidFill>
                  <a:srgbClr val="000000"/>
                </a:solidFill>
                <a:latin typeface="Times New Roman"/>
              </a:rPr>
              <a:t>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Дакле, разговор о оцени није пуко испуњавање форме већ представља срж самог поступка оцењивања, односно представља суштинску карактеристику руковођења. Саопштавање запосленом где се сада налази у погледу својих вештина и успешности у раду, где желимо да буде и како тамо да стигне јесте суштина оцењивања.</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
          <p:cNvSpPr txBox="1"/>
          <p:nvPr/>
        </p:nvSpPr>
        <p:spPr>
          <a:xfrm>
            <a:off x="216000" y="1368000"/>
            <a:ext cx="9576000" cy="5144760"/>
          </a:xfrm>
          <a:prstGeom prst="rect">
            <a:avLst/>
          </a:prstGeom>
          <a:noFill/>
          <a:ln w="0">
            <a:noFill/>
          </a:ln>
        </p:spPr>
        <p:txBody>
          <a:bodyPr lIns="90000" rIns="90000" tIns="45000" bIns="45000" anchor="t">
            <a:noAutofit/>
          </a:bodyPr>
          <a:p>
            <a:pPr algn="just">
              <a:buNone/>
            </a:pPr>
            <a:r>
              <a:rPr b="0" lang="sr-Latn-RS" sz="2400" spc="-1" strike="noStrike">
                <a:latin typeface="Times New Roman"/>
              </a:rPr>
              <a:t>Жалба против решења се може поднети  у року од осам дана  од дана пријема решења.</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1" strike="noStrike">
                <a:latin typeface="Times New Roman"/>
              </a:rPr>
              <a:t>Уколико лице  које се оцењује , пре подношења жалбе, захтева  разговор са оцењивачем или са контролором или са зопосленим у јединици за људске ресурсе , овај захтев се одобрава. </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1" strike="noStrike">
                <a:latin typeface="Times New Roman"/>
              </a:rPr>
              <a:t>У већини слућајева лице које се оцењује одустаје од подношења жалбе, након што добије  информацију и објашњење у додатном разговору.</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1" strike="noStrike">
                <a:latin typeface="Times New Roman"/>
              </a:rPr>
              <a:t>У случају основане жалбе  против решења  о оцењивању ( због процедуралних  или осталих недостатака ), одлука жалбене комисије  не замењује решење, већ оцена мора бити изнова размотрена, односно  поступак оцељивања мора бити поновљен у складу са мишљењем жалбене комисије.</a:t>
            </a:r>
            <a:endParaRPr b="0" lang="sr-Latn-RS" sz="2400" spc="-1" strike="noStrike">
              <a:latin typeface="Arial"/>
            </a:endParaRPr>
          </a:p>
        </p:txBody>
      </p:sp>
    </p:spTree>
  </p:cSld>
  <mc:AlternateContent>
    <mc:Choice Requires="p14">
      <p:transition spd="slow" p14:dur="2000"/>
    </mc:Choice>
    <mc:Fallback>
      <p:transition spd="slow"/>
    </mc:Fallback>
  </mc:AlternateContent>
</p:sld>
</file>

<file path=ppt/slides/slide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7" name=""/>
          <p:cNvSpPr txBox="1"/>
          <p:nvPr/>
        </p:nvSpPr>
        <p:spPr>
          <a:xfrm>
            <a:off x="432000" y="1152000"/>
            <a:ext cx="9360000" cy="5481720"/>
          </a:xfrm>
          <a:prstGeom prst="rect">
            <a:avLst/>
          </a:prstGeom>
          <a:noFill/>
          <a:ln w="0">
            <a:noFill/>
          </a:ln>
        </p:spPr>
        <p:txBody>
          <a:bodyPr lIns="90000" rIns="90000" tIns="45000" bIns="45000" anchor="t">
            <a:noAutofit/>
          </a:bodyPr>
          <a:p>
            <a:pPr algn="just">
              <a:buNone/>
            </a:pPr>
            <a:r>
              <a:rPr b="0" lang="sr-Latn-RS" sz="2400" spc="-1" strike="noStrike">
                <a:latin typeface="Times New Roman"/>
              </a:rPr>
              <a:t>Генерално, оцена на крају године не треба да буде изненађење. Уколико постоје било какви проблеми, они не би требало да буду обелодањени први пут на годишњем разговору, већ се од оцењивача очекује да редовно током године пружи одговарајућу повратну информацију и да запослени зна шта се дешава и у ком правцу се ствари одвијају. Ово је једна од најважнијих одговорности руководиоца.</a:t>
            </a:r>
            <a:endParaRPr b="0" lang="sr-Latn-RS" sz="2400" spc="-1" strike="noStrike">
              <a:latin typeface="Arial"/>
            </a:endParaRPr>
          </a:p>
          <a:p>
            <a:pPr algn="just">
              <a:buNone/>
            </a:pPr>
            <a:r>
              <a:rPr b="0" lang="sr-Latn-RS" sz="2400" spc="-1" strike="noStrike">
                <a:latin typeface="Times New Roman"/>
              </a:rPr>
              <a:t>Добар евалуациони интервју захтева планирање, добру атмосферу, способност образлагања и слушања и, на крају, спровођења договореног.</a:t>
            </a:r>
            <a:endParaRPr b="0" lang="sr-Latn-RS" sz="2400" spc="-1" strike="noStrike">
              <a:latin typeface="Arial"/>
            </a:endParaRPr>
          </a:p>
          <a:p>
            <a:pPr algn="just">
              <a:buNone/>
            </a:pPr>
            <a:endParaRPr b="0" lang="sr-Latn-RS" sz="2400" spc="-1" strike="noStrike">
              <a:latin typeface="Arial"/>
            </a:endParaRPr>
          </a:p>
          <a:p>
            <a:pPr algn="just">
              <a:buNone/>
            </a:pPr>
            <a:r>
              <a:rPr b="0" lang="sr-Latn-RS" sz="2400" spc="-1" strike="noStrike">
                <a:latin typeface="Times New Roman"/>
              </a:rPr>
              <a:t>Разговор </a:t>
            </a:r>
            <a:r>
              <a:rPr b="0" lang="sr-Latn-RS" sz="2400" spc="-26" strike="noStrike">
                <a:latin typeface="Times New Roman"/>
              </a:rPr>
              <a:t>(као и </a:t>
            </a:r>
            <a:r>
              <a:rPr b="0" lang="sr-Latn-RS" sz="2400" spc="-32" strike="noStrike">
                <a:latin typeface="Times New Roman"/>
              </a:rPr>
              <a:t>читав поступак </a:t>
            </a:r>
            <a:r>
              <a:rPr b="0" lang="sr-Latn-RS" sz="2400" spc="-21" strike="noStrike">
                <a:latin typeface="Times New Roman"/>
              </a:rPr>
              <a:t>оцењивања) </a:t>
            </a:r>
            <a:r>
              <a:rPr b="0" lang="sr-Latn-RS" sz="2400" spc="-26" strike="noStrike">
                <a:latin typeface="Times New Roman"/>
              </a:rPr>
              <a:t>поверљив </a:t>
            </a:r>
            <a:r>
              <a:rPr b="0" lang="sr-Latn-RS" sz="2400" spc="-1" strike="noStrike">
                <a:latin typeface="Times New Roman"/>
              </a:rPr>
              <a:t>је </a:t>
            </a:r>
            <a:r>
              <a:rPr b="0" lang="sr-Latn-RS" sz="2400" spc="-32" strike="noStrike">
                <a:latin typeface="Times New Roman"/>
              </a:rPr>
              <a:t>по </a:t>
            </a:r>
            <a:r>
              <a:rPr b="0" lang="sr-Latn-RS" sz="2400" spc="-35" strike="noStrike">
                <a:latin typeface="Times New Roman"/>
              </a:rPr>
              <a:t>свом </a:t>
            </a:r>
            <a:r>
              <a:rPr b="0" lang="sr-Latn-RS" sz="2400" spc="-32" strike="noStrike">
                <a:latin typeface="Times New Roman"/>
              </a:rPr>
              <a:t>карактеру </a:t>
            </a:r>
            <a:r>
              <a:rPr b="0" lang="sr-Latn-RS" sz="2400" spc="-55" strike="noStrike">
                <a:latin typeface="Times New Roman"/>
              </a:rPr>
              <a:t>и </a:t>
            </a:r>
            <a:r>
              <a:rPr b="0" lang="sr-Latn-RS" sz="2400" spc="-21" strike="noStrike">
                <a:latin typeface="Times New Roman"/>
              </a:rPr>
              <a:t>треба  га </a:t>
            </a:r>
            <a:r>
              <a:rPr b="0" lang="sr-Latn-RS" sz="2400" spc="-55" strike="noStrike">
                <a:latin typeface="Times New Roman"/>
              </a:rPr>
              <a:t>спроводити </a:t>
            </a:r>
            <a:r>
              <a:rPr b="0" lang="sr-Latn-RS" sz="2400" spc="-52" strike="noStrike">
                <a:latin typeface="Times New Roman"/>
              </a:rPr>
              <a:t>без присуства </a:t>
            </a:r>
            <a:r>
              <a:rPr b="0" lang="sr-Latn-RS" sz="2400" spc="-55" strike="noStrike">
                <a:latin typeface="Times New Roman"/>
              </a:rPr>
              <a:t>трећих </a:t>
            </a:r>
            <a:r>
              <a:rPr b="0" lang="sr-Latn-RS" sz="2400" spc="-52" strike="noStrike">
                <a:latin typeface="Times New Roman"/>
              </a:rPr>
              <a:t>лица </a:t>
            </a:r>
            <a:r>
              <a:rPr b="0" lang="sr-Latn-RS" sz="2400" spc="-32" strike="noStrike">
                <a:latin typeface="Times New Roman"/>
              </a:rPr>
              <a:t>у </a:t>
            </a:r>
            <a:r>
              <a:rPr b="0" lang="sr-Latn-RS" sz="2400" spc="-80" strike="noStrike">
                <a:latin typeface="Times New Roman"/>
              </a:rPr>
              <a:t>просторији </a:t>
            </a:r>
            <a:r>
              <a:rPr b="0" lang="sr-Latn-RS" sz="2400" spc="-41" strike="noStrike">
                <a:latin typeface="Times New Roman"/>
              </a:rPr>
              <a:t>у </a:t>
            </a:r>
            <a:r>
              <a:rPr b="0" lang="sr-Latn-RS" sz="2400" spc="-80" strike="noStrike">
                <a:latin typeface="Times New Roman"/>
              </a:rPr>
              <a:t>којој </a:t>
            </a:r>
            <a:r>
              <a:rPr b="0" lang="sr-Latn-RS" sz="2400" spc="-46" strike="noStrike">
                <a:latin typeface="Times New Roman"/>
              </a:rPr>
              <a:t>је </a:t>
            </a:r>
            <a:r>
              <a:rPr b="0" lang="sr-Latn-RS" sz="2400" spc="-52" strike="noStrike">
                <a:latin typeface="Times New Roman"/>
              </a:rPr>
              <a:t>пријатна, </a:t>
            </a:r>
            <a:r>
              <a:rPr b="0" lang="sr-Latn-RS" sz="2400" spc="-46" strike="noStrike">
                <a:latin typeface="Times New Roman"/>
              </a:rPr>
              <a:t>конструктивна атмосфера и без ремећења његовог тока. Разговор најчешће траје око пола сата до највише сат               </a:t>
            </a:r>
            <a:r>
              <a:rPr b="0" lang="sr-Latn-RS" sz="2400" spc="-12" strike="noStrike">
                <a:latin typeface="Times New Roman"/>
              </a:rPr>
              <a:t>времена.</a:t>
            </a:r>
            <a:endParaRPr b="0" lang="sr-Latn-RS" sz="2400" spc="-1" strike="noStrike">
              <a:latin typeface="Arial"/>
            </a:endParaRPr>
          </a:p>
        </p:txBody>
      </p:sp>
    </p:spTree>
  </p:cSld>
  <mc:AlternateContent>
    <mc:Choice Requires="p14">
      <p:transition spd="slow" p14:dur="2000"/>
    </mc:Choice>
    <mc:Fallback>
      <p:transition spd="slow"/>
    </mc:Fallback>
  </mc:AlternateContent>
</p:sld>
</file>

<file path=ppt/slides/slide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8"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Евалуациони интервју</a:t>
            </a:r>
            <a:endParaRPr b="0" lang="sr-Latn-RS" sz="4400" spc="-1" strike="noStrike">
              <a:solidFill>
                <a:srgbClr val="000000"/>
              </a:solidFill>
              <a:latin typeface="Times New Roman"/>
            </a:endParaRPr>
          </a:p>
        </p:txBody>
      </p:sp>
      <p:sp>
        <p:nvSpPr>
          <p:cNvPr id="289" name="PlaceHolder 2"/>
          <p:cNvSpPr>
            <a:spLocks noGrp="1"/>
          </p:cNvSpPr>
          <p:nvPr>
            <p:ph/>
          </p:nvPr>
        </p:nvSpPr>
        <p:spPr>
          <a:xfrm>
            <a:off x="504000" y="1769040"/>
            <a:ext cx="9216000" cy="5070960"/>
          </a:xfrm>
          <a:prstGeom prst="rect">
            <a:avLst/>
          </a:prstGeom>
          <a:noFill/>
          <a:ln w="0">
            <a:noFill/>
          </a:ln>
        </p:spPr>
        <p:txBody>
          <a:bodyPr lIns="0" rIns="0" tIns="0" bIns="0" anchor="t">
            <a:normAutofit fontScale="93000"/>
          </a:bodyPr>
          <a:p>
            <a:pPr algn="just">
              <a:spcAft>
                <a:spcPts val="1417"/>
              </a:spcAft>
              <a:buNone/>
            </a:pPr>
            <a:r>
              <a:rPr b="0" lang="sr-Latn-RS" sz="2400" spc="-1" strike="noStrike">
                <a:solidFill>
                  <a:srgbClr val="000000"/>
                </a:solidFill>
                <a:latin typeface="Times New Roman"/>
              </a:rPr>
              <a:t> </a:t>
            </a:r>
            <a:r>
              <a:rPr b="0" lang="sr-Latn-RS" sz="2400" spc="-1" strike="noStrike">
                <a:solidFill>
                  <a:srgbClr val="000000"/>
                </a:solidFill>
                <a:latin typeface="Times New Roman"/>
              </a:rPr>
              <a:t>Евалуациони интервју има седам главних корака</a:t>
            </a:r>
            <a:endParaRPr b="0" lang="sr-Latn-RS" sz="2400" spc="-1" strike="noStrike">
              <a:solidFill>
                <a:srgbClr val="000000"/>
              </a:solidFill>
              <a:latin typeface="Times New Roman"/>
            </a:endParaRPr>
          </a:p>
          <a:p>
            <a:pPr algn="just">
              <a:spcAft>
                <a:spcPts val="1417"/>
              </a:spcAft>
              <a:buNone/>
            </a:pPr>
            <a:r>
              <a:rPr b="1" lang="sr-Latn-RS" sz="2400" spc="-1" strike="noStrike">
                <a:solidFill>
                  <a:srgbClr val="000000"/>
                </a:solidFill>
                <a:latin typeface="Times New Roman"/>
              </a:rPr>
              <a:t>1. корак: Појашњење сврхе разговора и дневни ред</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Запослени треба да разуме да је основна сврха оцењивања преглед актуелних резултата рада и да треба идентификовати слабе стране које треба развијати у будућности. Подсетите </a:t>
            </a:r>
            <a:r>
              <a:rPr b="0" lang="sr-Latn-RS" sz="2400" spc="-46" strike="noStrike">
                <a:solidFill>
                  <a:srgbClr val="000000"/>
                </a:solidFill>
                <a:latin typeface="Times New Roman"/>
              </a:rPr>
              <a:t>запосленог </a:t>
            </a:r>
            <a:r>
              <a:rPr b="0" lang="sr-Latn-RS" sz="2400" spc="-41" strike="noStrike">
                <a:solidFill>
                  <a:srgbClr val="000000"/>
                </a:solidFill>
                <a:latin typeface="Times New Roman"/>
              </a:rPr>
              <a:t>да </a:t>
            </a:r>
            <a:r>
              <a:rPr b="0" lang="sr-Latn-RS" sz="2400" spc="-46" strike="noStrike">
                <a:solidFill>
                  <a:srgbClr val="000000"/>
                </a:solidFill>
                <a:latin typeface="Times New Roman"/>
              </a:rPr>
              <a:t>је </a:t>
            </a:r>
            <a:r>
              <a:rPr b="0" lang="sr-Latn-RS" sz="2400" spc="-35" strike="noStrike">
                <a:solidFill>
                  <a:srgbClr val="000000"/>
                </a:solidFill>
                <a:latin typeface="Times New Roman"/>
              </a:rPr>
              <a:t>и </a:t>
            </a:r>
            <a:r>
              <a:rPr b="0" lang="sr-Latn-RS" sz="2400" spc="-32" strike="noStrike">
                <a:solidFill>
                  <a:srgbClr val="000000"/>
                </a:solidFill>
                <a:latin typeface="Times New Roman"/>
              </a:rPr>
              <a:t>он </a:t>
            </a:r>
            <a:r>
              <a:rPr b="0" lang="sr-Latn-RS" sz="2400" spc="-35" strike="noStrike">
                <a:solidFill>
                  <a:srgbClr val="000000"/>
                </a:solidFill>
                <a:latin typeface="Times New Roman"/>
              </a:rPr>
              <a:t>активно </a:t>
            </a:r>
            <a:r>
              <a:rPr b="0" lang="sr-Latn-RS" sz="2400" spc="-41" strike="noStrike">
                <a:solidFill>
                  <a:srgbClr val="000000"/>
                </a:solidFill>
                <a:latin typeface="Times New Roman"/>
              </a:rPr>
              <a:t>укључен </a:t>
            </a:r>
            <a:r>
              <a:rPr b="0" lang="sr-Latn-RS" sz="2400" spc="-35" strike="noStrike">
                <a:solidFill>
                  <a:srgbClr val="000000"/>
                </a:solidFill>
                <a:latin typeface="Times New Roman"/>
              </a:rPr>
              <a:t>и </a:t>
            </a:r>
            <a:r>
              <a:rPr b="0" lang="sr-Latn-RS" sz="2400" spc="-52" strike="noStrike">
                <a:solidFill>
                  <a:srgbClr val="000000"/>
                </a:solidFill>
                <a:latin typeface="Times New Roman"/>
              </a:rPr>
              <a:t>да </a:t>
            </a:r>
            <a:r>
              <a:rPr b="0" lang="sr-Latn-RS" sz="2400" spc="-41" strike="noStrike">
                <a:solidFill>
                  <a:srgbClr val="000000"/>
                </a:solidFill>
                <a:latin typeface="Times New Roman"/>
              </a:rPr>
              <a:t>је </a:t>
            </a:r>
            <a:r>
              <a:rPr b="0" lang="sr-Latn-RS" sz="2400" spc="-46" strike="noStrike">
                <a:solidFill>
                  <a:srgbClr val="000000"/>
                </a:solidFill>
                <a:latin typeface="Times New Roman"/>
              </a:rPr>
              <a:t>дискусија изузетно </a:t>
            </a:r>
            <a:r>
              <a:rPr b="0" lang="sr-Latn-RS" sz="2400" spc="-41" strike="noStrike">
                <a:solidFill>
                  <a:srgbClr val="000000"/>
                </a:solidFill>
                <a:latin typeface="Times New Roman"/>
              </a:rPr>
              <a:t>важна. Овде треба да се нагласи важност самопроцене </a:t>
            </a:r>
            <a:r>
              <a:rPr b="0" lang="sr-Latn-RS" sz="2400" spc="-32" strike="noStrike">
                <a:solidFill>
                  <a:srgbClr val="000000"/>
                </a:solidFill>
                <a:latin typeface="Times New Roman"/>
              </a:rPr>
              <a:t>запосленог.</a:t>
            </a:r>
            <a:endParaRPr b="0" lang="sr-Latn-RS" sz="2400" spc="-1" strike="noStrike">
              <a:solidFill>
                <a:srgbClr val="000000"/>
              </a:solidFill>
              <a:latin typeface="Times New Roman"/>
            </a:endParaRPr>
          </a:p>
          <a:p>
            <a:r>
              <a:rPr b="1" lang="sr-Latn-RS" sz="2400" spc="-1" strike="noStrike">
                <a:solidFill>
                  <a:srgbClr val="000000"/>
                </a:solidFill>
                <a:latin typeface="Times New Roman"/>
              </a:rPr>
              <a:t>2.корак: Поређење постигнутих резултата рада са планираним циљевима</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За сваки циљ треба да сумирате прикупљене информације и да поредите остварене резултате са њим. Тражите од запосленог да изврши самопроцену; слушајте пажљиво и бележите </a:t>
            </a:r>
            <a:r>
              <a:rPr b="0" lang="sr-Latn-RS" sz="2400" spc="-80" strike="noStrike">
                <a:solidFill>
                  <a:srgbClr val="000000"/>
                </a:solidFill>
                <a:latin typeface="Times New Roman"/>
              </a:rPr>
              <a:t>оно што </a:t>
            </a:r>
            <a:r>
              <a:rPr b="0" lang="sr-Latn-RS" sz="2400" spc="-75" strike="noStrike">
                <a:solidFill>
                  <a:srgbClr val="000000"/>
                </a:solidFill>
                <a:latin typeface="Times New Roman"/>
              </a:rPr>
              <a:t>је </a:t>
            </a:r>
            <a:r>
              <a:rPr b="0" lang="sr-Latn-RS" sz="2400" spc="-80" strike="noStrike">
                <a:solidFill>
                  <a:srgbClr val="000000"/>
                </a:solidFill>
                <a:latin typeface="Times New Roman"/>
              </a:rPr>
              <a:t>важно. Проверите да </a:t>
            </a:r>
            <a:r>
              <a:rPr b="0" lang="sr-Latn-RS" sz="2400" spc="-86" strike="noStrike">
                <a:solidFill>
                  <a:srgbClr val="000000"/>
                </a:solidFill>
                <a:latin typeface="Times New Roman"/>
              </a:rPr>
              <a:t>ли </a:t>
            </a:r>
            <a:r>
              <a:rPr b="0" lang="sr-Latn-RS" sz="2400" spc="-60" strike="noStrike">
                <a:solidFill>
                  <a:srgbClr val="000000"/>
                </a:solidFill>
                <a:latin typeface="Times New Roman"/>
              </a:rPr>
              <a:t>сте </a:t>
            </a:r>
            <a:r>
              <a:rPr b="0" lang="sr-Latn-RS" sz="2400" spc="-75" strike="noStrike">
                <a:solidFill>
                  <a:srgbClr val="000000"/>
                </a:solidFill>
                <a:latin typeface="Times New Roman"/>
              </a:rPr>
              <a:t>добро разумели оно </a:t>
            </a:r>
            <a:r>
              <a:rPr b="0" lang="sr-Latn-RS" sz="2400" spc="-80" strike="noStrike">
                <a:solidFill>
                  <a:srgbClr val="000000"/>
                </a:solidFill>
                <a:latin typeface="Times New Roman"/>
              </a:rPr>
              <a:t>што </a:t>
            </a:r>
            <a:r>
              <a:rPr b="0" lang="sr-Latn-RS" sz="2400" spc="-75" strike="noStrike">
                <a:solidFill>
                  <a:srgbClr val="000000"/>
                </a:solidFill>
                <a:latin typeface="Times New Roman"/>
              </a:rPr>
              <a:t>запослени каже, односно оно што су његова осећања у односу на остварене </a:t>
            </a:r>
            <a:r>
              <a:rPr b="0" lang="sr-Latn-RS" sz="2400" spc="-92" strike="noStrike">
                <a:solidFill>
                  <a:srgbClr val="000000"/>
                </a:solidFill>
                <a:latin typeface="Times New Roman"/>
              </a:rPr>
              <a:t>резултате.</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0" name=""/>
          <p:cNvSpPr txBox="1"/>
          <p:nvPr/>
        </p:nvSpPr>
        <p:spPr>
          <a:xfrm>
            <a:off x="360000" y="1080000"/>
            <a:ext cx="9360000" cy="6207480"/>
          </a:xfrm>
          <a:prstGeom prst="rect">
            <a:avLst/>
          </a:prstGeom>
          <a:noFill/>
          <a:ln w="0">
            <a:noFill/>
          </a:ln>
        </p:spPr>
        <p:txBody>
          <a:bodyPr lIns="90000" rIns="90000" tIns="45000" bIns="45000" anchor="t">
            <a:noAutofit/>
          </a:bodyPr>
          <a:p>
            <a:pPr algn="just">
              <a:buNone/>
            </a:pPr>
            <a:r>
              <a:rPr b="1" lang="sr-Latn-RS" sz="2200" spc="-92" strike="noStrike">
                <a:latin typeface="Times New Roman"/>
              </a:rPr>
              <a:t>3. </a:t>
            </a:r>
            <a:r>
              <a:rPr b="1" lang="sr-Latn-RS" sz="2200" spc="-1" strike="noStrike">
                <a:latin typeface="Times New Roman"/>
              </a:rPr>
              <a:t>корак: Саопштити оцене за постигнуте резултате и за остала </a:t>
            </a:r>
            <a:r>
              <a:rPr b="1" lang="sr-Latn-RS" sz="2200" spc="-35" strike="noStrike">
                <a:latin typeface="Times New Roman"/>
              </a:rPr>
              <a:t>мерила</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1" strike="noStrike">
                <a:latin typeface="Times New Roman"/>
              </a:rPr>
              <a:t>За </a:t>
            </a:r>
            <a:r>
              <a:rPr b="0" lang="sr-Latn-RS" sz="2200" spc="-75" strike="noStrike">
                <a:latin typeface="Times New Roman"/>
              </a:rPr>
              <a:t>сваки </a:t>
            </a:r>
            <a:r>
              <a:rPr b="0" lang="sr-Latn-RS" sz="2200" spc="-72" strike="noStrike">
                <a:latin typeface="Times New Roman"/>
              </a:rPr>
              <a:t>идентификовани </a:t>
            </a:r>
            <a:r>
              <a:rPr b="0" lang="sr-Latn-RS" sz="2200" spc="-66" strike="noStrike">
                <a:latin typeface="Times New Roman"/>
              </a:rPr>
              <a:t>циљ </a:t>
            </a:r>
            <a:r>
              <a:rPr b="0" lang="sr-Latn-RS" sz="2200" spc="-55" strike="noStrike">
                <a:latin typeface="Times New Roman"/>
              </a:rPr>
              <a:t>у </a:t>
            </a:r>
            <a:r>
              <a:rPr b="0" lang="sr-Latn-RS" sz="2200" spc="-106" strike="noStrike">
                <a:latin typeface="Times New Roman"/>
              </a:rPr>
              <a:t>процесу </a:t>
            </a:r>
            <a:r>
              <a:rPr b="0" lang="sr-Latn-RS" sz="2200" spc="-92" strike="noStrike">
                <a:latin typeface="Times New Roman"/>
              </a:rPr>
              <a:t>планирања, </a:t>
            </a:r>
            <a:r>
              <a:rPr b="0" lang="sr-Latn-RS" sz="2200" spc="-66" strike="noStrike">
                <a:latin typeface="Times New Roman"/>
              </a:rPr>
              <a:t>треба </a:t>
            </a:r>
            <a:r>
              <a:rPr b="0" lang="sr-Latn-RS" sz="2200" spc="-72" strike="noStrike">
                <a:latin typeface="Times New Roman"/>
              </a:rPr>
              <a:t>да имате припремљену </a:t>
            </a:r>
            <a:r>
              <a:rPr b="0" lang="sr-Latn-RS" sz="2200" spc="-92" strike="noStrike">
                <a:latin typeface="Times New Roman"/>
              </a:rPr>
              <a:t>оцену.  Оцена се односи на резултате рада, а не на личност. Такође, за сва остала мерила је потребно да образложите оцену коју сте одабрали </a:t>
            </a:r>
            <a:r>
              <a:rPr b="0" lang="sr-Latn-RS" sz="2200" spc="-21" strike="noStrike">
                <a:latin typeface="Times New Roman"/>
              </a:rPr>
              <a:t>уз </a:t>
            </a:r>
            <a:r>
              <a:rPr b="0" lang="sr-Latn-RS" sz="2200" spc="-1" strike="noStrike">
                <a:latin typeface="Times New Roman"/>
              </a:rPr>
              <a:t>навођење јаких и слабих страна запосленог.</a:t>
            </a:r>
            <a:endParaRPr b="0" lang="sr-Latn-RS" sz="2200" spc="-1" strike="noStrike">
              <a:latin typeface="Arial"/>
            </a:endParaRPr>
          </a:p>
          <a:p>
            <a:pPr algn="just">
              <a:buNone/>
            </a:pPr>
            <a:r>
              <a:rPr b="0" lang="sr-Latn-RS" sz="2200" spc="-1" strike="noStrike">
                <a:latin typeface="Times New Roman"/>
              </a:rPr>
              <a:t>Ако </a:t>
            </a:r>
            <a:r>
              <a:rPr b="0" lang="sr-Latn-RS" sz="2200" spc="-75" strike="noStrike">
                <a:latin typeface="Times New Roman"/>
              </a:rPr>
              <a:t>нека </a:t>
            </a:r>
            <a:r>
              <a:rPr b="0" lang="sr-Latn-RS" sz="2200" spc="-80" strike="noStrike">
                <a:latin typeface="Times New Roman"/>
              </a:rPr>
              <a:t>оцена </a:t>
            </a:r>
            <a:r>
              <a:rPr b="0" lang="sr-Latn-RS" sz="2200" spc="-86" strike="noStrike">
                <a:latin typeface="Times New Roman"/>
              </a:rPr>
              <a:t>изазива </a:t>
            </a:r>
            <a:r>
              <a:rPr b="0" lang="sr-Latn-RS" sz="2200" spc="-75" strike="noStrike">
                <a:latin typeface="Times New Roman"/>
              </a:rPr>
              <a:t>бригу, </a:t>
            </a:r>
            <a:r>
              <a:rPr b="0" lang="sr-Latn-RS" sz="2200" spc="-72" strike="noStrike">
                <a:latin typeface="Times New Roman"/>
              </a:rPr>
              <a:t>дефанзивност </a:t>
            </a:r>
            <a:r>
              <a:rPr b="0" lang="sr-Latn-RS" sz="2200" spc="-66" strike="noStrike">
                <a:latin typeface="Times New Roman"/>
              </a:rPr>
              <a:t>у </a:t>
            </a:r>
            <a:r>
              <a:rPr b="0" lang="sr-Latn-RS" sz="2200" spc="-100" strike="noStrike">
                <a:latin typeface="Times New Roman"/>
              </a:rPr>
              <a:t>наступу </a:t>
            </a:r>
            <a:r>
              <a:rPr b="0" lang="sr-Latn-RS" sz="2200" spc="-92" strike="noStrike">
                <a:latin typeface="Times New Roman"/>
              </a:rPr>
              <a:t>може </a:t>
            </a:r>
            <a:r>
              <a:rPr b="0" lang="sr-Latn-RS" sz="2200" spc="-75" strike="noStrike">
                <a:latin typeface="Times New Roman"/>
              </a:rPr>
              <a:t>допринети </a:t>
            </a:r>
            <a:r>
              <a:rPr b="0" lang="sr-Latn-RS" sz="2200" spc="-80" strike="noStrike">
                <a:latin typeface="Times New Roman"/>
              </a:rPr>
              <a:t>објашњењу фактора који воде ка конкретној оцени. С друге стране, ако је оцена изузетно добра, пажљиво слушање ће ојачати </a:t>
            </a:r>
            <a:r>
              <a:rPr b="0" lang="sr-Latn-RS" sz="2200" spc="-15" strike="noStrike">
                <a:latin typeface="Times New Roman"/>
              </a:rPr>
              <a:t>морал.</a:t>
            </a:r>
            <a:endParaRPr b="0" lang="sr-Latn-RS" sz="2200" spc="-1" strike="noStrike">
              <a:latin typeface="Arial"/>
            </a:endParaRPr>
          </a:p>
          <a:p>
            <a:pPr algn="just">
              <a:buNone/>
            </a:pPr>
            <a:r>
              <a:rPr b="0" lang="sr-Latn-RS" sz="2200" spc="-1" strike="noStrike">
                <a:latin typeface="Times New Roman"/>
              </a:rPr>
              <a:t>Овај корак се понавља за сваки циљ који сте поставили када сте планирали разговор.</a:t>
            </a:r>
            <a:endParaRPr b="0" lang="sr-Latn-RS" sz="2200" spc="-1" strike="noStrike">
              <a:latin typeface="Arial"/>
            </a:endParaRPr>
          </a:p>
          <a:p>
            <a:pPr algn="just">
              <a:buNone/>
            </a:pPr>
            <a:endParaRPr b="0" lang="sr-Latn-RS" sz="2200" spc="-1" strike="noStrike">
              <a:latin typeface="Arial"/>
            </a:endParaRPr>
          </a:p>
          <a:p>
            <a:pPr algn="just">
              <a:buNone/>
            </a:pPr>
            <a:r>
              <a:rPr b="1" lang="sr-Latn-RS" sz="2200" spc="-1" strike="noStrike">
                <a:latin typeface="Times New Roman"/>
              </a:rPr>
              <a:t>4. корак: Дискутовати о јаким и слабим </a:t>
            </a:r>
            <a:r>
              <a:rPr b="1" lang="sr-Latn-RS" sz="2200" spc="-15" strike="noStrike">
                <a:latin typeface="Times New Roman"/>
              </a:rPr>
              <a:t>странама</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1" strike="noStrike">
                <a:latin typeface="Times New Roman"/>
              </a:rPr>
              <a:t>За сваки циљ продискутујте о основним разлозима за успех и узроцима проблема. Дајте до знања запосленом шта није допринело успеху. Слично, подсетите запосленог које вештине ће му помоћи да оствари радне циљеве</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1" name=""/>
          <p:cNvSpPr txBox="1"/>
          <p:nvPr/>
        </p:nvSpPr>
        <p:spPr>
          <a:xfrm>
            <a:off x="360000" y="1296000"/>
            <a:ext cx="9360000" cy="5472000"/>
          </a:xfrm>
          <a:prstGeom prst="rect">
            <a:avLst/>
          </a:prstGeom>
          <a:noFill/>
          <a:ln w="0">
            <a:noFill/>
          </a:ln>
        </p:spPr>
        <p:txBody>
          <a:bodyPr lIns="90000" rIns="90000" tIns="45000" bIns="45000" anchor="t">
            <a:noAutofit/>
          </a:bodyPr>
          <a:p>
            <a:pPr algn="just">
              <a:buNone/>
            </a:pPr>
            <a:r>
              <a:rPr b="1" lang="sr-Latn-RS" sz="2200" spc="-1" strike="noStrike">
                <a:latin typeface="Times New Roman"/>
              </a:rPr>
              <a:t>5. корак: Продискутовати о потреби за обукама</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1" strike="noStrike">
                <a:latin typeface="Times New Roman"/>
              </a:rPr>
              <a:t>Сумирати </a:t>
            </a:r>
            <a:r>
              <a:rPr b="0" lang="sr-Latn-RS" sz="2200" spc="-46" strike="noStrike">
                <a:latin typeface="Times New Roman"/>
              </a:rPr>
              <a:t>главне </a:t>
            </a:r>
            <a:r>
              <a:rPr b="0" lang="sr-Latn-RS" sz="2200" spc="-55" strike="noStrike">
                <a:latin typeface="Times New Roman"/>
              </a:rPr>
              <a:t>трендове </a:t>
            </a:r>
            <a:r>
              <a:rPr b="0" lang="sr-Latn-RS" sz="2200" spc="-35" strike="noStrike">
                <a:latin typeface="Times New Roman"/>
              </a:rPr>
              <a:t>у</a:t>
            </a:r>
            <a:r>
              <a:rPr b="0" lang="sr-Latn-RS" sz="2200" spc="-72" strike="noStrike">
                <a:latin typeface="Times New Roman"/>
              </a:rPr>
              <a:t>реализацији </a:t>
            </a:r>
            <a:r>
              <a:rPr b="0" lang="sr-Latn-RS" sz="2200" spc="-41" strike="noStrike">
                <a:latin typeface="Times New Roman"/>
              </a:rPr>
              <a:t>послова. </a:t>
            </a:r>
            <a:r>
              <a:rPr b="0" lang="sr-Latn-RS" sz="2200" spc="-35" strike="noStrike">
                <a:latin typeface="Times New Roman"/>
              </a:rPr>
              <a:t>За </a:t>
            </a:r>
            <a:r>
              <a:rPr b="0" lang="sr-Latn-RS" sz="2200" spc="-26" strike="noStrike">
                <a:latin typeface="Times New Roman"/>
              </a:rPr>
              <a:t>уочене </a:t>
            </a:r>
            <a:r>
              <a:rPr b="0" lang="sr-Latn-RS" sz="2200" spc="-55" strike="noStrike">
                <a:latin typeface="Times New Roman"/>
              </a:rPr>
              <a:t>слабости </a:t>
            </a:r>
            <a:r>
              <a:rPr b="0" lang="sr-Latn-RS" sz="2200" spc="-41" strike="noStrike">
                <a:latin typeface="Times New Roman"/>
              </a:rPr>
              <a:t>постоји </a:t>
            </a:r>
            <a:r>
              <a:rPr b="0" lang="sr-Latn-RS" sz="2200" spc="-35" strike="noStrike">
                <a:latin typeface="Times New Roman"/>
              </a:rPr>
              <a:t>могућност развоја/побољшања у наредном периоду. Заједно одаберите обуке које ће запослени похађати следеће године. Треба записати сугестије </a:t>
            </a:r>
            <a:r>
              <a:rPr b="0" lang="sr-Latn-RS" sz="2200" spc="-15" strike="noStrike">
                <a:latin typeface="Times New Roman"/>
              </a:rPr>
              <a:t>запосленог.</a:t>
            </a:r>
            <a:endParaRPr b="0" lang="sr-Latn-RS" sz="2200" spc="-1" strike="noStrike">
              <a:latin typeface="Arial"/>
            </a:endParaRPr>
          </a:p>
          <a:p>
            <a:pPr algn="just">
              <a:buNone/>
            </a:pPr>
            <a:endParaRPr b="0" lang="sr-Latn-RS" sz="2200" spc="-1" strike="noStrike">
              <a:latin typeface="Arial"/>
            </a:endParaRPr>
          </a:p>
          <a:p>
            <a:pPr algn="just">
              <a:buNone/>
            </a:pPr>
            <a:r>
              <a:rPr b="1" lang="sr-Latn-RS" sz="2200" spc="-15" strike="noStrike">
                <a:latin typeface="Times New Roman"/>
              </a:rPr>
              <a:t>6. </a:t>
            </a:r>
            <a:r>
              <a:rPr b="1" lang="sr-Latn-RS" sz="2200" spc="-1" strike="noStrike">
                <a:latin typeface="Times New Roman"/>
              </a:rPr>
              <a:t>корак: Одредити датум следећег </a:t>
            </a:r>
            <a:r>
              <a:rPr b="1" lang="sr-Latn-RS" sz="2200" spc="-21" strike="noStrike">
                <a:latin typeface="Times New Roman"/>
              </a:rPr>
              <a:t>састанка</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1" strike="noStrike">
                <a:latin typeface="Times New Roman"/>
              </a:rPr>
              <a:t>Следећи састанак треба планирати ради праћења реализације договореног. Треба одредити датум и време састанка.</a:t>
            </a:r>
            <a:endParaRPr b="0" lang="sr-Latn-RS" sz="2200" spc="-1" strike="noStrike">
              <a:latin typeface="Arial"/>
            </a:endParaRPr>
          </a:p>
          <a:p>
            <a:pPr algn="just">
              <a:buNone/>
            </a:pPr>
            <a:r>
              <a:rPr b="0" lang="sr-Latn-RS" sz="2200" spc="-1" strike="noStrike">
                <a:latin typeface="Times New Roman"/>
              </a:rPr>
              <a:t>Ово је добра прилика да се захвалите на добро одрађеном послу и да охрабрите службеника.</a:t>
            </a:r>
            <a:endParaRPr b="0" lang="sr-Latn-RS" sz="2200" spc="-1" strike="noStrike">
              <a:latin typeface="Arial"/>
            </a:endParaRPr>
          </a:p>
          <a:p>
            <a:pPr algn="just">
              <a:buNone/>
            </a:pPr>
            <a:endParaRPr b="0" lang="sr-Latn-RS" sz="2200" spc="-1" strike="noStrike">
              <a:latin typeface="Arial"/>
            </a:endParaRPr>
          </a:p>
          <a:p>
            <a:pPr algn="just">
              <a:buNone/>
            </a:pPr>
            <a:r>
              <a:rPr b="1" lang="sr-Latn-RS" sz="2200" spc="-1" strike="noStrike">
                <a:latin typeface="Times New Roman"/>
              </a:rPr>
              <a:t>7. корак: Написати финални </a:t>
            </a:r>
            <a:r>
              <a:rPr b="1" lang="sr-Latn-RS" sz="2200" spc="-12" strike="noStrike">
                <a:latin typeface="Times New Roman"/>
              </a:rPr>
              <a:t>извештај</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2"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Последице оцењивања</a:t>
            </a:r>
            <a:endParaRPr b="0" lang="sr-Latn-RS" sz="4400" spc="-1" strike="noStrike">
              <a:solidFill>
                <a:srgbClr val="000000"/>
              </a:solidFill>
              <a:latin typeface="Times New Roman"/>
            </a:endParaRPr>
          </a:p>
        </p:txBody>
      </p:sp>
      <p:sp>
        <p:nvSpPr>
          <p:cNvPr id="293"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r>
              <a:rPr b="0" lang="sr-Latn-RS" sz="2400" spc="-1" strike="noStrike">
                <a:solidFill>
                  <a:srgbClr val="000000"/>
                </a:solidFill>
                <a:latin typeface="Times New Roman"/>
              </a:rPr>
              <a:t>Овај систем оцењивања предвиђа различите могуће последице, како позитивне тако и негативне.</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Што се тиче </a:t>
            </a:r>
            <a:r>
              <a:rPr b="1" lang="sr-Latn-RS" sz="2400" spc="-1" strike="noStrike">
                <a:solidFill>
                  <a:srgbClr val="000000"/>
                </a:solidFill>
                <a:latin typeface="Times New Roman"/>
              </a:rPr>
              <a:t>позитивних </a:t>
            </a:r>
            <a:r>
              <a:rPr b="0" lang="sr-Latn-RS" sz="2400" spc="-1" strike="noStrike">
                <a:solidFill>
                  <a:srgbClr val="000000"/>
                </a:solidFill>
                <a:latin typeface="Times New Roman"/>
              </a:rPr>
              <a:t>последица, две су најдоминантније:</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sr-Latn-RS" sz="2400" spc="-1" strike="noStrike">
                <a:solidFill>
                  <a:srgbClr val="000000"/>
                </a:solidFill>
                <a:latin typeface="Times New Roman"/>
              </a:rPr>
              <a:t>планирање професионалног развоја запослених </a:t>
            </a:r>
            <a:endParaRPr b="0" lang="sr-Latn-RS" sz="2400" spc="-1" strike="noStrike">
              <a:solidFill>
                <a:srgbClr val="000000"/>
              </a:solidFill>
              <a:latin typeface="Times New Roman"/>
            </a:endParaRPr>
          </a:p>
          <a:p>
            <a:pPr marL="432000" indent="-324000" algn="just">
              <a:spcAft>
                <a:spcPts val="1417"/>
              </a:spcAft>
              <a:buClr>
                <a:srgbClr val="000000"/>
              </a:buClr>
              <a:buSzPct val="45000"/>
              <a:buFont typeface="Wingdings" charset="2"/>
              <a:buChar char=""/>
            </a:pPr>
            <a:r>
              <a:rPr b="0" lang="sr-Latn-RS" sz="2400" spc="-1" strike="noStrike">
                <a:solidFill>
                  <a:srgbClr val="000000"/>
                </a:solidFill>
                <a:latin typeface="Times New Roman"/>
              </a:rPr>
              <a:t>награђивање, односно напредовање у формалном , хијерархијском смислу .</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4"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Планирање професионалног развоја</a:t>
            </a:r>
            <a:endParaRPr b="0" lang="sr-Latn-RS" sz="4400" spc="-1" strike="noStrike">
              <a:solidFill>
                <a:srgbClr val="000000"/>
              </a:solidFill>
              <a:latin typeface="Times New Roman"/>
            </a:endParaRPr>
          </a:p>
        </p:txBody>
      </p:sp>
      <p:sp>
        <p:nvSpPr>
          <p:cNvPr id="295" name="PlaceHolder 2"/>
          <p:cNvSpPr>
            <a:spLocks noGrp="1"/>
          </p:cNvSpPr>
          <p:nvPr>
            <p:ph/>
          </p:nvPr>
        </p:nvSpPr>
        <p:spPr>
          <a:xfrm>
            <a:off x="504000" y="1769040"/>
            <a:ext cx="9072000" cy="4998960"/>
          </a:xfrm>
          <a:prstGeom prst="rect">
            <a:avLst/>
          </a:prstGeom>
          <a:noFill/>
          <a:ln w="0">
            <a:noFill/>
          </a:ln>
        </p:spPr>
        <p:txBody>
          <a:bodyPr lIns="0" rIns="0" tIns="0" bIns="0" anchor="t">
            <a:normAutofit/>
          </a:bodyPr>
          <a:p>
            <a:pPr algn="just">
              <a:spcAft>
                <a:spcPts val="1417"/>
              </a:spcAft>
              <a:buNone/>
            </a:pPr>
            <a:r>
              <a:rPr b="1" i="1" lang="sr-Latn-RS" sz="2400" spc="-1" strike="noStrike">
                <a:solidFill>
                  <a:srgbClr val="000000"/>
                </a:solidFill>
                <a:latin typeface="Times New Roman"/>
              </a:rPr>
              <a:t>Планирање професионалног развоја </a:t>
            </a:r>
            <a:r>
              <a:rPr b="0" lang="sr-Latn-RS" sz="2400" spc="-1" strike="noStrike">
                <a:solidFill>
                  <a:srgbClr val="000000"/>
                </a:solidFill>
                <a:latin typeface="Times New Roman"/>
              </a:rPr>
              <a:t>је значајна и врло пожељна последица оцењивања у смислу јасног препознавања јаких страна запослених и идентификовања простора за развој, односно овладавање одређеним знањима, вештинама или другим компетенцијама које су важна подршка успешнијем остваривању резултата у раду.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Стручно </a:t>
            </a:r>
            <a:r>
              <a:rPr b="0" lang="sr-Latn-RS" sz="2400" spc="-55" strike="noStrike">
                <a:solidFill>
                  <a:srgbClr val="000000"/>
                </a:solidFill>
                <a:latin typeface="Times New Roman"/>
              </a:rPr>
              <a:t>усавршавање </a:t>
            </a:r>
            <a:r>
              <a:rPr b="0" lang="sr-Latn-RS" sz="2400" spc="-46" strike="noStrike">
                <a:solidFill>
                  <a:srgbClr val="000000"/>
                </a:solidFill>
                <a:latin typeface="Times New Roman"/>
              </a:rPr>
              <a:t>у </a:t>
            </a:r>
            <a:r>
              <a:rPr b="0" lang="sr-Latn-RS" sz="2400" spc="-72" strike="noStrike">
                <a:solidFill>
                  <a:srgbClr val="000000"/>
                </a:solidFill>
                <a:latin typeface="Times New Roman"/>
              </a:rPr>
              <a:t>најширем смислу </a:t>
            </a:r>
            <a:r>
              <a:rPr b="0" lang="sr-Latn-RS" sz="2400" spc="-97" strike="noStrike">
                <a:solidFill>
                  <a:srgbClr val="000000"/>
                </a:solidFill>
                <a:latin typeface="Times New Roman"/>
              </a:rPr>
              <a:t>би </a:t>
            </a:r>
            <a:r>
              <a:rPr b="0" lang="sr-Latn-RS" sz="2400" spc="-55" strike="noStrike">
                <a:solidFill>
                  <a:srgbClr val="000000"/>
                </a:solidFill>
                <a:latin typeface="Times New Roman"/>
              </a:rPr>
              <a:t>требало, </a:t>
            </a:r>
            <a:r>
              <a:rPr b="0" lang="sr-Latn-RS" sz="2400" spc="-66" strike="noStrike">
                <a:solidFill>
                  <a:srgbClr val="000000"/>
                </a:solidFill>
                <a:latin typeface="Times New Roman"/>
              </a:rPr>
              <a:t>између </a:t>
            </a:r>
            <a:r>
              <a:rPr b="0" lang="sr-Latn-RS" sz="2400" spc="-86" strike="noStrike">
                <a:solidFill>
                  <a:srgbClr val="000000"/>
                </a:solidFill>
                <a:latin typeface="Times New Roman"/>
              </a:rPr>
              <a:t>осталог, </a:t>
            </a:r>
            <a:r>
              <a:rPr b="0" lang="sr-Latn-RS" sz="2400" spc="-55" strike="noStrike">
                <a:solidFill>
                  <a:srgbClr val="000000"/>
                </a:solidFill>
                <a:latin typeface="Times New Roman"/>
              </a:rPr>
              <a:t>да </a:t>
            </a:r>
            <a:r>
              <a:rPr b="0" lang="sr-Latn-RS" sz="2400" spc="-66" strike="noStrike">
                <a:solidFill>
                  <a:srgbClr val="000000"/>
                </a:solidFill>
                <a:latin typeface="Times New Roman"/>
              </a:rPr>
              <a:t>буде </a:t>
            </a:r>
            <a:r>
              <a:rPr b="0" lang="sr-Latn-RS" sz="2400" spc="-72" strike="noStrike">
                <a:solidFill>
                  <a:srgbClr val="000000"/>
                </a:solidFill>
                <a:latin typeface="Times New Roman"/>
              </a:rPr>
              <a:t>планирано на бази информација из извештаја о оцењивању. </a:t>
            </a:r>
            <a:endParaRPr b="0" lang="sr-Latn-RS" sz="2400" spc="-1" strike="noStrike">
              <a:solidFill>
                <a:srgbClr val="000000"/>
              </a:solidFill>
              <a:latin typeface="Times New Roman"/>
            </a:endParaRPr>
          </a:p>
          <a:p>
            <a:pPr algn="just">
              <a:spcAft>
                <a:spcPts val="1417"/>
              </a:spcAft>
              <a:buNone/>
            </a:pPr>
            <a:r>
              <a:rPr b="0" lang="sr-Latn-RS" sz="2400" spc="-72" strike="noStrike">
                <a:solidFill>
                  <a:srgbClr val="000000"/>
                </a:solidFill>
                <a:latin typeface="Times New Roman"/>
              </a:rPr>
              <a:t>Такође, просек оцена из претходних година постаје битан код избора кандидата који учествују на интерном конкурсу за додатно </a:t>
            </a:r>
            <a:r>
              <a:rPr b="0" lang="sr-Latn-RS" sz="2400" spc="-1" strike="noStrike">
                <a:solidFill>
                  <a:srgbClr val="000000"/>
                </a:solidFill>
                <a:latin typeface="Times New Roman"/>
              </a:rPr>
              <a:t>образовање.</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6"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Награђивање</a:t>
            </a:r>
            <a:endParaRPr b="0" lang="sr-Latn-RS" sz="4400" spc="-1" strike="noStrike">
              <a:solidFill>
                <a:srgbClr val="000000"/>
              </a:solidFill>
              <a:latin typeface="Times New Roman"/>
            </a:endParaRPr>
          </a:p>
        </p:txBody>
      </p:sp>
      <p:sp>
        <p:nvSpPr>
          <p:cNvPr id="297" name="PlaceHolder 2"/>
          <p:cNvSpPr>
            <a:spLocks noGrp="1"/>
          </p:cNvSpPr>
          <p:nvPr>
            <p:ph/>
          </p:nvPr>
        </p:nvSpPr>
        <p:spPr>
          <a:xfrm>
            <a:off x="504000" y="1769040"/>
            <a:ext cx="9072000" cy="4998960"/>
          </a:xfrm>
          <a:prstGeom prst="rect">
            <a:avLst/>
          </a:prstGeom>
          <a:noFill/>
          <a:ln w="0">
            <a:noFill/>
          </a:ln>
        </p:spPr>
        <p:txBody>
          <a:bodyPr lIns="0" rIns="0" tIns="0" bIns="0" anchor="t">
            <a:normAutofit fontScale="91000"/>
          </a:bodyPr>
          <a:p>
            <a:pPr algn="just">
              <a:spcAft>
                <a:spcPts val="1417"/>
              </a:spcAft>
              <a:buNone/>
            </a:pPr>
            <a:r>
              <a:rPr b="1" i="1" lang="sr-Latn-RS" sz="2400" spc="-1" strike="noStrike">
                <a:solidFill>
                  <a:srgbClr val="000000"/>
                </a:solidFill>
                <a:latin typeface="Times New Roman"/>
              </a:rPr>
              <a:t>Награђивање </a:t>
            </a:r>
            <a:r>
              <a:rPr b="0" lang="sr-Latn-RS" sz="2400" spc="-1" strike="noStrike">
                <a:solidFill>
                  <a:srgbClr val="000000"/>
                </a:solidFill>
                <a:latin typeface="Times New Roman"/>
              </a:rPr>
              <a:t>се односи на разне врсте материјалних награда и бенефиција које запослени могу имати на основу оцена које су добили, а најчешће су то померање на лествици платних разреда (сходно одговарајућим законима) или повећање броја дана за годишњи одмор на основу доприноса на раду (сходно колективном уговору) и сл.</a:t>
            </a:r>
            <a:endParaRPr b="0" lang="sr-Latn-RS" sz="2400" spc="-1" strike="noStrike">
              <a:solidFill>
                <a:srgbClr val="000000"/>
              </a:solidFill>
              <a:latin typeface="Times New Roman"/>
            </a:endParaRPr>
          </a:p>
          <a:p>
            <a:pPr algn="just">
              <a:spcAft>
                <a:spcPts val="1417"/>
              </a:spcAft>
              <a:buNone/>
            </a:pPr>
            <a:r>
              <a:rPr b="1" i="1" lang="sr-Latn-RS" sz="2400" spc="-1" strike="noStrike">
                <a:solidFill>
                  <a:srgbClr val="000000"/>
                </a:solidFill>
                <a:latin typeface="Times New Roman"/>
              </a:rPr>
              <a:t>Напредовање </a:t>
            </a:r>
            <a:r>
              <a:rPr b="1" lang="sr-Latn-RS" sz="2400" spc="-1" strike="noStrike">
                <a:solidFill>
                  <a:srgbClr val="000000"/>
                </a:solidFill>
                <a:latin typeface="Times New Roman"/>
              </a:rPr>
              <a:t>у формалном смислу</a:t>
            </a:r>
            <a:r>
              <a:rPr b="0" lang="sr-Latn-RS" sz="2400" spc="-1" strike="noStrike">
                <a:solidFill>
                  <a:srgbClr val="000000"/>
                </a:solidFill>
                <a:latin typeface="Times New Roman"/>
              </a:rPr>
              <a:t> се може односити на померање у више звање, било </a:t>
            </a:r>
            <a:r>
              <a:rPr b="0" lang="sr-Latn-RS" sz="2400" spc="-75" strike="noStrike">
                <a:solidFill>
                  <a:srgbClr val="000000"/>
                </a:solidFill>
                <a:latin typeface="Times New Roman"/>
              </a:rPr>
              <a:t>да се ради </a:t>
            </a:r>
            <a:r>
              <a:rPr b="0" lang="sr-Latn-RS" sz="2400" spc="-66" strike="noStrike">
                <a:solidFill>
                  <a:srgbClr val="000000"/>
                </a:solidFill>
                <a:latin typeface="Times New Roman"/>
              </a:rPr>
              <a:t>о </a:t>
            </a:r>
            <a:r>
              <a:rPr b="0" lang="sr-Latn-RS" sz="2400" spc="-72" strike="noStrike">
                <a:solidFill>
                  <a:srgbClr val="000000"/>
                </a:solidFill>
                <a:latin typeface="Times New Roman"/>
              </a:rPr>
              <a:t>премештају, интерном </a:t>
            </a:r>
            <a:r>
              <a:rPr b="0" lang="sr-Latn-RS" sz="2400" spc="-75" strike="noStrike">
                <a:solidFill>
                  <a:srgbClr val="000000"/>
                </a:solidFill>
                <a:latin typeface="Times New Roman"/>
              </a:rPr>
              <a:t>конкурсу </a:t>
            </a:r>
            <a:r>
              <a:rPr b="0" lang="sr-Latn-RS" sz="2400" spc="-97" strike="noStrike">
                <a:solidFill>
                  <a:srgbClr val="000000"/>
                </a:solidFill>
                <a:latin typeface="Times New Roman"/>
              </a:rPr>
              <a:t>или </a:t>
            </a:r>
            <a:r>
              <a:rPr b="0" lang="sr-Latn-RS" sz="2400" spc="-66" strike="noStrike">
                <a:solidFill>
                  <a:srgbClr val="000000"/>
                </a:solidFill>
                <a:latin typeface="Times New Roman"/>
              </a:rPr>
              <a:t>преузимању,</a:t>
            </a:r>
            <a:r>
              <a:rPr b="0" lang="sr-Latn-RS" sz="2400" spc="-75" strike="noStrike">
                <a:solidFill>
                  <a:srgbClr val="000000"/>
                </a:solidFill>
                <a:latin typeface="Times New Roman"/>
              </a:rPr>
              <a:t>односно </a:t>
            </a:r>
            <a:r>
              <a:rPr b="0" lang="sr-Latn-RS" sz="2400" spc="-41" strike="noStrike">
                <a:solidFill>
                  <a:srgbClr val="000000"/>
                </a:solidFill>
                <a:latin typeface="Times New Roman"/>
              </a:rPr>
              <a:t>на </a:t>
            </a:r>
            <a:r>
              <a:rPr b="0" lang="sr-Latn-RS" sz="2400" spc="-75" strike="noStrike">
                <a:solidFill>
                  <a:srgbClr val="000000"/>
                </a:solidFill>
                <a:latin typeface="Times New Roman"/>
              </a:rPr>
              <a:t>ситуацију када се са радног места у нижем прелази на радно место у непосредно вишем звању, </a:t>
            </a:r>
            <a:r>
              <a:rPr b="0" lang="sr-Latn-RS" sz="2400" spc="-21" strike="noStrike">
                <a:solidFill>
                  <a:srgbClr val="000000"/>
                </a:solidFill>
                <a:latin typeface="Times New Roman"/>
              </a:rPr>
              <a:t>уз </a:t>
            </a:r>
            <a:r>
              <a:rPr b="0" lang="sr-Latn-RS" sz="2400" spc="-1" strike="noStrike">
                <a:solidFill>
                  <a:srgbClr val="000000"/>
                </a:solidFill>
                <a:latin typeface="Times New Roman"/>
              </a:rPr>
              <a:t>услов постојања одговарајућих оцена у протеклом </a:t>
            </a:r>
            <a:r>
              <a:rPr b="0" lang="sr-Latn-RS" sz="2400" spc="-32" strike="noStrike">
                <a:solidFill>
                  <a:srgbClr val="000000"/>
                </a:solidFill>
                <a:latin typeface="Times New Roman"/>
              </a:rPr>
              <a:t>периоду.</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Према Закону о запосленима у аутономним покрајинама и jeдиницама локалне самоуправе, „службеник има право да напредује у служби стицањем вишег звања утврђеног овим законом и стицањем вишег платног разреда утврђених законом којим се уређују плате запослених у аутономноој покрајини  и јединици локалне самоуправе.</a:t>
            </a: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8" name="PlaceHolder 1"/>
          <p:cNvSpPr>
            <a:spLocks noGrp="1"/>
          </p:cNvSpPr>
          <p:nvPr>
            <p:ph type="title"/>
          </p:nvPr>
        </p:nvSpPr>
        <p:spPr>
          <a:xfrm>
            <a:off x="504000" y="301320"/>
            <a:ext cx="7704000" cy="113868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Негативне последице</a:t>
            </a:r>
            <a:endParaRPr b="0" lang="sr-Latn-RS" sz="4400" spc="-1" strike="noStrike">
              <a:solidFill>
                <a:srgbClr val="000000"/>
              </a:solidFill>
              <a:latin typeface="Times New Roman"/>
            </a:endParaRPr>
          </a:p>
        </p:txBody>
      </p:sp>
      <p:sp>
        <p:nvSpPr>
          <p:cNvPr id="299" name="PlaceHolder 2"/>
          <p:cNvSpPr>
            <a:spLocks noGrp="1"/>
          </p:cNvSpPr>
          <p:nvPr>
            <p:ph/>
          </p:nvPr>
        </p:nvSpPr>
        <p:spPr>
          <a:xfrm>
            <a:off x="504000" y="1769040"/>
            <a:ext cx="9072000" cy="492696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algn="just">
              <a:spcAft>
                <a:spcPts val="1417"/>
              </a:spcAft>
              <a:buNone/>
            </a:pPr>
            <a:r>
              <a:rPr b="1" lang="sr-Latn-RS" sz="2400" spc="-1" strike="noStrike">
                <a:solidFill>
                  <a:srgbClr val="000000"/>
                </a:solidFill>
                <a:latin typeface="Times New Roman"/>
              </a:rPr>
              <a:t>Негативне </a:t>
            </a:r>
            <a:r>
              <a:rPr b="1" lang="sr-Latn-RS" sz="2400" spc="-75" strike="noStrike">
                <a:solidFill>
                  <a:srgbClr val="000000"/>
                </a:solidFill>
                <a:latin typeface="Times New Roman"/>
              </a:rPr>
              <a:t>последице </a:t>
            </a:r>
            <a:r>
              <a:rPr b="0" lang="sr-Latn-RS" sz="2400" spc="-72" strike="noStrike">
                <a:solidFill>
                  <a:srgbClr val="000000"/>
                </a:solidFill>
                <a:latin typeface="Times New Roman"/>
              </a:rPr>
              <a:t>се превасходно односе на </a:t>
            </a:r>
            <a:r>
              <a:rPr b="0" lang="sr-Latn-RS" sz="2400" spc="-75" strike="noStrike">
                <a:solidFill>
                  <a:srgbClr val="000000"/>
                </a:solidFill>
                <a:latin typeface="Times New Roman"/>
              </a:rPr>
              <a:t>губитак </a:t>
            </a:r>
            <a:r>
              <a:rPr b="0" lang="sr-Latn-RS" sz="2400" spc="-66" strike="noStrike">
                <a:solidFill>
                  <a:srgbClr val="000000"/>
                </a:solidFill>
                <a:latin typeface="Times New Roman"/>
              </a:rPr>
              <a:t>одређених </a:t>
            </a:r>
            <a:r>
              <a:rPr b="0" lang="sr-Latn-RS" sz="2400" spc="-75" strike="noStrike">
                <a:solidFill>
                  <a:srgbClr val="000000"/>
                </a:solidFill>
                <a:latin typeface="Times New Roman"/>
              </a:rPr>
              <a:t>права из </a:t>
            </a:r>
            <a:r>
              <a:rPr b="0" lang="sr-Latn-RS" sz="2400" spc="-72" strike="noStrike">
                <a:solidFill>
                  <a:srgbClr val="000000"/>
                </a:solidFill>
                <a:latin typeface="Times New Roman"/>
              </a:rPr>
              <a:t>радног односа, и то за службенике на извршилачким радним местима - губитак звања или платног разреда</a:t>
            </a:r>
            <a:r>
              <a:rPr b="0" lang="sr-Latn-RS" sz="2400" spc="-1" strike="noStrike">
                <a:solidFill>
                  <a:srgbClr val="000000"/>
                </a:solidFill>
                <a:latin typeface="Times New Roman"/>
              </a:rPr>
              <a:t> ако након ванредног оцењивања буду оцењени оценом „задовољава”, односно прекид радног односа уколико након ванредног оцењивања буду оцењени оценом „не задовољава”; </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за службенике на положају то је разрешење због оцене „не задовољава” на ванредном оцењивању, односно због два пута, без обзира на редослед, одређене оцене „не задовољава” у редовном поступку оцењивања.</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0" name=""/>
          <p:cNvSpPr txBox="1"/>
          <p:nvPr/>
        </p:nvSpPr>
        <p:spPr>
          <a:xfrm>
            <a:off x="288000" y="864000"/>
            <a:ext cx="9576000" cy="6048000"/>
          </a:xfrm>
          <a:prstGeom prst="rect">
            <a:avLst/>
          </a:prstGeom>
          <a:noFill/>
          <a:ln w="0">
            <a:noFill/>
          </a:ln>
        </p:spPr>
        <p:txBody>
          <a:bodyPr lIns="90000" rIns="90000" tIns="45000" bIns="45000" anchor="t">
            <a:noAutofit/>
          </a:bodyPr>
          <a:p>
            <a:pPr algn="just">
              <a:buNone/>
            </a:pPr>
            <a:r>
              <a:rPr b="0" lang="sr-Latn-RS" sz="2200" spc="-1" strike="noStrike">
                <a:latin typeface="Times New Roman"/>
              </a:rPr>
              <a:t>У начелу, врло мали број службеника заиста надмашује стандардна очекивања у погледу </a:t>
            </a:r>
            <a:r>
              <a:rPr b="0" lang="sr-Latn-RS" sz="2200" spc="-75" strike="noStrike">
                <a:latin typeface="Times New Roman"/>
              </a:rPr>
              <a:t>успешности </a:t>
            </a:r>
            <a:r>
              <a:rPr b="0" lang="sr-Latn-RS" sz="2200" spc="-52" strike="noStrike">
                <a:latin typeface="Times New Roman"/>
              </a:rPr>
              <a:t>и </a:t>
            </a:r>
            <a:r>
              <a:rPr b="0" lang="sr-Latn-RS" sz="2200" spc="-60" strike="noStrike">
                <a:latin typeface="Times New Roman"/>
              </a:rPr>
              <a:t>они </a:t>
            </a:r>
            <a:r>
              <a:rPr b="0" lang="sr-Latn-RS" sz="2200" spc="-72" strike="noStrike">
                <a:latin typeface="Times New Roman"/>
              </a:rPr>
              <a:t>представљају </a:t>
            </a:r>
            <a:r>
              <a:rPr b="0" lang="sr-Latn-RS" sz="2200" spc="-86" strike="noStrike">
                <a:latin typeface="Times New Roman"/>
              </a:rPr>
              <a:t>категорију </a:t>
            </a:r>
            <a:r>
              <a:rPr b="0" lang="sr-Latn-RS" sz="2200" spc="-97" strike="noStrike">
                <a:latin typeface="Times New Roman"/>
              </a:rPr>
              <a:t>запослених </a:t>
            </a:r>
            <a:r>
              <a:rPr b="0" lang="sr-Latn-RS" sz="2200" spc="-60" strike="noStrike">
                <a:latin typeface="Times New Roman"/>
              </a:rPr>
              <a:t>која </a:t>
            </a:r>
            <a:r>
              <a:rPr b="0" lang="sr-Latn-RS" sz="2200" spc="-72" strike="noStrike">
                <a:latin typeface="Times New Roman"/>
              </a:rPr>
              <a:t>чини </a:t>
            </a:r>
            <a:r>
              <a:rPr b="0" lang="sr-Latn-RS" sz="2200" spc="-55" strike="noStrike">
                <a:latin typeface="Times New Roman"/>
              </a:rPr>
              <a:t>онај </a:t>
            </a:r>
            <a:r>
              <a:rPr b="0" lang="sr-Latn-RS" sz="2200" spc="-60" strike="noStrike">
                <a:latin typeface="Times New Roman"/>
              </a:rPr>
              <a:t>драгоцени ресурс који треба задржати у државној администрацији, па стога и њихове потребе и тежње </a:t>
            </a:r>
            <a:r>
              <a:rPr b="0" lang="sr-Latn-RS" sz="2200" spc="-92" strike="noStrike">
                <a:latin typeface="Times New Roman"/>
              </a:rPr>
              <a:t>које  </a:t>
            </a:r>
            <a:r>
              <a:rPr b="0" lang="sr-Latn-RS" sz="2200" spc="-72" strike="noStrike">
                <a:latin typeface="Times New Roman"/>
              </a:rPr>
              <a:t>се тичу </a:t>
            </a:r>
            <a:r>
              <a:rPr b="0" lang="sr-Latn-RS" sz="2200" spc="-92" strike="noStrike">
                <a:latin typeface="Times New Roman"/>
              </a:rPr>
              <a:t>стручног </a:t>
            </a:r>
            <a:r>
              <a:rPr b="0" lang="sr-Latn-RS" sz="2200" spc="-72" strike="noStrike">
                <a:latin typeface="Times New Roman"/>
              </a:rPr>
              <a:t>усавршавања и </a:t>
            </a:r>
            <a:r>
              <a:rPr b="0" lang="sr-Latn-RS" sz="2200" spc="-75" strike="noStrike">
                <a:latin typeface="Times New Roman"/>
              </a:rPr>
              <a:t>развоја </a:t>
            </a:r>
            <a:r>
              <a:rPr b="0" lang="sr-Latn-RS" sz="2200" spc="-86" strike="noStrike">
                <a:latin typeface="Times New Roman"/>
              </a:rPr>
              <a:t>каријере, </a:t>
            </a:r>
            <a:r>
              <a:rPr b="0" lang="sr-Latn-RS" sz="2200" spc="-80" strike="noStrike">
                <a:latin typeface="Times New Roman"/>
              </a:rPr>
              <a:t>односно напредовања </a:t>
            </a:r>
            <a:r>
              <a:rPr b="0" lang="sr-Latn-RS" sz="2200" spc="-75" strike="noStrike">
                <a:latin typeface="Times New Roman"/>
              </a:rPr>
              <a:t>треба да буду приоритет органа или организације у којој раде. Зато би јединица за кадрове требало да развије „план каријере” овог малог броја изузетних службеника, с циљем њиховог упознавања с политиком, функционисањем локалне самоуправе, финансијским управљањем  и слично , да добије одобрење руководства за ову идеју</a:t>
            </a:r>
            <a:r>
              <a:rPr b="0" lang="sr-Latn-RS" sz="2200" spc="-222" strike="noStrike">
                <a:latin typeface="Times New Roman"/>
              </a:rPr>
              <a:t> </a:t>
            </a:r>
            <a:r>
              <a:rPr b="0" lang="sr-Latn-RS" sz="2200" spc="-35" strike="noStrike">
                <a:latin typeface="Times New Roman"/>
              </a:rPr>
              <a:t>и </a:t>
            </a:r>
            <a:r>
              <a:rPr b="0" lang="sr-Latn-RS" sz="2200" spc="-15" strike="noStrike">
                <a:latin typeface="Times New Roman"/>
              </a:rPr>
              <a:t>да документовано прати спровођење „плана”. Била би огромна грешка заустављати или успоравати изузетне службенике јер би, у таквим случајевима, они могли да напусте службу, уколико су свесни да су њихове способности и вештине употребљиве и тражене на тржишту</a:t>
            </a:r>
            <a:r>
              <a:rPr b="0" lang="sr-Latn-RS" sz="2200" spc="-35" strike="noStrike">
                <a:latin typeface="Times New Roman"/>
              </a:rPr>
              <a:t>рада.</a:t>
            </a:r>
            <a:endParaRPr b="0" lang="sr-Latn-RS" sz="2200" spc="-1" strike="noStrike">
              <a:latin typeface="Arial"/>
            </a:endParaRPr>
          </a:p>
          <a:p>
            <a:pPr algn="just">
              <a:buNone/>
            </a:pPr>
            <a:endParaRPr b="0" lang="sr-Latn-RS" sz="2200" spc="-1" strike="noStrike">
              <a:latin typeface="Arial"/>
            </a:endParaRPr>
          </a:p>
          <a:p>
            <a:pPr algn="just">
              <a:buNone/>
            </a:pPr>
            <a:r>
              <a:rPr b="0" lang="sr-Latn-RS" sz="2200" spc="-1" strike="noStrike">
                <a:latin typeface="Times New Roman"/>
              </a:rPr>
              <a:t>Службеници који су оцењени са „добар” заправо чине већину сваке администрације. Они су најбројнији и самим тим су главни носиоци посла у једној средини. Нема потребе да се јединица за кадрове посебно бави овом категоријом запослених </a:t>
            </a:r>
            <a:r>
              <a:rPr b="0" lang="sr-Latn-RS" sz="2200" spc="-35" strike="noStrike">
                <a:latin typeface="Times New Roman"/>
              </a:rPr>
              <a:t>),</a:t>
            </a:r>
            <a:r>
              <a:rPr b="0" lang="sr-Latn-RS" sz="2200" spc="-21" strike="noStrike">
                <a:latin typeface="Times New Roman"/>
              </a:rPr>
              <a:t>али је важно </a:t>
            </a:r>
            <a:r>
              <a:rPr b="0" lang="sr-Latn-RS" sz="2200" spc="-32" strike="noStrike">
                <a:latin typeface="Times New Roman"/>
              </a:rPr>
              <a:t>не </a:t>
            </a:r>
            <a:r>
              <a:rPr b="0" lang="sr-Latn-RS" sz="2200" spc="-35" strike="noStrike">
                <a:latin typeface="Times New Roman"/>
              </a:rPr>
              <a:t>заборавити </a:t>
            </a:r>
            <a:r>
              <a:rPr b="0" lang="sr-Latn-RS" sz="2200" spc="-21" strike="noStrike">
                <a:latin typeface="Times New Roman"/>
              </a:rPr>
              <a:t>на </a:t>
            </a:r>
            <a:r>
              <a:rPr b="0" lang="sr-Latn-RS" sz="2200" spc="-35" strike="noStrike">
                <a:latin typeface="Times New Roman"/>
              </a:rPr>
              <a:t>њих </a:t>
            </a:r>
            <a:r>
              <a:rPr b="0" lang="sr-Latn-RS" sz="2200" spc="-21" strike="noStrike">
                <a:latin typeface="Times New Roman"/>
              </a:rPr>
              <a:t>и њихове потребе        и аспирације, које се временом могу мењати. </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1" name=""/>
          <p:cNvSpPr txBox="1"/>
          <p:nvPr/>
        </p:nvSpPr>
        <p:spPr>
          <a:xfrm>
            <a:off x="288000" y="1728000"/>
            <a:ext cx="9432000" cy="5184000"/>
          </a:xfrm>
          <a:prstGeom prst="rect">
            <a:avLst/>
          </a:prstGeom>
          <a:noFill/>
          <a:ln w="0">
            <a:noFill/>
          </a:ln>
        </p:spPr>
        <p:txBody>
          <a:bodyPr lIns="90000" rIns="90000" tIns="45000" bIns="45000" anchor="t">
            <a:noAutofit/>
          </a:bodyPr>
          <a:p>
            <a:pPr marL="216000" indent="-216000" algn="just">
              <a:buClr>
                <a:srgbClr val="000000"/>
              </a:buClr>
              <a:buSzPct val="45000"/>
              <a:buFont typeface="Wingdings" charset="2"/>
              <a:buChar char=""/>
            </a:pPr>
            <a:r>
              <a:rPr b="0" lang="en-US" sz="2200" spc="-21" strike="noStrike">
                <a:latin typeface="Arial"/>
              </a:rPr>
              <a:t>Генерално, јединица за кадрове по природи свог посла би требало да се бав</a:t>
            </a:r>
            <a:r>
              <a:rPr b="0" lang="sr-Latn-RS" sz="2200" spc="-35" strike="noStrike">
                <a:latin typeface="Arial"/>
              </a:rPr>
              <a:t>и:</a:t>
            </a:r>
            <a:endParaRPr b="0" lang="sr-Latn-RS" sz="2200" spc="-1" strike="noStrike">
              <a:latin typeface="Arial"/>
            </a:endParaRPr>
          </a:p>
          <a:p>
            <a:pPr marL="216000" indent="-216000" algn="just">
              <a:buClr>
                <a:srgbClr val="000000"/>
              </a:buClr>
              <a:buSzPct val="45000"/>
              <a:buFont typeface="Wingdings" charset="2"/>
              <a:buChar char=""/>
            </a:pP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Arial"/>
              </a:rPr>
              <a:t>идентификацијом јаких и слабих страна сваког службеника – да препознаје њихове потенцијале и послове који су им посебно интересантни и </a:t>
            </a:r>
            <a:r>
              <a:rPr b="0" lang="sr-Latn-RS" sz="2200" spc="-72" strike="noStrike">
                <a:latin typeface="Arial"/>
              </a:rPr>
              <a:t>примерени;</a:t>
            </a:r>
            <a:endParaRPr b="0" lang="sr-Latn-RS" sz="2200" spc="-1" strike="noStrike">
              <a:latin typeface="Arial"/>
            </a:endParaRPr>
          </a:p>
          <a:p>
            <a:pPr marL="216000" indent="-216000" algn="just">
              <a:buClr>
                <a:srgbClr val="000000"/>
              </a:buClr>
              <a:buSzPct val="45000"/>
              <a:buFont typeface="Wingdings" charset="2"/>
              <a:buChar char=""/>
            </a:pP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Arial"/>
              </a:rPr>
              <a:t>разматрањем средњорочних или дугорочних циљева службеника у погледу његове каријере и ажурирањем општег плана развоја каријере службеника, ако је такав план направљен у одређеном </a:t>
            </a:r>
            <a:r>
              <a:rPr b="0" lang="sr-Latn-RS" sz="2200" spc="-12" strike="noStrike">
                <a:latin typeface="Arial"/>
              </a:rPr>
              <a:t>органу;</a:t>
            </a:r>
            <a:endParaRPr b="0" lang="sr-Latn-RS" sz="2200" spc="-1" strike="noStrike">
              <a:latin typeface="Arial"/>
            </a:endParaRPr>
          </a:p>
          <a:p>
            <a:pPr marL="216000" indent="-216000" algn="just">
              <a:buClr>
                <a:srgbClr val="000000"/>
              </a:buClr>
              <a:buSzPct val="45000"/>
              <a:buFont typeface="Wingdings" charset="2"/>
              <a:buChar char=""/>
            </a:pPr>
            <a:endParaRPr b="0" lang="sr-Latn-RS" sz="2200" spc="-1" strike="noStrike">
              <a:latin typeface="Arial"/>
            </a:endParaRPr>
          </a:p>
          <a:p>
            <a:pPr marL="216000" indent="-216000" algn="just">
              <a:buClr>
                <a:srgbClr val="000000"/>
              </a:buClr>
              <a:buSzPct val="45000"/>
              <a:buFont typeface="Wingdings" charset="2"/>
              <a:buChar char=""/>
            </a:pPr>
            <a:r>
              <a:rPr b="0" lang="sr-Latn-RS" sz="2200" spc="-1" strike="noStrike">
                <a:latin typeface="Arial"/>
              </a:rPr>
              <a:t>разматрањем могућности премештаја на друго радно место у органу (добра пракса показује да премештај треба да се дешава на сваких три до пет година) и</a:t>
            </a:r>
            <a:r>
              <a:rPr b="0" lang="sr-Latn-RS" sz="2200" spc="-55" strike="noStrike">
                <a:latin typeface="Arial"/>
              </a:rPr>
              <a:t>сл.</a:t>
            </a:r>
            <a:endParaRPr b="0" lang="sr-Latn-RS" sz="22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Јединица за управљање људским ресурсима</a:t>
            </a:r>
            <a:endParaRPr b="0" lang="sr-Latn-RS" sz="4400" spc="-1" strike="noStrike">
              <a:solidFill>
                <a:srgbClr val="000000"/>
              </a:solidFill>
              <a:latin typeface="Times New Roman"/>
            </a:endParaRPr>
          </a:p>
        </p:txBody>
      </p:sp>
      <p:sp>
        <p:nvSpPr>
          <p:cNvPr id="180" name="PlaceHolder 2"/>
          <p:cNvSpPr>
            <a:spLocks noGrp="1"/>
          </p:cNvSpPr>
          <p:nvPr>
            <p:ph/>
          </p:nvPr>
        </p:nvSpPr>
        <p:spPr>
          <a:xfrm>
            <a:off x="504000" y="1769040"/>
            <a:ext cx="8870040" cy="5214960"/>
          </a:xfrm>
          <a:prstGeom prst="rect">
            <a:avLst/>
          </a:prstGeom>
          <a:noFill/>
          <a:ln w="0">
            <a:noFill/>
          </a:ln>
        </p:spPr>
        <p:txBody>
          <a:bodyPr lIns="0" rIns="0" tIns="0" bIns="0" anchor="t">
            <a:normAutofit/>
          </a:bodyPr>
          <a:p>
            <a:pPr algn="just">
              <a:spcAft>
                <a:spcPts val="1417"/>
              </a:spcAft>
              <a:buNone/>
            </a:pPr>
            <a:r>
              <a:rPr b="0" lang="sr-Latn-RS" sz="1500" spc="-1" strike="noStrike">
                <a:solidFill>
                  <a:srgbClr val="000000"/>
                </a:solidFill>
                <a:latin typeface="Times New Roman"/>
              </a:rPr>
              <a:t>    </a:t>
            </a:r>
            <a:endParaRPr b="0" lang="sr-Latn-RS" sz="1500" spc="-1" strike="noStrike">
              <a:solidFill>
                <a:srgbClr val="000000"/>
              </a:solidFill>
              <a:latin typeface="Times New Roman"/>
            </a:endParaRPr>
          </a:p>
          <a:p>
            <a:pPr algn="just">
              <a:spcAft>
                <a:spcPts val="1417"/>
              </a:spcAft>
              <a:buNone/>
            </a:pPr>
            <a:endParaRPr b="0" lang="sr-Latn-RS" sz="15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Јединица за управљање људским ресурсима  организује поступак оцењивања , координира и помаже у спровођењу поступка  оцењивања  у једном органу локалне самоуправе.</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Подршка коју даје свим другим учесницима  у оцењивању  је пре свега  техничке природе  и она нема права да утиче  на садржај извештаја  о оцењивању.</a:t>
            </a:r>
            <a:endParaRPr b="0" lang="sr-Latn-RS" sz="2400" spc="-1" strike="noStrike">
              <a:solidFill>
                <a:srgbClr val="000000"/>
              </a:solidFill>
              <a:latin typeface="Times New Roman"/>
            </a:endParaRPr>
          </a:p>
          <a:p>
            <a:pPr algn="just">
              <a:spcAft>
                <a:spcPts val="1417"/>
              </a:spcAft>
              <a:buNone/>
            </a:pPr>
            <a:r>
              <a:rPr b="0" lang="sr-Latn-RS" sz="2400" spc="-1" strike="noStrike">
                <a:solidFill>
                  <a:srgbClr val="000000"/>
                </a:solidFill>
                <a:latin typeface="Times New Roman"/>
              </a:rPr>
              <a:t>Када је процес оцењивања у питању , кадровске јединице су задужене за низ послова везаних управљање поступком, саветовање и координацију.</a:t>
            </a:r>
            <a:endParaRPr b="0" lang="sr-Latn-RS" sz="2400" spc="-1" strike="noStrike">
              <a:solidFill>
                <a:srgbClr val="000000"/>
              </a:solidFill>
              <a:latin typeface="Times New Roman"/>
            </a:endParaRPr>
          </a:p>
          <a:p>
            <a:pPr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2" name=""/>
          <p:cNvSpPr txBox="1"/>
          <p:nvPr/>
        </p:nvSpPr>
        <p:spPr>
          <a:xfrm>
            <a:off x="2106360" y="3670560"/>
            <a:ext cx="6034320" cy="942840"/>
          </a:xfrm>
          <a:prstGeom prst="rect">
            <a:avLst/>
          </a:prstGeom>
          <a:noFill/>
          <a:ln w="0">
            <a:noFill/>
          </a:ln>
        </p:spPr>
        <p:txBody>
          <a:bodyPr lIns="90000" rIns="90000" tIns="45000" bIns="45000" anchor="t">
            <a:noAutofit/>
          </a:bodyPr>
          <a:p>
            <a:r>
              <a:rPr b="0" lang="sr-Latn-RS" sz="6000" spc="-1" strike="noStrike">
                <a:latin typeface="Arial"/>
              </a:rPr>
              <a:t>Хвала на пажњи</a:t>
            </a:r>
            <a:endParaRPr b="0" lang="sr-Latn-RS" sz="6000" spc="-1" strike="noStrike">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PlaceHolder 1"/>
          <p:cNvSpPr>
            <a:spLocks noGrp="1"/>
          </p:cNvSpPr>
          <p:nvPr>
            <p:ph type="title"/>
          </p:nvPr>
        </p:nvSpPr>
        <p:spPr>
          <a:xfrm>
            <a:off x="504000" y="251640"/>
            <a:ext cx="7704000" cy="1238040"/>
          </a:xfrm>
          <a:prstGeom prst="rect">
            <a:avLst/>
          </a:prstGeom>
          <a:noFill/>
          <a:ln w="0">
            <a:noFill/>
          </a:ln>
        </p:spPr>
        <p:txBody>
          <a:bodyPr lIns="0" rIns="0" tIns="0" bIns="0" anchor="ctr">
            <a:noAutofit/>
          </a:bodyPr>
          <a:p>
            <a:r>
              <a:rPr b="0" lang="sr-Latn-RS" sz="4400" spc="-1" strike="noStrike">
                <a:solidFill>
                  <a:srgbClr val="000000"/>
                </a:solidFill>
                <a:latin typeface="Times New Roman"/>
              </a:rPr>
              <a:t>Главне обавезе јединице за управљање људским ресурсима</a:t>
            </a:r>
            <a:endParaRPr b="0" lang="sr-Latn-RS" sz="4400" spc="-1" strike="noStrike">
              <a:solidFill>
                <a:srgbClr val="000000"/>
              </a:solidFill>
              <a:latin typeface="Times New Roman"/>
            </a:endParaRPr>
          </a:p>
        </p:txBody>
      </p:sp>
      <p:sp>
        <p:nvSpPr>
          <p:cNvPr id="182" name="PlaceHolder 2"/>
          <p:cNvSpPr>
            <a:spLocks noGrp="1"/>
          </p:cNvSpPr>
          <p:nvPr>
            <p:ph/>
          </p:nvPr>
        </p:nvSpPr>
        <p:spPr>
          <a:xfrm>
            <a:off x="504000" y="1769040"/>
            <a:ext cx="8870040" cy="4384440"/>
          </a:xfrm>
          <a:prstGeom prst="rect">
            <a:avLst/>
          </a:prstGeom>
          <a:noFill/>
          <a:ln w="0">
            <a:noFill/>
          </a:ln>
        </p:spPr>
        <p:txBody>
          <a:bodyPr lIns="0" rIns="0" tIns="0" bIns="0" anchor="t">
            <a:normAutofit/>
          </a:bodyPr>
          <a:p>
            <a:pPr algn="just">
              <a:spcAft>
                <a:spcPts val="1417"/>
              </a:spcAft>
              <a:buNone/>
            </a:pPr>
            <a:endParaRPr b="0" lang="sr-Latn-RS" sz="3200" spc="-1" strike="noStrike">
              <a:solidFill>
                <a:srgbClr val="000000"/>
              </a:solidFill>
              <a:latin typeface="Times New Roman"/>
            </a:endParaRPr>
          </a:p>
          <a:p>
            <a:pPr marL="457200" indent="-228600" algn="just">
              <a:spcAft>
                <a:spcPts val="1417"/>
              </a:spcAft>
              <a:buClr>
                <a:srgbClr val="000000"/>
              </a:buClr>
              <a:buSzPct val="45000"/>
              <a:buFont typeface="Wingdings" charset="2"/>
              <a:buChar char=""/>
            </a:pPr>
            <a:r>
              <a:rPr b="0" lang="sr-Latn-RS" sz="2400" spc="-1" strike="noStrike">
                <a:solidFill>
                  <a:srgbClr val="000000"/>
                </a:solidFill>
                <a:latin typeface="Times New Roman"/>
              </a:rPr>
              <a:t>за сваки циклус оцењивања јединица за управљање људским ресурсима утврђује листу оцењивача и  контролора  и обавештава оцењиваче, контролоре и оцењиване службенике о томе.</a:t>
            </a:r>
            <a:endParaRPr b="0" lang="sr-Latn-RS" sz="2400" spc="-1" strike="noStrike">
              <a:solidFill>
                <a:srgbClr val="000000"/>
              </a:solidFill>
              <a:latin typeface="Times New Roman"/>
            </a:endParaRPr>
          </a:p>
          <a:p>
            <a:pPr marL="457200" indent="-228600" algn="just">
              <a:spcAft>
                <a:spcPts val="1417"/>
              </a:spcAft>
              <a:buClr>
                <a:srgbClr val="000000"/>
              </a:buClr>
              <a:buSzPct val="45000"/>
              <a:buFont typeface="Wingdings" charset="2"/>
              <a:buChar char=""/>
            </a:pPr>
            <a:r>
              <a:rPr b="0" lang="sr-Latn-RS" sz="2400" spc="-1" strike="noStrike">
                <a:solidFill>
                  <a:srgbClr val="000000"/>
                </a:solidFill>
                <a:latin typeface="Times New Roman"/>
              </a:rPr>
              <a:t>Врши проверу извештаја  о оцењивању  који добије од контролора  у смислу његове  правилне попуњености и враћа га оцењивачу и контролору на корекцију, уколико за тим постоји потреба.</a:t>
            </a:r>
            <a:endParaRPr b="0" lang="sr-Latn-RS" sz="2400" spc="-1" strike="noStrike">
              <a:solidFill>
                <a:srgbClr val="000000"/>
              </a:solidFill>
              <a:latin typeface="Times New Roman"/>
            </a:endParaRPr>
          </a:p>
          <a:p>
            <a:pPr marL="457200" indent="-228600" algn="just">
              <a:spcAft>
                <a:spcPts val="1417"/>
              </a:spcAft>
              <a:buNone/>
            </a:pPr>
            <a:endParaRPr b="0" lang="sr-Latn-RS" sz="2400" spc="-1" strike="noStrike">
              <a:solidFill>
                <a:srgbClr val="000000"/>
              </a:solidFill>
              <a:latin typeface="Times New Roman"/>
            </a:endParaRPr>
          </a:p>
          <a:p>
            <a:pPr marL="457200" indent="-228600" algn="just">
              <a:spcAft>
                <a:spcPts val="1417"/>
              </a:spcAft>
              <a:buNone/>
            </a:pPr>
            <a:endParaRPr b="0" lang="sr-Latn-R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188</TotalTime>
  <Application>LibreOffice/7.2.5.2$Windows_X86_64 LibreOffice_project/499f9727c189e6ef3471021d6132d4c694f357e5</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2022-06-13T12:10:12Z</dcterms:created>
  <dc:creator/>
  <dc:description>Those creative commons textures have been used:
http://www.flickr.com/photos/kellyloveswhales/3505365913/ by 'Kelly Loves Whales'
http://www.flickr.com/photos/digitalyardsale/4806075532/in/photostream/ by Nick Merritt
License: https://creativecommons.org/licenses/by-sa/3.0/</dc:description>
  <dc:language>sr-Latn-RS</dc:language>
  <cp:lastModifiedBy/>
  <dcterms:modified xsi:type="dcterms:W3CDTF">2022-06-15T11:29:35Z</dcterms:modified>
  <cp:revision>11</cp:revision>
  <dc:subject/>
  <dc:title>Vintage</dc:title>
</cp:coreProperties>
</file>