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media/image7.jpeg" ContentType="image/jpeg"/>
  <Override PartName="/ppt/media/image1.png" ContentType="image/png"/>
  <Override PartName="/ppt/media/image2.png" ContentType="image/png"/>
  <Override PartName="/ppt/media/image9.jpeg" ContentType="image/jpeg"/>
  <Override PartName="/ppt/media/image17.jpeg" ContentType="image/jpeg"/>
  <Override PartName="/ppt/media/image3.png" ContentType="image/png"/>
  <Override PartName="/ppt/media/image6.jpeg" ContentType="image/jpeg"/>
  <Override PartName="/ppt/media/image4.png" ContentType="image/png"/>
  <Override PartName="/ppt/media/image5.jpeg" ContentType="image/jpeg"/>
  <Override PartName="/ppt/media/image8.jpeg" ContentType="image/jpeg"/>
  <Override PartName="/ppt/media/image10.jpeg" ContentType="image/jpeg"/>
  <Override PartName="/ppt/media/image11.jpeg" ContentType="image/jpeg"/>
  <Override PartName="/ppt/media/image18.jpeg" ContentType="image/jpeg"/>
  <Override PartName="/ppt/media/image12.png" ContentType="image/png"/>
  <Override PartName="/ppt/media/image13.png" ContentType="image/png"/>
  <Override PartName="/ppt/media/image14.png" ContentType="image/png"/>
  <Override PartName="/ppt/media/image15.png" ContentType="image/png"/>
  <Override PartName="/ppt/media/image16.jpeg" ContentType="image/jpeg"/>
  <Override PartName="/ppt/media/image19.jpeg" ContentType="image/jpeg"/>
  <Override PartName="/ppt/media/image20.jpeg" ContentType="image/jpeg"/>
  <Override PartName="/ppt/media/image21.jpeg" ContentType="image/jpeg"/>
  <Override PartName="/ppt/media/image22.jpeg" ContentType="image/jpeg"/>
  <Override PartName="/ppt/media/image23.jpeg" ContentType="image/jpeg"/>
  <Override PartName="/ppt/media/image24.jpeg" ContentType="image/jpeg"/>
  <Override PartName="/ppt/media/image25.jpeg" ContentType="image/jpeg"/>
  <Override PartName="/ppt/media/image26.jpeg" ContentType="image/jpeg"/>
  <Override PartName="/ppt/media/image27.jpeg" ContentType="image/jpeg"/>
  <Override PartName="/ppt/_rels/presentation.xml.rels" ContentType="application/vnd.openxmlformats-package.relationships+xml"/>
  <Override PartName="/ppt/slides/slide26.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Lst>
  <p:sldSz cx="12192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4.png"/>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25" name="PlaceHolder 2"/>
          <p:cNvSpPr>
            <a:spLocks noGrp="1"/>
          </p:cNvSpPr>
          <p:nvPr>
            <p:ph type="body"/>
          </p:nvPr>
        </p:nvSpPr>
        <p:spPr>
          <a:xfrm>
            <a:off x="609480" y="1604520"/>
            <a:ext cx="1097244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26" name="PlaceHolder 3"/>
          <p:cNvSpPr>
            <a:spLocks noGrp="1"/>
          </p:cNvSpPr>
          <p:nvPr>
            <p:ph type="body"/>
          </p:nvPr>
        </p:nvSpPr>
        <p:spPr>
          <a:xfrm>
            <a:off x="609480" y="3682080"/>
            <a:ext cx="1097244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28" name="PlaceHolder 2"/>
          <p:cNvSpPr>
            <a:spLocks noGrp="1"/>
          </p:cNvSpPr>
          <p:nvPr>
            <p:ph type="body"/>
          </p:nvPr>
        </p:nvSpPr>
        <p:spPr>
          <a:xfrm>
            <a:off x="609480" y="160452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29" name="PlaceHolder 3"/>
          <p:cNvSpPr>
            <a:spLocks noGrp="1"/>
          </p:cNvSpPr>
          <p:nvPr>
            <p:ph type="body"/>
          </p:nvPr>
        </p:nvSpPr>
        <p:spPr>
          <a:xfrm>
            <a:off x="6231960" y="160452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30" name="PlaceHolder 4"/>
          <p:cNvSpPr>
            <a:spLocks noGrp="1"/>
          </p:cNvSpPr>
          <p:nvPr>
            <p:ph type="body"/>
          </p:nvPr>
        </p:nvSpPr>
        <p:spPr>
          <a:xfrm>
            <a:off x="6231960" y="368208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31" name="PlaceHolder 5"/>
          <p:cNvSpPr>
            <a:spLocks noGrp="1"/>
          </p:cNvSpPr>
          <p:nvPr>
            <p:ph type="body"/>
          </p:nvPr>
        </p:nvSpPr>
        <p:spPr>
          <a:xfrm>
            <a:off x="609480" y="368208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33" name="PlaceHolder 2"/>
          <p:cNvSpPr>
            <a:spLocks noGrp="1"/>
          </p:cNvSpPr>
          <p:nvPr>
            <p:ph type="body"/>
          </p:nvPr>
        </p:nvSpPr>
        <p:spPr>
          <a:xfrm>
            <a:off x="609480" y="1604520"/>
            <a:ext cx="1097244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34" name="PlaceHolder 3"/>
          <p:cNvSpPr>
            <a:spLocks noGrp="1"/>
          </p:cNvSpPr>
          <p:nvPr>
            <p:ph type="body"/>
          </p:nvPr>
        </p:nvSpPr>
        <p:spPr>
          <a:xfrm>
            <a:off x="609480" y="1604520"/>
            <a:ext cx="1097244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pic>
        <p:nvPicPr>
          <p:cNvPr id="35" name="" descr=""/>
          <p:cNvPicPr/>
          <p:nvPr/>
        </p:nvPicPr>
        <p:blipFill>
          <a:blip r:embed="rId2"/>
          <a:stretch/>
        </p:blipFill>
        <p:spPr>
          <a:xfrm>
            <a:off x="3602880" y="1604520"/>
            <a:ext cx="4984920" cy="3977280"/>
          </a:xfrm>
          <a:prstGeom prst="rect">
            <a:avLst/>
          </a:prstGeom>
          <a:ln>
            <a:noFill/>
          </a:ln>
        </p:spPr>
      </p:pic>
      <p:pic>
        <p:nvPicPr>
          <p:cNvPr id="36" name="" descr=""/>
          <p:cNvPicPr/>
          <p:nvPr/>
        </p:nvPicPr>
        <p:blipFill>
          <a:blip r:embed="rId3"/>
          <a:stretch/>
        </p:blipFill>
        <p:spPr>
          <a:xfrm>
            <a:off x="3602880" y="1604520"/>
            <a:ext cx="4984920" cy="3977280"/>
          </a:xfrm>
          <a:prstGeom prst="rect">
            <a:avLst/>
          </a:prstGeom>
          <a:ln>
            <a:noFill/>
          </a:ln>
        </p:spPr>
      </p:pic>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39"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40" name="PlaceHolder 2"/>
          <p:cNvSpPr>
            <a:spLocks noGrp="1"/>
          </p:cNvSpPr>
          <p:nvPr>
            <p:ph type="subTitle"/>
          </p:nvPr>
        </p:nvSpPr>
        <p:spPr>
          <a:xfrm>
            <a:off x="609480" y="1604520"/>
            <a:ext cx="10972440" cy="3977280"/>
          </a:xfrm>
          <a:prstGeom prst="rect">
            <a:avLst/>
          </a:prstGeom>
        </p:spPr>
        <p:txBody>
          <a:bodyPr lIns="0" rIns="0" tIns="0" bIns="0" anchor="ctr"/>
          <a:p>
            <a:pPr algn="ctr"/>
            <a:endParaRPr lang="sr-Latn-RS" sz="3200" spc="-1" strike="noStrike">
              <a:solidFill>
                <a:srgbClr val="000000"/>
              </a:solidFill>
              <a:uFill>
                <a:solidFill>
                  <a:srgbClr val="ffffff"/>
                </a:solidFill>
              </a:uFill>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41"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42" name="PlaceHolder 2"/>
          <p:cNvSpPr>
            <a:spLocks noGrp="1"/>
          </p:cNvSpPr>
          <p:nvPr>
            <p:ph type="body"/>
          </p:nvPr>
        </p:nvSpPr>
        <p:spPr>
          <a:xfrm>
            <a:off x="609480" y="1604520"/>
            <a:ext cx="1097244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43"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44" name="PlaceHolder 2"/>
          <p:cNvSpPr>
            <a:spLocks noGrp="1"/>
          </p:cNvSpPr>
          <p:nvPr>
            <p:ph type="body"/>
          </p:nvPr>
        </p:nvSpPr>
        <p:spPr>
          <a:xfrm>
            <a:off x="609480" y="1604520"/>
            <a:ext cx="535428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45" name="PlaceHolder 3"/>
          <p:cNvSpPr>
            <a:spLocks noGrp="1"/>
          </p:cNvSpPr>
          <p:nvPr>
            <p:ph type="body"/>
          </p:nvPr>
        </p:nvSpPr>
        <p:spPr>
          <a:xfrm>
            <a:off x="6231960" y="1604520"/>
            <a:ext cx="535428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47" name="PlaceHolder 1"/>
          <p:cNvSpPr>
            <a:spLocks noGrp="1"/>
          </p:cNvSpPr>
          <p:nvPr>
            <p:ph type="subTitle"/>
          </p:nvPr>
        </p:nvSpPr>
        <p:spPr>
          <a:xfrm>
            <a:off x="609480" y="273600"/>
            <a:ext cx="10972440" cy="5307840"/>
          </a:xfrm>
          <a:prstGeom prst="rect">
            <a:avLst/>
          </a:prstGeom>
        </p:spPr>
        <p:txBody>
          <a:bodyPr lIns="0" rIns="0" tIns="0" bIns="0" anchor="ctr"/>
          <a:p>
            <a:pPr algn="ctr"/>
            <a:endParaRPr lang="sr-Latn-RS" sz="3200" spc="-1" strike="noStrike">
              <a:solidFill>
                <a:srgbClr val="000000"/>
              </a:solidFill>
              <a:uFill>
                <a:solidFill>
                  <a:srgbClr val="ffffff"/>
                </a:solidFill>
              </a:uFill>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49" name="PlaceHolder 2"/>
          <p:cNvSpPr>
            <a:spLocks noGrp="1"/>
          </p:cNvSpPr>
          <p:nvPr>
            <p:ph type="body"/>
          </p:nvPr>
        </p:nvSpPr>
        <p:spPr>
          <a:xfrm>
            <a:off x="609480" y="160452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50" name="PlaceHolder 3"/>
          <p:cNvSpPr>
            <a:spLocks noGrp="1"/>
          </p:cNvSpPr>
          <p:nvPr>
            <p:ph type="body"/>
          </p:nvPr>
        </p:nvSpPr>
        <p:spPr>
          <a:xfrm>
            <a:off x="609480" y="368208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51" name="PlaceHolder 4"/>
          <p:cNvSpPr>
            <a:spLocks noGrp="1"/>
          </p:cNvSpPr>
          <p:nvPr>
            <p:ph type="body"/>
          </p:nvPr>
        </p:nvSpPr>
        <p:spPr>
          <a:xfrm>
            <a:off x="6231960" y="1604520"/>
            <a:ext cx="535428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4" name="PlaceHolder 2"/>
          <p:cNvSpPr>
            <a:spLocks noGrp="1"/>
          </p:cNvSpPr>
          <p:nvPr>
            <p:ph type="subTitle"/>
          </p:nvPr>
        </p:nvSpPr>
        <p:spPr>
          <a:xfrm>
            <a:off x="609480" y="1604520"/>
            <a:ext cx="10972440" cy="3977280"/>
          </a:xfrm>
          <a:prstGeom prst="rect">
            <a:avLst/>
          </a:prstGeom>
        </p:spPr>
        <p:txBody>
          <a:bodyPr lIns="0" rIns="0" tIns="0" bIns="0" anchor="ctr"/>
          <a:p>
            <a:pPr algn="ctr"/>
            <a:endParaRPr lang="sr-Latn-RS" sz="3200" spc="-1" strike="noStrike">
              <a:solidFill>
                <a:srgbClr val="000000"/>
              </a:solidFill>
              <a:uFill>
                <a:solidFill>
                  <a:srgbClr val="ffffff"/>
                </a:solidFill>
              </a:uFill>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53" name="PlaceHolder 2"/>
          <p:cNvSpPr>
            <a:spLocks noGrp="1"/>
          </p:cNvSpPr>
          <p:nvPr>
            <p:ph type="body"/>
          </p:nvPr>
        </p:nvSpPr>
        <p:spPr>
          <a:xfrm>
            <a:off x="609480" y="1604520"/>
            <a:ext cx="535428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54" name="PlaceHolder 3"/>
          <p:cNvSpPr>
            <a:spLocks noGrp="1"/>
          </p:cNvSpPr>
          <p:nvPr>
            <p:ph type="body"/>
          </p:nvPr>
        </p:nvSpPr>
        <p:spPr>
          <a:xfrm>
            <a:off x="6231960" y="160452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55" name="PlaceHolder 4"/>
          <p:cNvSpPr>
            <a:spLocks noGrp="1"/>
          </p:cNvSpPr>
          <p:nvPr>
            <p:ph type="body"/>
          </p:nvPr>
        </p:nvSpPr>
        <p:spPr>
          <a:xfrm>
            <a:off x="6231960" y="368208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57" name="PlaceHolder 2"/>
          <p:cNvSpPr>
            <a:spLocks noGrp="1"/>
          </p:cNvSpPr>
          <p:nvPr>
            <p:ph type="body"/>
          </p:nvPr>
        </p:nvSpPr>
        <p:spPr>
          <a:xfrm>
            <a:off x="609480" y="160452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58" name="PlaceHolder 3"/>
          <p:cNvSpPr>
            <a:spLocks noGrp="1"/>
          </p:cNvSpPr>
          <p:nvPr>
            <p:ph type="body"/>
          </p:nvPr>
        </p:nvSpPr>
        <p:spPr>
          <a:xfrm>
            <a:off x="6231960" y="160452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59" name="PlaceHolder 4"/>
          <p:cNvSpPr>
            <a:spLocks noGrp="1"/>
          </p:cNvSpPr>
          <p:nvPr>
            <p:ph type="body"/>
          </p:nvPr>
        </p:nvSpPr>
        <p:spPr>
          <a:xfrm>
            <a:off x="609480" y="3682080"/>
            <a:ext cx="1097244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61" name="PlaceHolder 2"/>
          <p:cNvSpPr>
            <a:spLocks noGrp="1"/>
          </p:cNvSpPr>
          <p:nvPr>
            <p:ph type="body"/>
          </p:nvPr>
        </p:nvSpPr>
        <p:spPr>
          <a:xfrm>
            <a:off x="609480" y="1604520"/>
            <a:ext cx="1097244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62" name="PlaceHolder 3"/>
          <p:cNvSpPr>
            <a:spLocks noGrp="1"/>
          </p:cNvSpPr>
          <p:nvPr>
            <p:ph type="body"/>
          </p:nvPr>
        </p:nvSpPr>
        <p:spPr>
          <a:xfrm>
            <a:off x="609480" y="3682080"/>
            <a:ext cx="1097244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64" name="PlaceHolder 2"/>
          <p:cNvSpPr>
            <a:spLocks noGrp="1"/>
          </p:cNvSpPr>
          <p:nvPr>
            <p:ph type="body"/>
          </p:nvPr>
        </p:nvSpPr>
        <p:spPr>
          <a:xfrm>
            <a:off x="609480" y="160452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65" name="PlaceHolder 3"/>
          <p:cNvSpPr>
            <a:spLocks noGrp="1"/>
          </p:cNvSpPr>
          <p:nvPr>
            <p:ph type="body"/>
          </p:nvPr>
        </p:nvSpPr>
        <p:spPr>
          <a:xfrm>
            <a:off x="6231960" y="160452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66" name="PlaceHolder 4"/>
          <p:cNvSpPr>
            <a:spLocks noGrp="1"/>
          </p:cNvSpPr>
          <p:nvPr>
            <p:ph type="body"/>
          </p:nvPr>
        </p:nvSpPr>
        <p:spPr>
          <a:xfrm>
            <a:off x="6231960" y="368208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67" name="PlaceHolder 5"/>
          <p:cNvSpPr>
            <a:spLocks noGrp="1"/>
          </p:cNvSpPr>
          <p:nvPr>
            <p:ph type="body"/>
          </p:nvPr>
        </p:nvSpPr>
        <p:spPr>
          <a:xfrm>
            <a:off x="609480" y="368208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69" name="PlaceHolder 2"/>
          <p:cNvSpPr>
            <a:spLocks noGrp="1"/>
          </p:cNvSpPr>
          <p:nvPr>
            <p:ph type="body"/>
          </p:nvPr>
        </p:nvSpPr>
        <p:spPr>
          <a:xfrm>
            <a:off x="609480" y="1604520"/>
            <a:ext cx="1097244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70" name="PlaceHolder 3"/>
          <p:cNvSpPr>
            <a:spLocks noGrp="1"/>
          </p:cNvSpPr>
          <p:nvPr>
            <p:ph type="body"/>
          </p:nvPr>
        </p:nvSpPr>
        <p:spPr>
          <a:xfrm>
            <a:off x="609480" y="1604520"/>
            <a:ext cx="1097244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pic>
        <p:nvPicPr>
          <p:cNvPr id="71" name="" descr=""/>
          <p:cNvPicPr/>
          <p:nvPr/>
        </p:nvPicPr>
        <p:blipFill>
          <a:blip r:embed="rId2"/>
          <a:stretch/>
        </p:blipFill>
        <p:spPr>
          <a:xfrm>
            <a:off x="3602880" y="1604520"/>
            <a:ext cx="4984920" cy="3977280"/>
          </a:xfrm>
          <a:prstGeom prst="rect">
            <a:avLst/>
          </a:prstGeom>
          <a:ln>
            <a:noFill/>
          </a:ln>
        </p:spPr>
      </p:pic>
      <p:pic>
        <p:nvPicPr>
          <p:cNvPr id="72" name="" descr=""/>
          <p:cNvPicPr/>
          <p:nvPr/>
        </p:nvPicPr>
        <p:blipFill>
          <a:blip r:embed="rId3"/>
          <a:stretch/>
        </p:blipFill>
        <p:spPr>
          <a:xfrm>
            <a:off x="3602880" y="1604520"/>
            <a:ext cx="4984920" cy="3977280"/>
          </a:xfrm>
          <a:prstGeom prst="rect">
            <a:avLst/>
          </a:prstGeom>
          <a:ln>
            <a:noFill/>
          </a:ln>
        </p:spPr>
      </p:pic>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6" name="PlaceHolder 2"/>
          <p:cNvSpPr>
            <a:spLocks noGrp="1"/>
          </p:cNvSpPr>
          <p:nvPr>
            <p:ph type="body"/>
          </p:nvPr>
        </p:nvSpPr>
        <p:spPr>
          <a:xfrm>
            <a:off x="609480" y="1604520"/>
            <a:ext cx="1097244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8" name="PlaceHolder 2"/>
          <p:cNvSpPr>
            <a:spLocks noGrp="1"/>
          </p:cNvSpPr>
          <p:nvPr>
            <p:ph type="body"/>
          </p:nvPr>
        </p:nvSpPr>
        <p:spPr>
          <a:xfrm>
            <a:off x="609480" y="1604520"/>
            <a:ext cx="535428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9" name="PlaceHolder 3"/>
          <p:cNvSpPr>
            <a:spLocks noGrp="1"/>
          </p:cNvSpPr>
          <p:nvPr>
            <p:ph type="body"/>
          </p:nvPr>
        </p:nvSpPr>
        <p:spPr>
          <a:xfrm>
            <a:off x="6231960" y="1604520"/>
            <a:ext cx="535428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609480" y="273600"/>
            <a:ext cx="10972440" cy="5307840"/>
          </a:xfrm>
          <a:prstGeom prst="rect">
            <a:avLst/>
          </a:prstGeom>
        </p:spPr>
        <p:txBody>
          <a:bodyPr lIns="0" rIns="0" tIns="0" bIns="0" anchor="ctr"/>
          <a:p>
            <a:pPr algn="ctr"/>
            <a:endParaRPr lang="sr-Latn-RS" sz="3200" spc="-1" strike="noStrike">
              <a:solidFill>
                <a:srgbClr val="000000"/>
              </a:solidFill>
              <a:uFill>
                <a:solidFill>
                  <a:srgbClr val="ffffff"/>
                </a:solidFill>
              </a:u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13" name="PlaceHolder 2"/>
          <p:cNvSpPr>
            <a:spLocks noGrp="1"/>
          </p:cNvSpPr>
          <p:nvPr>
            <p:ph type="body"/>
          </p:nvPr>
        </p:nvSpPr>
        <p:spPr>
          <a:xfrm>
            <a:off x="609480" y="160452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14" name="PlaceHolder 3"/>
          <p:cNvSpPr>
            <a:spLocks noGrp="1"/>
          </p:cNvSpPr>
          <p:nvPr>
            <p:ph type="body"/>
          </p:nvPr>
        </p:nvSpPr>
        <p:spPr>
          <a:xfrm>
            <a:off x="609480" y="368208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15" name="PlaceHolder 4"/>
          <p:cNvSpPr>
            <a:spLocks noGrp="1"/>
          </p:cNvSpPr>
          <p:nvPr>
            <p:ph type="body"/>
          </p:nvPr>
        </p:nvSpPr>
        <p:spPr>
          <a:xfrm>
            <a:off x="6231960" y="1604520"/>
            <a:ext cx="535428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17" name="PlaceHolder 2"/>
          <p:cNvSpPr>
            <a:spLocks noGrp="1"/>
          </p:cNvSpPr>
          <p:nvPr>
            <p:ph type="body"/>
          </p:nvPr>
        </p:nvSpPr>
        <p:spPr>
          <a:xfrm>
            <a:off x="609480" y="1604520"/>
            <a:ext cx="5354280" cy="397728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18" name="PlaceHolder 3"/>
          <p:cNvSpPr>
            <a:spLocks noGrp="1"/>
          </p:cNvSpPr>
          <p:nvPr>
            <p:ph type="body"/>
          </p:nvPr>
        </p:nvSpPr>
        <p:spPr>
          <a:xfrm>
            <a:off x="6231960" y="160452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19" name="PlaceHolder 4"/>
          <p:cNvSpPr>
            <a:spLocks noGrp="1"/>
          </p:cNvSpPr>
          <p:nvPr>
            <p:ph type="body"/>
          </p:nvPr>
        </p:nvSpPr>
        <p:spPr>
          <a:xfrm>
            <a:off x="6231960" y="368208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609480" y="273600"/>
            <a:ext cx="10972440" cy="114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21" name="PlaceHolder 2"/>
          <p:cNvSpPr>
            <a:spLocks noGrp="1"/>
          </p:cNvSpPr>
          <p:nvPr>
            <p:ph type="body"/>
          </p:nvPr>
        </p:nvSpPr>
        <p:spPr>
          <a:xfrm>
            <a:off x="609480" y="160452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22" name="PlaceHolder 3"/>
          <p:cNvSpPr>
            <a:spLocks noGrp="1"/>
          </p:cNvSpPr>
          <p:nvPr>
            <p:ph type="body"/>
          </p:nvPr>
        </p:nvSpPr>
        <p:spPr>
          <a:xfrm>
            <a:off x="6231960" y="1604520"/>
            <a:ext cx="535428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
        <p:nvSpPr>
          <p:cNvPr id="23" name="PlaceHolder 4"/>
          <p:cNvSpPr>
            <a:spLocks noGrp="1"/>
          </p:cNvSpPr>
          <p:nvPr>
            <p:ph type="body"/>
          </p:nvPr>
        </p:nvSpPr>
        <p:spPr>
          <a:xfrm>
            <a:off x="609480" y="3682080"/>
            <a:ext cx="10972440" cy="1896840"/>
          </a:xfrm>
          <a:prstGeom prst="rect">
            <a:avLst/>
          </a:prstGeom>
        </p:spPr>
        <p:txBody>
          <a:bodyPr lIns="0" rIns="0" tIns="0" bIns="0"/>
          <a:p>
            <a:endParaRPr lang="sr-Latn-RS" sz="3200" spc="-1" strike="noStrike">
              <a:solidFill>
                <a:srgbClr val="000000"/>
              </a:solidFill>
              <a:uFill>
                <a:solidFill>
                  <a:srgbClr val="ffffff"/>
                </a:solidFill>
              </a:u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838080" y="365040"/>
            <a:ext cx="10514880" cy="1324800"/>
          </a:xfrm>
          <a:prstGeom prst="rect">
            <a:avLst/>
          </a:prstGeom>
        </p:spPr>
        <p:txBody>
          <a:bodyPr lIns="0" rIns="0" tIns="0" bIns="0" anchor="ctr"/>
          <a:p>
            <a:pPr algn="ctr"/>
            <a:endParaRPr lang="sr-Latn-RS" sz="4400" spc="-1" strike="noStrike">
              <a:solidFill>
                <a:srgbClr val="000000"/>
              </a:solidFill>
              <a:uFill>
                <a:solidFill>
                  <a:srgbClr val="ffffff"/>
                </a:solidFill>
              </a:uFill>
              <a:latin typeface="Arial"/>
            </a:endParaRPr>
          </a:p>
        </p:txBody>
      </p:sp>
      <p:sp>
        <p:nvSpPr>
          <p:cNvPr id="1" name="PlaceHolder 2"/>
          <p:cNvSpPr>
            <a:spLocks noGrp="1"/>
          </p:cNvSpPr>
          <p:nvPr>
            <p:ph type="subTitle"/>
          </p:nvPr>
        </p:nvSpPr>
        <p:spPr>
          <a:xfrm>
            <a:off x="838080" y="1825560"/>
            <a:ext cx="10514880" cy="4350600"/>
          </a:xfrm>
          <a:prstGeom prst="rect">
            <a:avLst/>
          </a:prstGeom>
        </p:spPr>
        <p:txBody>
          <a:bodyPr lIns="0" rIns="0" tIns="0" bIns="0" anchor="ctr"/>
          <a:p>
            <a:pPr algn="ctr"/>
            <a:endParaRPr lang="sr-Latn-RS" sz="3200" spc="-1" strike="noStrike">
              <a:solidFill>
                <a:srgbClr val="000000"/>
              </a:solidFill>
              <a:uFill>
                <a:solidFill>
                  <a:srgbClr val="ffffff"/>
                </a:solidFill>
              </a:uFill>
              <a:latin typeface="Arial"/>
            </a:endParaRPr>
          </a:p>
        </p:txBody>
      </p:sp>
      <p:sp>
        <p:nvSpPr>
          <p:cNvPr id="2" name="PlaceHolder 3"/>
          <p:cNvSpPr>
            <a:spLocks noGrp="1"/>
          </p:cNvSpPr>
          <p:nvPr>
            <p:ph type="body"/>
          </p:nvPr>
        </p:nvSpPr>
        <p:spPr>
          <a:xfrm>
            <a:off x="609480" y="1604520"/>
            <a:ext cx="10972440" cy="3977280"/>
          </a:xfrm>
          <a:prstGeom prst="rect">
            <a:avLst/>
          </a:prstGeom>
        </p:spPr>
        <p:txBody>
          <a:bodyPr lIns="0" rIns="0" tIns="0" bIns="0"/>
          <a:p>
            <a:pPr marL="432000" indent="-324000">
              <a:buClr>
                <a:srgbClr val="000000"/>
              </a:buClr>
              <a:buSzPct val="45000"/>
              <a:buFont typeface="Wingdings" charset="2"/>
              <a:buChar char=""/>
            </a:pPr>
            <a:r>
              <a:rPr lang="sr-Latn-RS" sz="3200" spc="-1" strike="noStrike">
                <a:solidFill>
                  <a:srgbClr val="000000"/>
                </a:solidFill>
                <a:uFill>
                  <a:solidFill>
                    <a:srgbClr val="ffffff"/>
                  </a:solidFill>
                </a:uFill>
                <a:latin typeface="Arial"/>
              </a:rPr>
              <a:t>Кликните да уредите облик оквирног текста</a:t>
            </a:r>
            <a:endParaRPr lang="sr-Latn-RS" sz="32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lang="sr-Latn-RS" sz="2800" spc="-1" strike="noStrike">
                <a:solidFill>
                  <a:srgbClr val="000000"/>
                </a:solidFill>
                <a:uFill>
                  <a:solidFill>
                    <a:srgbClr val="ffffff"/>
                  </a:solidFill>
                </a:uFill>
                <a:latin typeface="Arial"/>
              </a:rPr>
              <a:t>Други ниво оквира</a:t>
            </a:r>
            <a:endParaRPr lang="sr-Latn-RS" sz="28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lang="sr-Latn-RS" sz="2400" spc="-1" strike="noStrike">
                <a:solidFill>
                  <a:srgbClr val="000000"/>
                </a:solidFill>
                <a:uFill>
                  <a:solidFill>
                    <a:srgbClr val="ffffff"/>
                  </a:solidFill>
                </a:uFill>
                <a:latin typeface="Arial"/>
              </a:rPr>
              <a:t>Трећи ниво оквира</a:t>
            </a:r>
            <a:endParaRPr lang="sr-Latn-RS" sz="24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lang="sr-Latn-RS" sz="2000" spc="-1" strike="noStrike">
                <a:solidFill>
                  <a:srgbClr val="000000"/>
                </a:solidFill>
                <a:uFill>
                  <a:solidFill>
                    <a:srgbClr val="ffffff"/>
                  </a:solidFill>
                </a:uFill>
                <a:latin typeface="Arial"/>
              </a:rPr>
              <a:t>Четврти ниво оквира</a:t>
            </a:r>
            <a:endParaRPr lang="sr-Latn-RS" sz="20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lang="sr-Latn-RS" sz="2000" spc="-1" strike="noStrike">
                <a:solidFill>
                  <a:srgbClr val="000000"/>
                </a:solidFill>
                <a:uFill>
                  <a:solidFill>
                    <a:srgbClr val="ffffff"/>
                  </a:solidFill>
                </a:uFill>
                <a:latin typeface="Arial"/>
              </a:rPr>
              <a:t>Пети ниво оквира</a:t>
            </a:r>
            <a:endParaRPr lang="sr-Latn-RS" sz="20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lang="sr-Latn-RS" sz="2000" spc="-1" strike="noStrike">
                <a:solidFill>
                  <a:srgbClr val="000000"/>
                </a:solidFill>
                <a:uFill>
                  <a:solidFill>
                    <a:srgbClr val="ffffff"/>
                  </a:solidFill>
                </a:uFill>
                <a:latin typeface="Arial"/>
              </a:rPr>
              <a:t>Шести ниво оквира</a:t>
            </a:r>
            <a:endParaRPr lang="sr-Latn-RS" sz="20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lang="sr-Latn-RS" sz="2000" spc="-1" strike="noStrike">
                <a:solidFill>
                  <a:srgbClr val="000000"/>
                </a:solidFill>
                <a:uFill>
                  <a:solidFill>
                    <a:srgbClr val="ffffff"/>
                  </a:solidFill>
                </a:uFill>
                <a:latin typeface="Arial"/>
              </a:rPr>
              <a:t>Седми ниво оквира</a:t>
            </a:r>
            <a:endParaRPr lang="sr-Latn-RS" sz="20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37" name="PlaceHolder 1"/>
          <p:cNvSpPr>
            <a:spLocks noGrp="1"/>
          </p:cNvSpPr>
          <p:nvPr>
            <p:ph type="title"/>
          </p:nvPr>
        </p:nvSpPr>
        <p:spPr>
          <a:xfrm>
            <a:off x="609480" y="273600"/>
            <a:ext cx="10972440" cy="1144800"/>
          </a:xfrm>
          <a:prstGeom prst="rect">
            <a:avLst/>
          </a:prstGeom>
        </p:spPr>
        <p:txBody>
          <a:bodyPr lIns="0" rIns="0" tIns="0" bIns="0" anchor="ctr"/>
          <a:p>
            <a:pPr algn="ctr"/>
            <a:r>
              <a:rPr lang="sr-Latn-RS" sz="4400" spc="-1" strike="noStrike">
                <a:solidFill>
                  <a:srgbClr val="000000"/>
                </a:solidFill>
                <a:uFill>
                  <a:solidFill>
                    <a:srgbClr val="ffffff"/>
                  </a:solidFill>
                </a:uFill>
                <a:latin typeface="Arial"/>
              </a:rPr>
              <a:t>Кликните да уредите облик насловног текста</a:t>
            </a:r>
            <a:endParaRPr lang="sr-Latn-RS" sz="4400" spc="-1" strike="noStrike">
              <a:solidFill>
                <a:srgbClr val="000000"/>
              </a:solidFill>
              <a:uFill>
                <a:solidFill>
                  <a:srgbClr val="ffffff"/>
                </a:solidFill>
              </a:uFill>
              <a:latin typeface="Arial"/>
            </a:endParaRPr>
          </a:p>
        </p:txBody>
      </p:sp>
      <p:sp>
        <p:nvSpPr>
          <p:cNvPr id="38" name="PlaceHolder 2"/>
          <p:cNvSpPr>
            <a:spLocks noGrp="1"/>
          </p:cNvSpPr>
          <p:nvPr>
            <p:ph type="body"/>
          </p:nvPr>
        </p:nvSpPr>
        <p:spPr>
          <a:xfrm>
            <a:off x="609480" y="1604520"/>
            <a:ext cx="10972440" cy="3977280"/>
          </a:xfrm>
          <a:prstGeom prst="rect">
            <a:avLst/>
          </a:prstGeom>
        </p:spPr>
        <p:txBody>
          <a:bodyPr lIns="0" rIns="0" tIns="0" bIns="0"/>
          <a:p>
            <a:pPr marL="432000" indent="-324000">
              <a:buClr>
                <a:srgbClr val="000000"/>
              </a:buClr>
              <a:buSzPct val="45000"/>
              <a:buFont typeface="Wingdings" charset="2"/>
              <a:buChar char=""/>
            </a:pPr>
            <a:r>
              <a:rPr lang="sr-Latn-RS" sz="3200" spc="-1" strike="noStrike">
                <a:solidFill>
                  <a:srgbClr val="000000"/>
                </a:solidFill>
                <a:uFill>
                  <a:solidFill>
                    <a:srgbClr val="ffffff"/>
                  </a:solidFill>
                </a:uFill>
                <a:latin typeface="Arial"/>
              </a:rPr>
              <a:t>Кликните да уредите облик оквирног текста</a:t>
            </a:r>
            <a:endParaRPr lang="sr-Latn-RS" sz="3200" spc="-1" strike="noStrike">
              <a:solidFill>
                <a:srgbClr val="000000"/>
              </a:solidFill>
              <a:uFill>
                <a:solidFill>
                  <a:srgbClr val="ffffff"/>
                </a:solidFill>
              </a:uFill>
              <a:latin typeface="Arial"/>
            </a:endParaRPr>
          </a:p>
          <a:p>
            <a:pPr lvl="1" marL="864000" indent="-324000">
              <a:buClr>
                <a:srgbClr val="000000"/>
              </a:buClr>
              <a:buSzPct val="75000"/>
              <a:buFont typeface="Symbol" charset="2"/>
              <a:buChar char=""/>
            </a:pPr>
            <a:r>
              <a:rPr lang="sr-Latn-RS" sz="2800" spc="-1" strike="noStrike">
                <a:solidFill>
                  <a:srgbClr val="000000"/>
                </a:solidFill>
                <a:uFill>
                  <a:solidFill>
                    <a:srgbClr val="ffffff"/>
                  </a:solidFill>
                </a:uFill>
                <a:latin typeface="Arial"/>
              </a:rPr>
              <a:t>Други ниво оквира</a:t>
            </a:r>
            <a:endParaRPr lang="sr-Latn-RS" sz="2800" spc="-1" strike="noStrike">
              <a:solidFill>
                <a:srgbClr val="000000"/>
              </a:solidFill>
              <a:uFill>
                <a:solidFill>
                  <a:srgbClr val="ffffff"/>
                </a:solidFill>
              </a:uFill>
              <a:latin typeface="Arial"/>
            </a:endParaRPr>
          </a:p>
          <a:p>
            <a:pPr lvl="2" marL="1296000" indent="-288000">
              <a:buClr>
                <a:srgbClr val="000000"/>
              </a:buClr>
              <a:buSzPct val="45000"/>
              <a:buFont typeface="Wingdings" charset="2"/>
              <a:buChar char=""/>
            </a:pPr>
            <a:r>
              <a:rPr lang="sr-Latn-RS" sz="2400" spc="-1" strike="noStrike">
                <a:solidFill>
                  <a:srgbClr val="000000"/>
                </a:solidFill>
                <a:uFill>
                  <a:solidFill>
                    <a:srgbClr val="ffffff"/>
                  </a:solidFill>
                </a:uFill>
                <a:latin typeface="Arial"/>
              </a:rPr>
              <a:t>Трећи ниво оквира</a:t>
            </a:r>
            <a:endParaRPr lang="sr-Latn-RS" sz="2400" spc="-1" strike="noStrike">
              <a:solidFill>
                <a:srgbClr val="000000"/>
              </a:solidFill>
              <a:uFill>
                <a:solidFill>
                  <a:srgbClr val="ffffff"/>
                </a:solidFill>
              </a:uFill>
              <a:latin typeface="Arial"/>
            </a:endParaRPr>
          </a:p>
          <a:p>
            <a:pPr lvl="3" marL="1728000" indent="-216000">
              <a:buClr>
                <a:srgbClr val="000000"/>
              </a:buClr>
              <a:buSzPct val="75000"/>
              <a:buFont typeface="Symbol" charset="2"/>
              <a:buChar char=""/>
            </a:pPr>
            <a:r>
              <a:rPr lang="sr-Latn-RS" sz="2000" spc="-1" strike="noStrike">
                <a:solidFill>
                  <a:srgbClr val="000000"/>
                </a:solidFill>
                <a:uFill>
                  <a:solidFill>
                    <a:srgbClr val="ffffff"/>
                  </a:solidFill>
                </a:uFill>
                <a:latin typeface="Arial"/>
              </a:rPr>
              <a:t>Четврти ниво оквира</a:t>
            </a:r>
            <a:endParaRPr lang="sr-Latn-RS" sz="2000" spc="-1" strike="noStrike">
              <a:solidFill>
                <a:srgbClr val="000000"/>
              </a:solidFill>
              <a:uFill>
                <a:solidFill>
                  <a:srgbClr val="ffffff"/>
                </a:solidFill>
              </a:uFill>
              <a:latin typeface="Arial"/>
            </a:endParaRPr>
          </a:p>
          <a:p>
            <a:pPr lvl="4" marL="2160000" indent="-216000">
              <a:buClr>
                <a:srgbClr val="000000"/>
              </a:buClr>
              <a:buSzPct val="45000"/>
              <a:buFont typeface="Wingdings" charset="2"/>
              <a:buChar char=""/>
            </a:pPr>
            <a:r>
              <a:rPr lang="sr-Latn-RS" sz="2000" spc="-1" strike="noStrike">
                <a:solidFill>
                  <a:srgbClr val="000000"/>
                </a:solidFill>
                <a:uFill>
                  <a:solidFill>
                    <a:srgbClr val="ffffff"/>
                  </a:solidFill>
                </a:uFill>
                <a:latin typeface="Arial"/>
              </a:rPr>
              <a:t>Пети ниво оквира</a:t>
            </a:r>
            <a:endParaRPr lang="sr-Latn-RS" sz="2000" spc="-1" strike="noStrike">
              <a:solidFill>
                <a:srgbClr val="000000"/>
              </a:solidFill>
              <a:uFill>
                <a:solidFill>
                  <a:srgbClr val="ffffff"/>
                </a:solidFill>
              </a:uFill>
              <a:latin typeface="Arial"/>
            </a:endParaRPr>
          </a:p>
          <a:p>
            <a:pPr lvl="5" marL="2592000" indent="-216000">
              <a:buClr>
                <a:srgbClr val="000000"/>
              </a:buClr>
              <a:buSzPct val="45000"/>
              <a:buFont typeface="Wingdings" charset="2"/>
              <a:buChar char=""/>
            </a:pPr>
            <a:r>
              <a:rPr lang="sr-Latn-RS" sz="2000" spc="-1" strike="noStrike">
                <a:solidFill>
                  <a:srgbClr val="000000"/>
                </a:solidFill>
                <a:uFill>
                  <a:solidFill>
                    <a:srgbClr val="ffffff"/>
                  </a:solidFill>
                </a:uFill>
                <a:latin typeface="Arial"/>
              </a:rPr>
              <a:t>Шести ниво оквира</a:t>
            </a:r>
            <a:endParaRPr lang="sr-Latn-RS" sz="2000" spc="-1" strike="noStrike">
              <a:solidFill>
                <a:srgbClr val="000000"/>
              </a:solidFill>
              <a:uFill>
                <a:solidFill>
                  <a:srgbClr val="ffffff"/>
                </a:solidFill>
              </a:uFill>
              <a:latin typeface="Arial"/>
            </a:endParaRPr>
          </a:p>
          <a:p>
            <a:pPr lvl="6" marL="3024000" indent="-216000">
              <a:buClr>
                <a:srgbClr val="000000"/>
              </a:buClr>
              <a:buSzPct val="45000"/>
              <a:buFont typeface="Wingdings" charset="2"/>
              <a:buChar char=""/>
            </a:pPr>
            <a:r>
              <a:rPr lang="sr-Latn-RS" sz="2000" spc="-1" strike="noStrike">
                <a:solidFill>
                  <a:srgbClr val="000000"/>
                </a:solidFill>
                <a:uFill>
                  <a:solidFill>
                    <a:srgbClr val="ffffff"/>
                  </a:solidFill>
                </a:uFill>
                <a:latin typeface="Arial"/>
              </a:rPr>
              <a:t>Седми ниво оквира</a:t>
            </a:r>
            <a:endParaRPr lang="sr-Latn-RS" sz="2000" spc="-1" strike="noStrike">
              <a:solidFill>
                <a:srgbClr val="000000"/>
              </a:solidFill>
              <a:uFill>
                <a:solidFill>
                  <a:srgbClr val="ffffff"/>
                </a:solidFill>
              </a:uFill>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3.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7.xml.rels><?xml version="1.0" encoding="UTF-8"?>
<Relationships xmlns="http://schemas.openxmlformats.org/package/2006/relationships"><Relationship Id="rId1" Type="http://schemas.openxmlformats.org/officeDocument/2006/relationships/image" Target="../media/image10.jpeg"/><Relationship Id="rId2" Type="http://schemas.openxmlformats.org/officeDocument/2006/relationships/slideLayout" Target="../slideLayouts/slideLayout13.xml"/>
</Relationships>
</file>

<file path=ppt/slides/_rels/slide18.xml.rels><?xml version="1.0" encoding="UTF-8"?>
<Relationships xmlns="http://schemas.openxmlformats.org/package/2006/relationships"><Relationship Id="rId1" Type="http://schemas.openxmlformats.org/officeDocument/2006/relationships/image" Target="../media/image11.jpeg"/><Relationship Id="rId2" Type="http://schemas.openxmlformats.org/officeDocument/2006/relationships/slideLayout" Target="../slideLayouts/slideLayout13.xml"/>
</Relationships>
</file>

<file path=ppt/slides/_rels/slide19.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image" Target="../media/image6.jpeg"/><Relationship Id="rId2"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slideLayout" Target="../slideLayouts/slideLayout13.xml"/>
</Relationships>
</file>

<file path=ppt/slides/_rels/slide21.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13.xml"/>
</Relationships>
</file>

<file path=ppt/slides/_rels/slide22.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13.xml"/>
</Relationships>
</file>

<file path=ppt/slides/_rels/slide23.xml.rels><?xml version="1.0" encoding="UTF-8"?>
<Relationships xmlns="http://schemas.openxmlformats.org/package/2006/relationships"><Relationship Id="rId1" Type="http://schemas.openxmlformats.org/officeDocument/2006/relationships/image" Target="../media/image16.jpeg"/><Relationship Id="rId2" Type="http://schemas.openxmlformats.org/officeDocument/2006/relationships/slideLayout" Target="../slideLayouts/slideLayout13.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5.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13.xml"/>
</Relationships>
</file>

<file path=ppt/slides/_rels/slide26.xml.rels><?xml version="1.0" encoding="UTF-8"?>
<Relationships xmlns="http://schemas.openxmlformats.org/package/2006/relationships"><Relationship Id="rId1" Type="http://schemas.openxmlformats.org/officeDocument/2006/relationships/image" Target="../media/image18.jpeg"/><Relationship Id="rId2" Type="http://schemas.openxmlformats.org/officeDocument/2006/relationships/slideLayout" Target="../slideLayouts/slideLayout13.xml"/>
</Relationships>
</file>

<file path=ppt/slides/_rels/slide27.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3.xml"/>
</Relationships>
</file>

<file path=ppt/slides/_rels/slide28.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image" Target="../media/image21.jpeg"/><Relationship Id="rId3" Type="http://schemas.openxmlformats.org/officeDocument/2006/relationships/slideLayout" Target="../slideLayouts/slideLayout13.xml"/>
</Relationships>
</file>

<file path=ppt/slides/_rels/slide29.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0.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3.xml"/>
</Relationships>
</file>

<file path=ppt/slides/_rels/slide31.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slideLayout" Target="../slideLayouts/slideLayout13.xml"/>
</Relationships>
</file>

<file path=ppt/slides/_rels/slide32.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slideLayout" Target="../slideLayouts/slideLayout13.xml"/>
</Relationships>
</file>

<file path=ppt/slides/_rels/slide33.xml.rels><?xml version="1.0" encoding="UTF-8"?>
<Relationships xmlns="http://schemas.openxmlformats.org/package/2006/relationships"><Relationship Id="rId1" Type="http://schemas.openxmlformats.org/officeDocument/2006/relationships/image" Target="../media/image26.jpeg"/><Relationship Id="rId2" Type="http://schemas.openxmlformats.org/officeDocument/2006/relationships/slideLayout" Target="../slideLayouts/slideLayout13.xml"/>
</Relationships>
</file>

<file path=ppt/slides/_rels/slide34.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hyperlink" Target="mailto:mzindovic@gmail.com" TargetMode="External"/><Relationship Id="rId3" Type="http://schemas.openxmlformats.org/officeDocument/2006/relationships/hyperlink" Target="mailto:advjekic@gmail.com" TargetMode="External"/><Relationship Id="rId4"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7.jpeg"/><Relationship Id="rId2"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9.jpeg"/><Relationship Id="rId2"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73" name="CustomShape 1"/>
          <p:cNvSpPr/>
          <p:nvPr/>
        </p:nvSpPr>
        <p:spPr>
          <a:xfrm>
            <a:off x="0" y="0"/>
            <a:ext cx="12191400" cy="6857280"/>
          </a:xfrm>
          <a:prstGeom prst="rect">
            <a:avLst/>
          </a:prstGeom>
          <a:solidFill>
            <a:schemeClr val="accent2">
              <a:lumMod val="75000"/>
            </a:schemeClr>
          </a:solidFill>
          <a:ln>
            <a:noFill/>
          </a:ln>
        </p:spPr>
        <p:style>
          <a:lnRef idx="0"/>
          <a:fillRef idx="0"/>
          <a:effectRef idx="0"/>
          <a:fontRef idx="minor"/>
        </p:style>
      </p:sp>
      <p:sp>
        <p:nvSpPr>
          <p:cNvPr id="74" name="CustomShape 2"/>
          <p:cNvSpPr/>
          <p:nvPr/>
        </p:nvSpPr>
        <p:spPr>
          <a:xfrm>
            <a:off x="1848600" y="3066840"/>
            <a:ext cx="8494200" cy="1783800"/>
          </a:xfrm>
          <a:prstGeom prst="rect">
            <a:avLst/>
          </a:prstGeom>
          <a:noFill/>
          <a:ln>
            <a:noFill/>
          </a:ln>
        </p:spPr>
        <p:style>
          <a:lnRef idx="0"/>
          <a:fillRef idx="0"/>
          <a:effectRef idx="0"/>
          <a:fontRef idx="minor"/>
        </p:style>
        <p:txBody>
          <a:bodyPr lIns="90000" rIns="90000" tIns="45000" bIns="45000" anchor="b"/>
          <a:p>
            <a:pPr algn="ctr">
              <a:lnSpc>
                <a:spcPct val="90000"/>
              </a:lnSpc>
            </a:pPr>
            <a:r>
              <a:rPr lang="sr-Latn-RS" sz="3800" spc="-1" strike="noStrike">
                <a:solidFill>
                  <a:srgbClr val="ffffff"/>
                </a:solidFill>
                <a:uFill>
                  <a:solidFill>
                    <a:srgbClr val="ffffff"/>
                  </a:solidFill>
                </a:uFill>
                <a:latin typeface="Impact"/>
                <a:ea typeface="Calibri"/>
              </a:rPr>
              <a:t>Анализа прописа и праксе код поступања ЈЛС у предметима утврђивања земљишта за редовну употребу објекта </a:t>
            </a:r>
            <a:endParaRPr lang="sr-Latn-RS" sz="1800" spc="-1" strike="noStrike">
              <a:solidFill>
                <a:srgbClr val="000000"/>
              </a:solidFill>
              <a:uFill>
                <a:solidFill>
                  <a:srgbClr val="ffffff"/>
                </a:solidFill>
              </a:uFill>
              <a:latin typeface="Arial"/>
            </a:endParaRPr>
          </a:p>
        </p:txBody>
      </p:sp>
      <p:sp>
        <p:nvSpPr>
          <p:cNvPr id="75" name="CustomShape 3"/>
          <p:cNvSpPr/>
          <p:nvPr/>
        </p:nvSpPr>
        <p:spPr>
          <a:xfrm>
            <a:off x="5025960" y="463320"/>
            <a:ext cx="2139480" cy="2139480"/>
          </a:xfrm>
          <a:prstGeom prst="ellipse">
            <a:avLst/>
          </a:prstGeom>
          <a:solidFill>
            <a:srgbClr val="ffffff"/>
          </a:solidFill>
          <a:ln w="19080">
            <a:solidFill>
              <a:srgbClr val="d4b362"/>
            </a:solidFill>
            <a:miter/>
          </a:ln>
        </p:spPr>
        <p:style>
          <a:lnRef idx="0"/>
          <a:fillRef idx="0"/>
          <a:effectRef idx="0"/>
          <a:fontRef idx="minor"/>
        </p:style>
      </p:sp>
      <p:pic>
        <p:nvPicPr>
          <p:cNvPr id="76" name="Google Shape;88;p1" descr=""/>
          <p:cNvPicPr/>
          <p:nvPr/>
        </p:nvPicPr>
        <p:blipFill>
          <a:blip r:embed="rId1"/>
          <a:stretch/>
        </p:blipFill>
        <p:spPr>
          <a:xfrm>
            <a:off x="5337000" y="1243080"/>
            <a:ext cx="1517040" cy="579960"/>
          </a:xfrm>
          <a:prstGeom prst="rect">
            <a:avLst/>
          </a:prstGeom>
          <a:ln>
            <a:noFill/>
          </a:ln>
        </p:spPr>
      </p:pic>
    </p:spTree>
  </p:cSld>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graphicFrame>
        <p:nvGraphicFramePr>
          <p:cNvPr id="128" name="Table 1"/>
          <p:cNvGraphicFramePr/>
          <p:nvPr/>
        </p:nvGraphicFramePr>
        <p:xfrm>
          <a:off x="879120" y="680400"/>
          <a:ext cx="10995840" cy="5055840"/>
        </p:xfrm>
        <a:graphic>
          <a:graphicData uri="http://schemas.openxmlformats.org/drawingml/2006/table">
            <a:tbl>
              <a:tblPr/>
              <a:tblGrid>
                <a:gridCol w="537120"/>
                <a:gridCol w="4388760"/>
                <a:gridCol w="3363480"/>
                <a:gridCol w="2706840"/>
              </a:tblGrid>
              <a:tr h="230040">
                <a:tc>
                  <a:txBody>
                    <a:bodyPr lIns="47880" rIns="47880"/>
                    <a:p>
                      <a:pPr algn="just">
                        <a:lnSpc>
                          <a:spcPct val="115000"/>
                        </a:lnSpc>
                      </a:pPr>
                      <a:r>
                        <a:rPr b="1" lang="sr-Latn-RS" sz="14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gn="just">
                        <a:lnSpc>
                          <a:spcPct val="115000"/>
                        </a:lnSpc>
                      </a:pPr>
                      <a:r>
                        <a:rPr b="1" lang="sr-Latn-RS" sz="1400" spc="-1" strike="noStrike">
                          <a:solidFill>
                            <a:srgbClr val="000000"/>
                          </a:solidFill>
                          <a:uFill>
                            <a:solidFill>
                              <a:srgbClr val="ffffff"/>
                            </a:solidFill>
                          </a:uFill>
                          <a:latin typeface="Arial"/>
                          <a:ea typeface="Arial"/>
                        </a:rPr>
                        <a:t>Корак у процедури</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gn="just">
                        <a:lnSpc>
                          <a:spcPct val="115000"/>
                        </a:lnSpc>
                      </a:pPr>
                      <a:r>
                        <a:rPr b="1" lang="sr-Latn-RS" sz="1400" spc="-1" strike="noStrike">
                          <a:solidFill>
                            <a:srgbClr val="000000"/>
                          </a:solidFill>
                          <a:uFill>
                            <a:solidFill>
                              <a:srgbClr val="ffffff"/>
                            </a:solidFill>
                          </a:uFill>
                          <a:latin typeface="Arial"/>
                          <a:ea typeface="Arial"/>
                        </a:rPr>
                        <a:t>Актери</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gn="just">
                        <a:lnSpc>
                          <a:spcPct val="115000"/>
                        </a:lnSpc>
                      </a:pPr>
                      <a:r>
                        <a:rPr b="1" lang="sr-Latn-RS" sz="1400" spc="-1" strike="noStrike">
                          <a:solidFill>
                            <a:srgbClr val="000000"/>
                          </a:solidFill>
                          <a:uFill>
                            <a:solidFill>
                              <a:srgbClr val="ffffff"/>
                            </a:solidFill>
                          </a:uFill>
                          <a:latin typeface="Arial"/>
                          <a:ea typeface="Arial"/>
                        </a:rPr>
                        <a:t>Правни основ</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r>
              <a:tr h="459720">
                <a:tc>
                  <a:txBody>
                    <a:bodyPr lIns="47880" rIns="47880"/>
                    <a:p>
                      <a:pPr algn="just">
                        <a:lnSpc>
                          <a:spcPct val="115000"/>
                        </a:lnSpc>
                      </a:pPr>
                      <a:r>
                        <a:rPr b="1" lang="sr-Latn-RS" sz="1400" spc="-1" strike="noStrike">
                          <a:solidFill>
                            <a:srgbClr val="000000"/>
                          </a:solidFill>
                          <a:uFill>
                            <a:solidFill>
                              <a:srgbClr val="ffffff"/>
                            </a:solidFill>
                          </a:uFill>
                          <a:latin typeface="Arial"/>
                          <a:ea typeface="Arial"/>
                        </a:rPr>
                        <a:t>1. 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РЕШЕЊЕ о прекиду поступка озакоњења до решавања имовинско-правних односа</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solidFill>
                      <a:srgbClr val="ed7d31">
                        <a:alpha val="20000"/>
                      </a:srgbClr>
                    </a:solid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служба за озакоњење у процесу озакоњења</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solidFill>
                      <a:srgbClr val="ed7d31">
                        <a:alpha val="20000"/>
                      </a:srgbClr>
                    </a:solid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На основу става 2. и 7. члана 70. ЗПИ</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solidFill>
                      <a:srgbClr val="ed7d31">
                        <a:alpha val="20000"/>
                      </a:srgbClr>
                    </a:solidFill>
                  </a:tcPr>
                </a:tc>
              </a:tr>
              <a:tr h="459720">
                <a:tc>
                  <a:txBody>
                    <a:bodyPr lIns="47880" rIns="47880"/>
                    <a:p>
                      <a:pPr algn="just">
                        <a:lnSpc>
                          <a:spcPct val="115000"/>
                        </a:lnSpc>
                      </a:pPr>
                      <a:r>
                        <a:rPr b="1" lang="sr-Latn-RS" sz="1400" spc="-1" strike="noStrike">
                          <a:solidFill>
                            <a:srgbClr val="000000"/>
                          </a:solidFill>
                          <a:uFill>
                            <a:solidFill>
                              <a:srgbClr val="ffffff"/>
                            </a:solidFill>
                          </a:uFill>
                          <a:latin typeface="Arial"/>
                          <a:ea typeface="Arial"/>
                        </a:rPr>
                        <a:t>2. 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Истим решењем ОДРЕЂУЈЕ земљиште испод објекта као земљиште за редовну употребу објекта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служба за озакоњење по службеној дужности</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на основу копије плана и елабората геодетских радова</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r>
              <a:tr h="459720">
                <a:tc>
                  <a:txBody>
                    <a:bodyPr lIns="47880" rIns="47880"/>
                    <a:p>
                      <a:pPr algn="just">
                        <a:lnSpc>
                          <a:spcPct val="115000"/>
                        </a:lnSpc>
                      </a:pPr>
                      <a:r>
                        <a:rPr b="1" lang="sr-Latn-RS" sz="1400" spc="-1" strike="noStrike">
                          <a:solidFill>
                            <a:srgbClr val="000000"/>
                          </a:solidFill>
                          <a:uFill>
                            <a:solidFill>
                              <a:srgbClr val="ffffff"/>
                            </a:solidFill>
                          </a:uFill>
                          <a:latin typeface="Arial"/>
                          <a:ea typeface="Arial"/>
                        </a:rPr>
                        <a:t>3. 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РЕШЕЊЕ се доставља инвеститору и служби за имовинско правне односе</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solidFill>
                      <a:srgbClr val="ed7d31">
                        <a:alpha val="20000"/>
                      </a:srgbClr>
                    </a:solid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служба за озакоњење по службеној дужности</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solidFill>
                      <a:srgbClr val="ed7d31">
                        <a:alpha val="20000"/>
                      </a:srgbClr>
                    </a:solid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solidFill>
                      <a:srgbClr val="ed7d31">
                        <a:alpha val="20000"/>
                      </a:srgbClr>
                    </a:solidFill>
                  </a:tcPr>
                </a:tc>
              </a:tr>
              <a:tr h="459720">
                <a:tc>
                  <a:txBody>
                    <a:bodyPr lIns="47880" rIns="47880"/>
                    <a:p>
                      <a:pPr algn="just">
                        <a:lnSpc>
                          <a:spcPct val="115000"/>
                        </a:lnSpc>
                      </a:pPr>
                      <a:r>
                        <a:rPr b="1" lang="sr-Latn-RS" sz="1400" spc="-1" strike="noStrike">
                          <a:solidFill>
                            <a:srgbClr val="000000"/>
                          </a:solidFill>
                          <a:uFill>
                            <a:solidFill>
                              <a:srgbClr val="ffffff"/>
                            </a:solidFill>
                          </a:uFill>
                          <a:latin typeface="Arial"/>
                          <a:ea typeface="Arial"/>
                        </a:rPr>
                        <a:t>4. 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НЕПОСРЕДНА ПОГОДБА о откупу земљишта испод објекта</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Инвеститор и имовинско-правна служба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r>
              <a:tr h="459720">
                <a:tc>
                  <a:txBody>
                    <a:bodyPr lIns="47880" rIns="47880"/>
                    <a:p>
                      <a:pPr algn="just">
                        <a:lnSpc>
                          <a:spcPct val="115000"/>
                        </a:lnSpc>
                      </a:pPr>
                      <a:r>
                        <a:rPr b="1" lang="sr-Latn-RS" sz="1400" spc="-1" strike="noStrike">
                          <a:solidFill>
                            <a:srgbClr val="000000"/>
                          </a:solidFill>
                          <a:uFill>
                            <a:solidFill>
                              <a:srgbClr val="ffffff"/>
                            </a:solidFill>
                          </a:uFill>
                          <a:latin typeface="Arial"/>
                          <a:ea typeface="Arial"/>
                        </a:rPr>
                        <a:t>5. 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ФОРМИРАЊЕ КАТАСТАРСКЕ ПАРЦЕЛЕ испод објекта</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solidFill>
                      <a:srgbClr val="ed7d31">
                        <a:alpha val="20000"/>
                      </a:srgbClr>
                    </a:solid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РГЗ, Служба за катастар непокретности</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solidFill>
                      <a:srgbClr val="ed7d31">
                        <a:alpha val="20000"/>
                      </a:srgbClr>
                    </a:solid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На основу става 9. члана 70. ЗПИ</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solidFill>
                      <a:srgbClr val="ed7d31">
                        <a:alpha val="20000"/>
                      </a:srgbClr>
                    </a:solidFill>
                  </a:tcPr>
                </a:tc>
              </a:tr>
              <a:tr h="1608120">
                <a:tc>
                  <a:txBody>
                    <a:bodyPr lIns="47880" rIns="47880"/>
                    <a:p>
                      <a:pPr algn="just">
                        <a:lnSpc>
                          <a:spcPct val="115000"/>
                        </a:lnSpc>
                      </a:pPr>
                      <a:r>
                        <a:rPr b="1" lang="sr-Latn-RS" sz="1400" spc="-1" strike="noStrike">
                          <a:solidFill>
                            <a:srgbClr val="000000"/>
                          </a:solidFill>
                          <a:uFill>
                            <a:solidFill>
                              <a:srgbClr val="ffffff"/>
                            </a:solidFill>
                          </a:uFill>
                          <a:latin typeface="Arial"/>
                          <a:ea typeface="Arial"/>
                        </a:rPr>
                        <a:t>6. 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ЕВИДЕНЦИЈА о катастарским парцелама на којима је одређено земљиште за редовну употребу</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gn="just">
                        <a:lnSpc>
                          <a:spcPct val="115000"/>
                        </a:lnSpc>
                      </a:pPr>
                      <a:r>
                        <a:rPr lang="sr-Latn-RS" sz="1400" spc="-1" strike="noStrike">
                          <a:solidFill>
                            <a:srgbClr val="000000"/>
                          </a:solidFill>
                          <a:uFill>
                            <a:solidFill>
                              <a:srgbClr val="ffffff"/>
                            </a:solidFill>
                          </a:uFill>
                          <a:latin typeface="Arial"/>
                          <a:ea typeface="Arial"/>
                        </a:rPr>
                        <a:t>служба за озакоњење по службеној дужности доставља имовинско-правној служби и када је у питању земљиште у јавној својини РС, примерак решења се доставља и Републичкој дирекцији за имовину.</a:t>
                      </a:r>
                      <a:endParaRPr lang="sr-Latn-RS" sz="1800" spc="-1" strike="noStrike">
                        <a:solidFill>
                          <a:srgbClr val="000000"/>
                        </a:solidFill>
                        <a:uFill>
                          <a:solidFill>
                            <a:srgbClr val="ffffff"/>
                          </a:solidFill>
                        </a:uFill>
                        <a:latin typeface="Arial"/>
                      </a:endParaRPr>
                    </a:p>
                    <a:p>
                      <a:pPr>
                        <a:lnSpc>
                          <a:spcPct val="115000"/>
                        </a:lnSpc>
                      </a:pPr>
                      <a:r>
                        <a:rPr lang="sr-Latn-RS" sz="14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r>
              <a:tr h="459720">
                <a:tc>
                  <a:txBody>
                    <a:bodyPr lIns="47880" rIns="47880"/>
                    <a:p>
                      <a:pPr algn="just">
                        <a:lnSpc>
                          <a:spcPct val="115000"/>
                        </a:lnSpc>
                      </a:pPr>
                      <a:r>
                        <a:rPr b="1" lang="sr-Latn-RS" sz="1400" spc="-1" strike="noStrike">
                          <a:solidFill>
                            <a:srgbClr val="000000"/>
                          </a:solidFill>
                          <a:uFill>
                            <a:solidFill>
                              <a:srgbClr val="ffffff"/>
                            </a:solidFill>
                          </a:uFill>
                          <a:latin typeface="Arial"/>
                          <a:ea typeface="Arial"/>
                        </a:rPr>
                        <a:t>7. 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НАСТАВАК ПРОЦЕДУРЕ ОЗАКОЊЕЊА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solidFill>
                      <a:srgbClr val="ed7d31">
                        <a:alpha val="20000"/>
                      </a:srgbClr>
                    </a:solid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служба за озакоњење по службеној дужности</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solidFill>
                      <a:srgbClr val="ed7d31">
                        <a:alpha val="20000"/>
                      </a:srgbClr>
                    </a:solid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solidFill>
                      <a:srgbClr val="ed7d31">
                        <a:alpha val="20000"/>
                      </a:srgbClr>
                    </a:solidFill>
                  </a:tcPr>
                </a:tc>
              </a:tr>
              <a:tr h="459720">
                <a:tc>
                  <a:txBody>
                    <a:bodyPr lIns="47880" rIns="47880"/>
                    <a:p>
                      <a:pPr algn="just">
                        <a:lnSpc>
                          <a:spcPct val="115000"/>
                        </a:lnSpc>
                      </a:pPr>
                      <a:r>
                        <a:rPr b="1" lang="sr-Latn-RS" sz="1400" spc="-1" strike="noStrike">
                          <a:solidFill>
                            <a:srgbClr val="000000"/>
                          </a:solidFill>
                          <a:uFill>
                            <a:solidFill>
                              <a:srgbClr val="ffffff"/>
                            </a:solidFill>
                          </a:uFill>
                          <a:latin typeface="Arial"/>
                          <a:ea typeface="Arial"/>
                        </a:rPr>
                        <a:t>8. 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ЗАХТЕВ за утврђивање земљишта за редовну употребу</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Инвеститор подноси имовинско-правној служби ЈЛС у року од 5 година</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c>
                  <a:txBody>
                    <a:bodyPr lIns="47880" rIns="47880"/>
                    <a:p>
                      <a:pPr>
                        <a:lnSpc>
                          <a:spcPct val="115000"/>
                        </a:lnSpc>
                      </a:pPr>
                      <a:r>
                        <a:rPr lang="sr-Latn-RS" sz="14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txBody>
                  <a:tcPr marL="47880" marR="47880">
                    <a:lnT w="12240">
                      <a:solidFill>
                        <a:srgbClr val="ed7d31"/>
                      </a:solidFill>
                    </a:lnT>
                    <a:lnB w="12240">
                      <a:solidFill>
                        <a:srgbClr val="ed7d31"/>
                      </a:solidFill>
                    </a:lnB>
                    <a:noFill/>
                  </a:tcPr>
                </a:tc>
              </a:tr>
            </a:tbl>
          </a:graphicData>
        </a:graphic>
      </p:graphicFrame>
    </p:spTree>
  </p:cSld>
  <p:timing>
    <p:tnLst>
      <p:par>
        <p:cTn id="32" dur="indefinite" restart="never" nodeType="tmRoot">
          <p:childTnLst>
            <p:seq>
              <p:cTn id="33"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29" name="CustomShape 1"/>
          <p:cNvSpPr/>
          <p:nvPr/>
        </p:nvSpPr>
        <p:spPr>
          <a:xfrm>
            <a:off x="2880" y="0"/>
            <a:ext cx="12188160" cy="6857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30" name="CustomShape 2"/>
          <p:cNvSpPr/>
          <p:nvPr/>
        </p:nvSpPr>
        <p:spPr>
          <a:xfrm>
            <a:off x="0" y="0"/>
            <a:ext cx="4166640" cy="6857280"/>
          </a:xfrm>
          <a:custGeom>
            <a:avLst/>
            <a:gdLst/>
            <a:ah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p:style>
      </p:sp>
      <p:sp>
        <p:nvSpPr>
          <p:cNvPr id="131" name="CustomShape 3"/>
          <p:cNvSpPr/>
          <p:nvPr/>
        </p:nvSpPr>
        <p:spPr>
          <a:xfrm>
            <a:off x="686880" y="1153440"/>
            <a:ext cx="3199680" cy="446040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4000" spc="-1" strike="noStrike">
                <a:solidFill>
                  <a:srgbClr val="ffffff"/>
                </a:solidFill>
                <a:uFill>
                  <a:solidFill>
                    <a:srgbClr val="ffffff"/>
                  </a:solidFill>
                </a:uFill>
                <a:latin typeface="Arial"/>
                <a:ea typeface="Calibri"/>
              </a:rPr>
              <a:t>Утврђивање  ЗРУ</a:t>
            </a:r>
            <a:endParaRPr lang="sr-Latn-RS" sz="1800" spc="-1" strike="noStrike">
              <a:solidFill>
                <a:srgbClr val="000000"/>
              </a:solidFill>
              <a:uFill>
                <a:solidFill>
                  <a:srgbClr val="ffffff"/>
                </a:solidFill>
              </a:uFill>
              <a:latin typeface="Arial"/>
            </a:endParaRPr>
          </a:p>
        </p:txBody>
      </p:sp>
      <p:sp>
        <p:nvSpPr>
          <p:cNvPr id="132" name="CustomShape 4"/>
          <p:cNvSpPr/>
          <p:nvPr/>
        </p:nvSpPr>
        <p:spPr>
          <a:xfrm flipV="1">
            <a:off x="7550280" y="2454480"/>
            <a:ext cx="4082760" cy="4082760"/>
          </a:xfrm>
          <a:prstGeom prst="arc">
            <a:avLst>
              <a:gd name="adj1" fmla="val 16200000"/>
              <a:gd name="adj2" fmla="val 0"/>
            </a:avLst>
          </a:prstGeom>
          <a:noFill/>
          <a:ln cap="rnd" w="127080">
            <a:solidFill>
              <a:schemeClr val="accent4"/>
            </a:solidFill>
            <a:custDash>
              <a:ds d="400000" sp="300000"/>
            </a:custDash>
            <a:round/>
          </a:ln>
        </p:spPr>
        <p:style>
          <a:lnRef idx="1">
            <a:schemeClr val="accent1"/>
          </a:lnRef>
          <a:fillRef idx="0">
            <a:schemeClr val="accent1"/>
          </a:fillRef>
          <a:effectRef idx="0">
            <a:schemeClr val="accent1"/>
          </a:effectRef>
          <a:fontRef idx="minor"/>
        </p:style>
      </p:sp>
      <p:sp>
        <p:nvSpPr>
          <p:cNvPr id="133" name="CustomShape 5"/>
          <p:cNvSpPr/>
          <p:nvPr/>
        </p:nvSpPr>
        <p:spPr>
          <a:xfrm>
            <a:off x="4167360" y="591480"/>
            <a:ext cx="7725600" cy="558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1600" spc="-1" strike="noStrike">
                <a:solidFill>
                  <a:srgbClr val="000000"/>
                </a:solidFill>
                <a:uFill>
                  <a:solidFill>
                    <a:srgbClr val="ffffff"/>
                  </a:solidFill>
                </a:uFill>
                <a:latin typeface="Arial"/>
                <a:ea typeface="Calibri"/>
              </a:rPr>
              <a:t>Поступак се спроводи у случајевима дефинисаним законом: </a:t>
            </a:r>
            <a:endParaRPr lang="sr-Latn-RS" sz="1800" spc="-1" strike="noStrike">
              <a:solidFill>
                <a:srgbClr val="000000"/>
              </a:solidFill>
              <a:uFill>
                <a:solidFill>
                  <a:srgbClr val="ffffff"/>
                </a:solidFill>
              </a:uFill>
              <a:latin typeface="Arial"/>
            </a:endParaRPr>
          </a:p>
          <a:p>
            <a:pPr>
              <a:lnSpc>
                <a:spcPct val="90000"/>
              </a:lnSpc>
            </a:pPr>
            <a:endParaRPr lang="sr-Latn-RS" sz="1800" spc="-1" strike="noStrike">
              <a:solidFill>
                <a:srgbClr val="000000"/>
              </a:solidFill>
              <a:uFill>
                <a:solidFill>
                  <a:srgbClr val="ffffff"/>
                </a:solidFill>
              </a:uFill>
              <a:latin typeface="Arial"/>
            </a:endParaRPr>
          </a:p>
          <a:p>
            <a:pPr marL="343080" indent="-342360">
              <a:lnSpc>
                <a:spcPct val="90000"/>
              </a:lnSpc>
              <a:buClr>
                <a:srgbClr val="000000"/>
              </a:buClr>
              <a:buFont typeface="Arial"/>
              <a:buAutoNum type="arabicPeriod"/>
            </a:pPr>
            <a:r>
              <a:rPr lang="sr-Latn-RS" sz="1600" spc="-1" strike="noStrike">
                <a:solidFill>
                  <a:srgbClr val="000000"/>
                </a:solidFill>
                <a:uFill>
                  <a:solidFill>
                    <a:srgbClr val="ffffff"/>
                  </a:solidFill>
                </a:uFill>
                <a:latin typeface="Arial"/>
                <a:ea typeface="Calibri"/>
              </a:rPr>
              <a:t>Постојећа  КП на којој је објекат саграђен представља само земљиште испод објекта, осим у случају прописаним овим законом; </a:t>
            </a:r>
            <a:r>
              <a:rPr i="1" lang="sr-Latn-RS" sz="1600" spc="-1" strike="noStrike">
                <a:solidFill>
                  <a:srgbClr val="000000"/>
                </a:solidFill>
                <a:uFill>
                  <a:solidFill>
                    <a:srgbClr val="ffffff"/>
                  </a:solidFill>
                </a:uFill>
                <a:latin typeface="Arial"/>
                <a:ea typeface="Calibri"/>
              </a:rPr>
              <a:t>нпр. КП је формирана поступком одређивањеа ЗРУ, сада у року од 5 година треба формирати ГП </a:t>
            </a:r>
            <a:endParaRPr lang="sr-Latn-RS" sz="1800" spc="-1" strike="noStrike">
              <a:solidFill>
                <a:srgbClr val="000000"/>
              </a:solidFill>
              <a:uFill>
                <a:solidFill>
                  <a:srgbClr val="ffffff"/>
                </a:solidFill>
              </a:uFill>
              <a:latin typeface="Arial"/>
            </a:endParaRPr>
          </a:p>
          <a:p>
            <a:pPr marL="343080" indent="-342360">
              <a:lnSpc>
                <a:spcPct val="90000"/>
              </a:lnSpc>
              <a:buClr>
                <a:srgbClr val="000000"/>
              </a:buClr>
              <a:buFont typeface="Arial"/>
              <a:buAutoNum type="arabicPeriod"/>
            </a:pPr>
            <a:r>
              <a:rPr lang="sr-Latn-RS" sz="1600" spc="-1" strike="noStrike">
                <a:solidFill>
                  <a:srgbClr val="000000"/>
                </a:solidFill>
                <a:uFill>
                  <a:solidFill>
                    <a:srgbClr val="ffffff"/>
                  </a:solidFill>
                </a:uFill>
                <a:latin typeface="Arial"/>
                <a:ea typeface="Calibri"/>
              </a:rPr>
              <a:t>Се ради и објекту за који је поднет захтев за озакоњење за који је надлежни орган утврдио да постоји могућност озакоњења у смислу испуњености претходних услова и донео закључак који се поступак озакоњења прекида у циљу решавања имовинско-правних односа на земљишту или објекту који је уписан у евиденцију о непокретности и правима на њима у складу са раније важећим законима којима је уређивана легализација објеката или на основу Закона о легализацији објеката („Службени</a:t>
            </a:r>
            <a:r>
              <a:rPr lang="sr-Latn-RS" sz="1600" spc="-1" strike="noStrike">
                <a:solidFill>
                  <a:srgbClr val="333333"/>
                </a:solidFill>
                <a:uFill>
                  <a:solidFill>
                    <a:srgbClr val="ffffff"/>
                  </a:solidFill>
                </a:uFill>
                <a:latin typeface="Open Sans"/>
                <a:ea typeface="Calibri"/>
              </a:rPr>
              <a:t> </a:t>
            </a:r>
            <a:r>
              <a:rPr lang="sr-Latn-RS" sz="1600" spc="-1" strike="noStrike">
                <a:solidFill>
                  <a:srgbClr val="000000"/>
                </a:solidFill>
                <a:uFill>
                  <a:solidFill>
                    <a:srgbClr val="ffffff"/>
                  </a:solidFill>
                </a:uFill>
                <a:latin typeface="Arial"/>
                <a:ea typeface="Calibri"/>
              </a:rPr>
              <a:t>Гласник РС“ 95/13 и 117/14), када је такав објекат изграђен на грађевинском земљишту на коме је носилац права коришћења,  односно власник уписана РС, АП, ЈЛС или правно лице чији су оснивачи РС, АП, ЈЛС или неко друго правно,односно физичко лице; нпр. </a:t>
            </a:r>
            <a:r>
              <a:rPr i="1" lang="sr-Latn-RS" sz="1600" spc="-1" strike="noStrike">
                <a:solidFill>
                  <a:srgbClr val="000000"/>
                </a:solidFill>
                <a:uFill>
                  <a:solidFill>
                    <a:srgbClr val="ffffff"/>
                  </a:solidFill>
                </a:uFill>
                <a:latin typeface="Arial"/>
                <a:ea typeface="Calibri"/>
              </a:rPr>
              <a:t>објекти који се налазе на парцелама које су формиране у складу са планом,али је потребно остварити јединство непокретности </a:t>
            </a:r>
            <a:endParaRPr lang="sr-Latn-RS" sz="1800" spc="-1" strike="noStrike">
              <a:solidFill>
                <a:srgbClr val="000000"/>
              </a:solidFill>
              <a:uFill>
                <a:solidFill>
                  <a:srgbClr val="ffffff"/>
                </a:solidFill>
              </a:uFill>
              <a:latin typeface="Arial"/>
            </a:endParaRPr>
          </a:p>
          <a:p>
            <a:pPr marL="343080" indent="-342360">
              <a:lnSpc>
                <a:spcPct val="90000"/>
              </a:lnSpc>
              <a:buClr>
                <a:srgbClr val="000000"/>
              </a:buClr>
              <a:buFont typeface="Arial"/>
              <a:buAutoNum type="arabicPeriod"/>
            </a:pPr>
            <a:r>
              <a:rPr lang="sr-Latn-RS" sz="1600" spc="-1" strike="noStrike">
                <a:solidFill>
                  <a:srgbClr val="000000"/>
                </a:solidFill>
                <a:uFill>
                  <a:solidFill>
                    <a:srgbClr val="ffffff"/>
                  </a:solidFill>
                </a:uFill>
                <a:latin typeface="Arial"/>
                <a:ea typeface="Calibri"/>
              </a:rPr>
              <a:t>Се ради о објекту коју је уписан у евиденцију о непокретности и правима на њима у складу са Законом о посебним условима за упис права својине на објектима изграђеним без грађевинске дозволе („Службени</a:t>
            </a:r>
            <a:r>
              <a:rPr lang="sr-Latn-RS" sz="1600" spc="-1" strike="noStrike">
                <a:solidFill>
                  <a:srgbClr val="333333"/>
                </a:solidFill>
                <a:uFill>
                  <a:solidFill>
                    <a:srgbClr val="ffffff"/>
                  </a:solidFill>
                </a:uFill>
                <a:latin typeface="Open Sans"/>
                <a:ea typeface="Calibri"/>
              </a:rPr>
              <a:t> </a:t>
            </a:r>
            <a:r>
              <a:rPr lang="sr-Latn-RS" sz="1600" spc="-1" strike="noStrike">
                <a:solidFill>
                  <a:srgbClr val="000000"/>
                </a:solidFill>
                <a:uFill>
                  <a:solidFill>
                    <a:srgbClr val="ffffff"/>
                  </a:solidFill>
                </a:uFill>
                <a:latin typeface="Arial"/>
                <a:ea typeface="Calibri"/>
              </a:rPr>
              <a:t>Гласник РС“ 25/13), када је такав објекат изграђен на грађевинском земљишту на коме је носилац права коришћења,  односно власник уписана РС, АП, ЈЛС или правно лице чији су оснивачи РС, АП, ЈЛС или неко друго правно,односно физичко лице</a:t>
            </a:r>
            <a:endParaRPr lang="sr-Latn-RS" sz="1800" spc="-1" strike="noStrike">
              <a:solidFill>
                <a:srgbClr val="000000"/>
              </a:solidFill>
              <a:uFill>
                <a:solidFill>
                  <a:srgbClr val="ffffff"/>
                </a:solidFill>
              </a:uFill>
              <a:latin typeface="Arial"/>
            </a:endParaRPr>
          </a:p>
        </p:txBody>
      </p:sp>
    </p:spTree>
  </p:cSld>
  <p:timing>
    <p:tnLst>
      <p:par>
        <p:cTn id="34" dur="indefinite" restart="never" nodeType="tmRoot">
          <p:childTnLst>
            <p:seq>
              <p:cTn id="35"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graphicFrame>
        <p:nvGraphicFramePr>
          <p:cNvPr id="134" name="Table 1"/>
          <p:cNvGraphicFramePr/>
          <p:nvPr/>
        </p:nvGraphicFramePr>
        <p:xfrm>
          <a:off x="534240" y="349200"/>
          <a:ext cx="11372760" cy="5692320"/>
        </p:xfrm>
        <a:graphic>
          <a:graphicData uri="http://schemas.openxmlformats.org/drawingml/2006/table">
            <a:tbl>
              <a:tblPr/>
              <a:tblGrid>
                <a:gridCol w="595800"/>
                <a:gridCol w="4119840"/>
                <a:gridCol w="2239560"/>
                <a:gridCol w="4417920"/>
              </a:tblGrid>
              <a:tr h="196560">
                <a:tc>
                  <a:txBody>
                    <a:bodyPr lIns="23760" rIns="23760"/>
                    <a:p>
                      <a:pPr algn="just">
                        <a:lnSpc>
                          <a:spcPct val="115000"/>
                        </a:lnSpc>
                      </a:pPr>
                      <a:r>
                        <a:rPr b="1" lang="sr-Latn-RS" sz="12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gn="just">
                        <a:lnSpc>
                          <a:spcPct val="115000"/>
                        </a:lnSpc>
                      </a:pPr>
                      <a:r>
                        <a:rPr b="1" lang="sr-Latn-RS" sz="1200" spc="-1" strike="noStrike">
                          <a:solidFill>
                            <a:srgbClr val="000000"/>
                          </a:solidFill>
                          <a:uFill>
                            <a:solidFill>
                              <a:srgbClr val="ffffff"/>
                            </a:solidFill>
                          </a:uFill>
                          <a:latin typeface="Arial"/>
                          <a:ea typeface="Arial"/>
                        </a:rPr>
                        <a:t>Корак у процедури</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gn="just">
                        <a:lnSpc>
                          <a:spcPct val="115000"/>
                        </a:lnSpc>
                      </a:pPr>
                      <a:r>
                        <a:rPr b="1" lang="sr-Latn-RS" sz="1200" spc="-1" strike="noStrike">
                          <a:solidFill>
                            <a:srgbClr val="000000"/>
                          </a:solidFill>
                          <a:uFill>
                            <a:solidFill>
                              <a:srgbClr val="ffffff"/>
                            </a:solidFill>
                          </a:uFill>
                          <a:latin typeface="Arial"/>
                          <a:ea typeface="Arial"/>
                        </a:rPr>
                        <a:t>Актери</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gn="just">
                        <a:lnSpc>
                          <a:spcPct val="115000"/>
                        </a:lnSpc>
                      </a:pPr>
                      <a:r>
                        <a:rPr b="1" lang="sr-Latn-RS" sz="1200" spc="-1" strike="noStrike">
                          <a:solidFill>
                            <a:srgbClr val="000000"/>
                          </a:solidFill>
                          <a:uFill>
                            <a:solidFill>
                              <a:srgbClr val="ffffff"/>
                            </a:solidFill>
                          </a:uFill>
                          <a:latin typeface="Arial"/>
                          <a:ea typeface="Arial"/>
                        </a:rPr>
                        <a:t>Правни основ</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r>
              <a:tr h="1766160">
                <a:tc>
                  <a:txBody>
                    <a:bodyPr lIns="23760" rIns="23760"/>
                    <a:p>
                      <a:pPr marL="343080" indent="-342360" algn="just">
                        <a:lnSpc>
                          <a:spcPct val="115000"/>
                        </a:lnSpc>
                        <a:buClr>
                          <a:srgbClr val="000000"/>
                        </a:buClr>
                        <a:buFont typeface="Arial"/>
                        <a:buAutoNum type="arabicPeriod"/>
                      </a:pPr>
                      <a:r>
                        <a:rPr b="1" lang="sr-Latn-RS" sz="12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ЗАХТЕВ за утврђивање земљишта за редовну употребу и формирање грађевинске парцеле</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solidFill>
                      <a:srgbClr val="ed7d31">
                        <a:alpha val="20000"/>
                      </a:srgbClr>
                    </a:solid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Подноси инвеститор служби за имовинско-правне послове. Доказе служба за имовинско-правне послове прибавља по службеној дужности.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solidFill>
                      <a:srgbClr val="ed7d31">
                        <a:alpha val="20000"/>
                      </a:srgbClr>
                    </a:solidFill>
                  </a:tcPr>
                </a:tc>
                <a:tc>
                  <a:txBody>
                    <a:bodyPr lIns="23760" rIns="23760"/>
                    <a:p>
                      <a:pPr marL="343080" indent="-342360">
                        <a:lnSpc>
                          <a:spcPct val="115000"/>
                        </a:lnSpc>
                        <a:buClr>
                          <a:srgbClr val="000000"/>
                        </a:buClr>
                        <a:buFont typeface="Symbol"/>
                        <a:buChar char=""/>
                      </a:pPr>
                      <a:r>
                        <a:rPr lang="sr-Latn-RS" sz="1200" spc="-1" strike="noStrike">
                          <a:solidFill>
                            <a:srgbClr val="000000"/>
                          </a:solidFill>
                          <a:uFill>
                            <a:solidFill>
                              <a:srgbClr val="ffffff"/>
                            </a:solidFill>
                          </a:uFill>
                          <a:latin typeface="Arial"/>
                          <a:ea typeface="Arial"/>
                        </a:rPr>
                        <a:t>доказ о праву својине и основ стицања</a:t>
                      </a:r>
                      <a:endParaRPr lang="sr-Latn-RS" sz="1800" spc="-1" strike="noStrike">
                        <a:solidFill>
                          <a:srgbClr val="000000"/>
                        </a:solidFill>
                        <a:uFill>
                          <a:solidFill>
                            <a:srgbClr val="ffffff"/>
                          </a:solidFill>
                        </a:uFill>
                        <a:latin typeface="Arial"/>
                      </a:endParaRPr>
                    </a:p>
                    <a:p>
                      <a:pPr marL="343080" indent="-342360">
                        <a:lnSpc>
                          <a:spcPct val="115000"/>
                        </a:lnSpc>
                        <a:buClr>
                          <a:srgbClr val="000000"/>
                        </a:buClr>
                        <a:buFont typeface="Symbol"/>
                        <a:buChar char=""/>
                      </a:pPr>
                      <a:r>
                        <a:rPr lang="sr-Latn-RS" sz="1200" spc="-1" strike="noStrike">
                          <a:solidFill>
                            <a:srgbClr val="000000"/>
                          </a:solidFill>
                          <a:uFill>
                            <a:solidFill>
                              <a:srgbClr val="ffffff"/>
                            </a:solidFill>
                          </a:uFill>
                          <a:latin typeface="Arial"/>
                          <a:ea typeface="Arial"/>
                        </a:rPr>
                        <a:t>доказ да је орган надлежан за послове легализације утврдио могућност легализације или решење о легализацији објекта</a:t>
                      </a:r>
                      <a:endParaRPr lang="sr-Latn-RS" sz="1800" spc="-1" strike="noStrike">
                        <a:solidFill>
                          <a:srgbClr val="000000"/>
                        </a:solidFill>
                        <a:uFill>
                          <a:solidFill>
                            <a:srgbClr val="ffffff"/>
                          </a:solidFill>
                        </a:uFill>
                        <a:latin typeface="Arial"/>
                      </a:endParaRPr>
                    </a:p>
                    <a:p>
                      <a:pPr marL="343080" indent="-342360">
                        <a:lnSpc>
                          <a:spcPct val="115000"/>
                        </a:lnSpc>
                        <a:buClr>
                          <a:srgbClr val="000000"/>
                        </a:buClr>
                        <a:buFont typeface="Symbol"/>
                        <a:buChar char=""/>
                      </a:pPr>
                      <a:r>
                        <a:rPr lang="sr-Latn-RS" sz="1200" spc="-1" strike="noStrike">
                          <a:solidFill>
                            <a:srgbClr val="000000"/>
                          </a:solidFill>
                          <a:uFill>
                            <a:solidFill>
                              <a:srgbClr val="ffffff"/>
                            </a:solidFill>
                          </a:uFill>
                          <a:latin typeface="Arial"/>
                          <a:ea typeface="Arial"/>
                        </a:rPr>
                        <a:t>копију плана парцеле</a:t>
                      </a:r>
                      <a:endParaRPr lang="sr-Latn-RS" sz="1800" spc="-1" strike="noStrike">
                        <a:solidFill>
                          <a:srgbClr val="000000"/>
                        </a:solidFill>
                        <a:uFill>
                          <a:solidFill>
                            <a:srgbClr val="ffffff"/>
                          </a:solidFill>
                        </a:uFill>
                        <a:latin typeface="Arial"/>
                      </a:endParaRPr>
                    </a:p>
                    <a:p>
                      <a:pPr marL="343080" indent="-342360">
                        <a:lnSpc>
                          <a:spcPct val="115000"/>
                        </a:lnSpc>
                        <a:buClr>
                          <a:srgbClr val="000000"/>
                        </a:buClr>
                        <a:buFont typeface="Symbol"/>
                        <a:buChar char=""/>
                      </a:pPr>
                      <a:r>
                        <a:rPr lang="sr-Latn-RS" sz="1200" spc="-1" strike="noStrike">
                          <a:solidFill>
                            <a:srgbClr val="000000"/>
                          </a:solidFill>
                          <a:uFill>
                            <a:solidFill>
                              <a:srgbClr val="ffffff"/>
                            </a:solidFill>
                          </a:uFill>
                          <a:latin typeface="Arial"/>
                          <a:ea typeface="Arial"/>
                        </a:rPr>
                        <a:t>уверење органа надлежног за послове државног премера и катастра да ли је извршено обележавање односно формирање катастарске парцеле и по ком основу</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solidFill>
                      <a:srgbClr val="ed7d31">
                        <a:alpha val="20000"/>
                      </a:srgbClr>
                    </a:solidFill>
                  </a:tcPr>
                </a:tc>
              </a:tr>
              <a:tr h="1373760">
                <a:tc>
                  <a:txBody>
                    <a:bodyPr lIns="23760" rIns="23760"/>
                    <a:p>
                      <a:pPr marL="228600" algn="just">
                        <a:lnSpc>
                          <a:spcPct val="115000"/>
                        </a:lnSpc>
                      </a:pPr>
                      <a:r>
                        <a:rPr b="1" lang="sr-Latn-RS" sz="1200" spc="-1" strike="noStrike">
                          <a:solidFill>
                            <a:srgbClr val="000000"/>
                          </a:solidFill>
                          <a:uFill>
                            <a:solidFill>
                              <a:srgbClr val="ffffff"/>
                            </a:solidFill>
                          </a:uFill>
                          <a:latin typeface="Arial"/>
                          <a:ea typeface="Arial"/>
                        </a:rPr>
                        <a:t>2.а</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ИЗВЕШТАЈ да ли постојећа катастарска парцела испуњава услове да буде одређена као земљиште за редовну употребу објекта и услове за грађевинску парцелу, односно да ли је, ради утврђивања земљишта за редовну употребу објекта потребно израдити пројекат препарцелације, односно парцелације, да ли постоје урбанистички услови за израду ових пројеката</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служба за урбанизам издаје на захтев имовинско-правне службе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r>
              <a:tr h="588960">
                <a:tc>
                  <a:txBody>
                    <a:bodyPr lIns="23760" rIns="23760"/>
                    <a:p>
                      <a:pPr marL="228600" algn="just">
                        <a:lnSpc>
                          <a:spcPct val="115000"/>
                        </a:lnSpc>
                      </a:pPr>
                      <a:r>
                        <a:rPr b="1" lang="sr-Latn-RS" sz="1200" spc="-1" strike="noStrike">
                          <a:solidFill>
                            <a:srgbClr val="000000"/>
                          </a:solidFill>
                          <a:uFill>
                            <a:solidFill>
                              <a:srgbClr val="ffffff"/>
                            </a:solidFill>
                          </a:uFill>
                          <a:latin typeface="Arial"/>
                          <a:ea typeface="Arial"/>
                        </a:rPr>
                        <a:t>2.б.</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МИШЉЕЊЕ да израда пројекта препарцелације, односно парцелације није потребна </a:t>
                      </a:r>
                      <a:r>
                        <a:rPr lang="sr-Latn-RS" sz="1200" spc="-1" strike="noStrike" u="sng">
                          <a:solidFill>
                            <a:srgbClr val="000000"/>
                          </a:solidFill>
                          <a:uFill>
                            <a:solidFill>
                              <a:srgbClr val="ffffff"/>
                            </a:solidFill>
                          </a:uFill>
                          <a:latin typeface="Arial"/>
                          <a:ea typeface="Arial"/>
                        </a:rPr>
                        <a:t>ако је већ извршено обележавање или формирање катастарске парцеле</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solidFill>
                      <a:srgbClr val="ed7d31">
                        <a:alpha val="20000"/>
                      </a:srgbClr>
                    </a:solid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служба за урбанизам издаје на захтев имовинско-правне службе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solidFill>
                      <a:srgbClr val="ed7d31">
                        <a:alpha val="20000"/>
                      </a:srgbClr>
                    </a:solid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solidFill>
                      <a:srgbClr val="ed7d31">
                        <a:alpha val="20000"/>
                      </a:srgbClr>
                    </a:solidFill>
                  </a:tcPr>
                </a:tc>
              </a:tr>
              <a:tr h="588960">
                <a:tc>
                  <a:txBody>
                    <a:bodyPr lIns="23760" rIns="23760"/>
                    <a:p>
                      <a:pPr marL="228600" algn="just">
                        <a:lnSpc>
                          <a:spcPct val="115000"/>
                        </a:lnSpc>
                      </a:pPr>
                      <a:r>
                        <a:rPr b="1" lang="sr-Latn-RS" sz="1200" spc="-1" strike="noStrike">
                          <a:solidFill>
                            <a:srgbClr val="000000"/>
                          </a:solidFill>
                          <a:uFill>
                            <a:solidFill>
                              <a:srgbClr val="ffffff"/>
                            </a:solidFill>
                          </a:uFill>
                          <a:latin typeface="Arial"/>
                          <a:ea typeface="Arial"/>
                        </a:rPr>
                        <a:t>3.</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ОБАВЕШТЕЊЕ инвеститору  о потреби израде пројекта парцелације са предлогом за формирање катастарске парцеле</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служба за имовинско правне послове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r>
              <a:tr h="588960">
                <a:tc>
                  <a:txBody>
                    <a:bodyPr lIns="23760" rIns="23760"/>
                    <a:p>
                      <a:pPr marL="228600" algn="just">
                        <a:lnSpc>
                          <a:spcPct val="115000"/>
                        </a:lnSpc>
                      </a:pPr>
                      <a:r>
                        <a:rPr b="1" lang="sr-Latn-RS" sz="1200" spc="-1" strike="noStrike">
                          <a:solidFill>
                            <a:srgbClr val="000000"/>
                          </a:solidFill>
                          <a:uFill>
                            <a:solidFill>
                              <a:srgbClr val="ffffff"/>
                            </a:solidFill>
                          </a:uFill>
                          <a:latin typeface="Arial"/>
                          <a:ea typeface="Arial"/>
                        </a:rPr>
                        <a:t>4.</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РЕШЕЊЕ о утврђивању земљишта за редовну употребу и формирању грађевинске парцеле, по спроведеном поступку</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solidFill>
                      <a:srgbClr val="ed7d31">
                        <a:alpha val="20000"/>
                      </a:srgbClr>
                    </a:solid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служба за имовинско правне послове</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solidFill>
                      <a:srgbClr val="ed7d31">
                        <a:alpha val="20000"/>
                      </a:srgbClr>
                    </a:solid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На основу става 9. члана 70. ЗПИ</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solidFill>
                      <a:srgbClr val="ed7d31">
                        <a:alpha val="20000"/>
                      </a:srgbClr>
                    </a:solidFill>
                  </a:tcPr>
                </a:tc>
              </a:tr>
              <a:tr h="196560">
                <a:tc>
                  <a:txBody>
                    <a:bodyPr lIns="23760" rIns="23760"/>
                    <a:p>
                      <a:pPr marL="228600" algn="just">
                        <a:lnSpc>
                          <a:spcPct val="115000"/>
                        </a:lnSpc>
                      </a:pPr>
                      <a:r>
                        <a:rPr b="1" lang="sr-Latn-RS" sz="1200" spc="-1" strike="noStrike">
                          <a:solidFill>
                            <a:srgbClr val="000000"/>
                          </a:solidFill>
                          <a:uFill>
                            <a:solidFill>
                              <a:srgbClr val="ffffff"/>
                            </a:solidFill>
                          </a:uFill>
                          <a:latin typeface="Arial"/>
                          <a:ea typeface="Arial"/>
                        </a:rPr>
                        <a:t>5.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ФОРМИРАЊЕ ГРАЂЕВИНСКЕ ПАРЦЕЛЕ</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Инвеститор у служби РГЗ</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На пројекта парцелације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r>
              <a:tr h="392760">
                <a:tc>
                  <a:txBody>
                    <a:bodyPr lIns="23760" rIns="23760"/>
                    <a:p>
                      <a:pPr marL="228600" algn="just">
                        <a:lnSpc>
                          <a:spcPct val="115000"/>
                        </a:lnSpc>
                      </a:pPr>
                      <a:r>
                        <a:rPr b="1" lang="sr-Latn-RS" sz="1200" spc="-1" strike="noStrike">
                          <a:solidFill>
                            <a:srgbClr val="000000"/>
                          </a:solidFill>
                          <a:uFill>
                            <a:solidFill>
                              <a:srgbClr val="ffffff"/>
                            </a:solidFill>
                          </a:uFill>
                          <a:latin typeface="Arial"/>
                          <a:ea typeface="Arial"/>
                        </a:rPr>
                        <a:t>6.</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no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НЕПОСРЕДНА ПОГОДБА о откупу земљишта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solidFill>
                      <a:srgbClr val="ed7d31">
                        <a:alpha val="20000"/>
                      </a:srgbClr>
                    </a:solid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Инвеститор и имовинско-правна служба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solidFill>
                      <a:srgbClr val="ed7d31">
                        <a:alpha val="20000"/>
                      </a:srgbClr>
                    </a:solidFill>
                  </a:tcPr>
                </a:tc>
                <a:tc>
                  <a:txBody>
                    <a:bodyPr lIns="23760" rIns="23760"/>
                    <a:p>
                      <a:pPr>
                        <a:lnSpc>
                          <a:spcPct val="115000"/>
                        </a:lnSpc>
                      </a:pPr>
                      <a:r>
                        <a:rPr lang="sr-Latn-RS" sz="12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txBody>
                  <a:tcPr marL="23760" marR="23760">
                    <a:lnT w="12240">
                      <a:solidFill>
                        <a:srgbClr val="ed7d31"/>
                      </a:solidFill>
                    </a:lnT>
                    <a:lnB w="12240">
                      <a:solidFill>
                        <a:srgbClr val="ed7d31"/>
                      </a:solidFill>
                    </a:lnB>
                    <a:solidFill>
                      <a:srgbClr val="ed7d31">
                        <a:alpha val="20000"/>
                      </a:srgbClr>
                    </a:solidFill>
                  </a:tcPr>
                </a:tc>
              </a:tr>
            </a:tbl>
          </a:graphicData>
        </a:graphic>
      </p:graphicFrame>
    </p:spTree>
  </p:cSld>
  <p:timing>
    <p:tnLst>
      <p:par>
        <p:cTn id="36" dur="indefinite" restart="never" nodeType="tmRoot">
          <p:childTnLst>
            <p:seq>
              <p:cTn id="37" nodeType="mainSeq"/>
              <p:prevCondLst>
                <p:cond delay="0" evt="onPrev">
                  <p:tgtEl>
                    <p:sldTgt/>
                  </p:tgtEl>
                </p:cond>
              </p:prevCondLst>
              <p:nextCondLst>
                <p:cond delay="0" evt="onNext">
                  <p:tgtEl>
                    <p:sldTgt/>
                  </p:tgtEl>
                </p:cond>
              </p:nextCondLst>
            </p:seq>
          </p:childTnLst>
        </p:cTn>
      </p:par>
    </p:tnLst>
  </p:timing>
</p:sld>
</file>

<file path=ppt/slides/slide13.xml><?xml version="1.0" encoding="UTF-8" standalone="yes"?>
<p:sld xmlns:a="http://schemas.openxmlformats.org/drawingml/2006/main" xmlns:p="http://schemas.openxmlformats.org/presentationml/2006/main" xmlns:r="http://schemas.openxmlformats.org/officeDocument/2006/relationships"><p:cSld><p:bg><p:bgPr><a:solidFill><a:srgbClr val="ffffff"/></a:solidFill></p:bgPr></p:bg><p:spTree><p:nvGrpSpPr>        <p:cNvPr id="1" name=""/>        <p:cNvGrpSpPr/>        <p:nvPr/>      </p:nvGrpSpPr>      <p:grpSpPr>        <a:xfrm>          <a:off x="0" y="0"/>          <a:ext cx="0" cy="0"/>          <a:chOff x="0" y="0"/>          <a:chExt cx="0" cy="0"/>        </a:xfrm>      </p:grpSpPr><p:sp><p:nvSpPr><p:cNvPr id="135" name="CustomShape 1"></p:cNvPr><p:cNvSpPr/><p:nvPr/></p:nvSpPr><p:spPr><a:xfrm><a:off x="0" y="0"/><a:ext cx="12191400" cy="6857280"/></a:xfrm><a:prstGeom prst="rect"><a:avLst></a:avLst></a:prstGeom><a:solidFill><a:schemeClr val="bg1"/></a:solidFill><a:ln><a:noFill/></a:ln></p:spPr><p:style><a:lnRef idx="2"><a:schemeClr val="accent1"><a:shade val="50000"/></a:schemeClr></a:lnRef><a:fillRef idx="1"><a:schemeClr val="accent1"/></a:fillRef><a:effectRef idx="0"><a:schemeClr val="accent1"/></a:effectRef><a:fontRef idx="minor"/></p:style></p:sp><p:sp><p:nvSpPr><p:cNvPr id="136" name="CustomShape 2"></p:cNvPr><p:cNvSpPr/><p:nvPr/></p:nvSpPr><p:spPr><a:xfrm><a:off x="551520" y="304920"/><a:ext cx="11096640" cy="1572480"/></a:xfrm><a:prstGeom prst="rect"><a:avLst></a:avLst></a:prstGeom><a:solidFill><a:schemeClr val="bg1"/></a:solidFill><a:ln w="12600"><a:solidFill><a:srgbClr val="dedede"/></a:solidFill><a:round/></a:ln><a:effectLst><a:outerShdw algn="tl" blurRad="50800" dir="2700000" dist="37674" rotWithShape="0"><a:schemeClr val="bg2"><a:lumMod val="85000"/><a:alpha val="50000"/></a:schemeClr></a:outerShdw></a:effectLst></p:spPr><p:style><a:lnRef idx="2"><a:schemeClr val="accent1"><a:shade val="50000"/></a:schemeClr></a:lnRef><a:fillRef idx="1"><a:schemeClr val="accent1"/></a:fillRef><a:effectRef idx="0"><a:schemeClr val="accent1"/></a:effectRef><a:fontRef idx="minor"/></p:style></p:sp><p:sp><p:nvSpPr><p:cNvPr id="137" name="CustomShape 3"></p:cNvPr><p:cNvSpPr/><p:nvPr/></p:nvSpPr><p:spPr><a:xfrm><a:off x="901800" y="405720"/><a:ext cx="6429600" cy="1370880"/></a:xfrm><a:prstGeom prst="rect"><a:avLst></a:avLst></a:prstGeom><a:noFill/><a:ln><a:noFill/></a:ln></p:spPr><p:style><a:lnRef idx="0"/><a:fillRef idx="0"/><a:effectRef idx="0"/><a:fontRef idx="minor"/></p:style><p:txBody><a:bodyPr lIns="90000" rIns="90000" tIns="45000" bIns="45000" anchor="ctr"></a:bodyPr><a:p><a:pPr><a:lnSpc><a:spcPct val="90000"/></a:lnSpc></a:pPr><a:r><a:rPr lang="sr-Latn-RS" sz="3100" spc="-1" strike="noStrike"><a:solidFill><a:srgbClr val="000000"/></a:solidFill><a:uFill><a:solidFill><a:srgbClr val="ffffff"/></a:solidFill></a:uFill><a:latin typeface="Arial"/></a:rPr><a:t>Упоредна табела сличности и разлика процедура одређивања и утврђивања ЗРУ</a:t></a:r><a:endParaRPr lang="sr-Latn-RS" sz="1800" spc="-1" strike="noStrike"><a:solidFill><a:srgbClr val="000000"/></a:solidFill><a:uFill><a:solidFill><a:srgbClr val="ffffff"/></a:solidFill></a:uFill><a:latin typeface="Arial"/></a:endParaRPr></a:p></p:txBody></p:sp><p:sp><p:nvSpPr><p:cNvPr id="138" name="CustomShape 4"></p:cNvPr><p:cNvSpPr/><p:nvPr/></p:nvSpPr><p:spPr><a:xfrm><a:off x="494640" y="764280"/><a:ext cx="127440" cy="653040"/></a:xfrm><a:prstGeom prst="rect"><a:avLst></a:avLst></a:prstGeom><a:solidFill><a:schemeClr val="accent2"/></a:solidFill><a:ln><a:noFill/></a:ln></p:spPr><p:style><a:lnRef idx="2"><a:schemeClr val="accent1"><a:shade val="50000"/></a:schemeClr></a:lnRef><a:fillRef idx="1"><a:schemeClr val="accent1"/></a:fillRef><a:effectRef idx="0"><a:schemeClr val="accent1"/></a:effectRef><a:fontRef idx="minor"/></p:style></p:sp><p:sp><p:nvSpPr><p:cNvPr id="139" name="CustomShape 5"></p:cNvPr><p:cNvSpPr/><p:nvPr/></p:nvSpPr><p:spPr><a:xfrm rot="5400000"><a:off x="7126920" y="1067040"/><a:ext cx="1020600" cy="17640"/></a:xfrm><a:prstGeom prst="rect"><a:avLst></a:avLst></a:prstGeom><a:solidFill><a:srgbClr val="d5d5d5"/></a:solidFill><a:ln w="3240"><a:noFill/></a:ln></p:spPr><p:style><a:lnRef idx="2"><a:schemeClr val="accent1"><a:shade val="50000"/></a:schemeClr></a:lnRef><a:fillRef idx="1"><a:schemeClr val="accent1"/></a:fillRef><a:effectRef idx="0"><a:schemeClr val="accent1"/></a:effectRef><a:fontRef idx="minor"/></p:style></p:sp><p:graphicFrame><p:nvGraphicFramePr><p:cNvPr id="140" name="Table 6"/><p:cNvGraphicFramePr/><p:nvPr/></p:nvGraphicFramePr><p:xfrm><a:off x="549000" y="2413800"/><a:ext cx="11096640" cy="3560400"/></p:xfrm><a:graphic><a:graphicData uri="http://schemas.openxmlformats.org/drawingml/2006/table"><a:tbl><a:tblPr/><a:tblGrid><a:gridCol w="2106000"/><a:gridCol w="3474720"/><a:gridCol w="5516280"/></a:tblGrid><a:tr h="245520"><a:tc><a:txBody><a:bodyPr lIns="84960" rIns="84960"></a:bodyPr><a:p><a:pPr algn="ctr"><a:lnSpc><a:spcPct val="115000"/></a:lnSpc></a:pPr><a:r><a:rPr b="1" lang="sr-Latn-RS" sz="1400" spc="-1" strike="noStrike"><a:solidFill><a:srgbClr val="000000"/></a:solidFill><a:uFill><a:solidFill><a:srgbClr val="ffffff"/></a:solidFill></a:uFill><a:latin typeface="Arial"/><a:ea typeface="Arial"/></a:rPr><a:t> </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c><a:txBody><a:bodyPr lIns="84960" rIns="84960"></a:bodyPr><a:p><a:pPr algn="ctr"><a:lnSpc><a:spcPct val="115000"/></a:lnSpc></a:pPr><a:r><a:rPr b="1" lang="sr-Latn-RS" sz="1400" spc="-1" strike="noStrike"><a:solidFill><a:srgbClr val="000000"/></a:solidFill><a:uFill><a:solidFill><a:srgbClr val="ffffff"/></a:solidFill></a:uFill><a:latin typeface="Arial"/><a:ea typeface="Arial"/></a:rPr><a:t>ОДРЕЂИВАЊЕ ЗРУ</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c><a:txBody><a:bodyPr lIns="84960" rIns="84960"></a:bodyPr><a:p><a:pPr algn="ctr"><a:lnSpc><a:spcPct val="115000"/></a:lnSpc></a:pPr><a:r><a:rPr b="1" lang="sr-Latn-RS" sz="1400" spc="-1" strike="noStrike"><a:solidFill><a:srgbClr val="000000"/></a:solidFill><a:uFill><a:solidFill><a:srgbClr val="ffffff"/></a:solidFill></a:uFill><a:latin typeface="Arial"/><a:ea typeface="Arial"/></a:rPr><a:t>УТВРЂИВАЊЕ ЗРУ</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r><a:tr h="459720"><a:tc><a:txBody><a:bodyPr lIns="84960" rIns="84960"></a:bodyPr><a:p><a:pPr algn="ctr"><a:lnSpc><a:spcPct val="115000"/></a:lnSpc></a:pPr><a:r><a:rPr b="1" lang="sr-Latn-RS" sz="1400" spc="-1" strike="noStrike"><a:solidFill><a:srgbClr val="000000"/></a:solidFill><a:uFill><a:solidFill><a:srgbClr val="ffffff"/></a:solidFill></a:uFill><a:latin typeface="Arial"/><a:ea typeface="Arial"/></a:rPr><a:t>Ко спроводи поступак</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c><a:txBody><a:bodyPr lIns="84960" rIns="84960"></a:bodyPr><a:p><a:pPr algn="ctr"><a:lnSpc><a:spcPct val="115000"/></a:lnSpc></a:pPr><a:r><a:rPr lang="sr-Latn-RS" sz="1400" spc="-1" strike="noStrike"><a:solidFill><a:srgbClr val="000000"/></a:solidFill><a:uFill><a:solidFill><a:srgbClr val="ffffff"/></a:solidFill></a:uFill><a:latin typeface="Arial"/><a:ea typeface="Arial"/></a:rPr><a:t>Служба озакоњења</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solidFill><a:srgbClr val="ed7d31"><a:alpha val="20000"/></a:srgbClr></a:solidFill></a:tcPr></a:tc><a:tc><a:txBody><a:bodyPr lIns="84960" rIns="84960"></a:bodyPr><a:p><a:pPr algn="ctr"><a:lnSpc><a:spcPct val="115000"/></a:lnSpc></a:pPr><a:r><a:rPr lang="sr-Latn-RS" sz="1400" spc="-1" strike="noStrike"><a:solidFill><a:srgbClr val="000000"/></a:solidFill><a:uFill><a:solidFill><a:srgbClr val="ffffff"/></a:solidFill></a:uFill><a:latin typeface="Arial"/><a:ea typeface="Arial"/></a:rPr><a:t>Имовинско правна служба и урбанизам</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solidFill><a:srgbClr val="ed7d31"><a:alpha val="20000"/></a:srgbClr></a:solidFill></a:tcPr></a:tc></a:tr><a:tr h="245520"><a:tc><a:txBody><a:bodyPr lIns="84960" rIns="84960"></a:bodyPr><a:p><a:pPr algn="ctr"><a:lnSpc><a:spcPct val="115000"/></a:lnSpc></a:pPr><a:r><a:rPr b="1" lang="sr-Latn-RS" sz="1400" spc="-1" strike="noStrike"><a:solidFill><a:srgbClr val="000000"/></a:solidFill><a:uFill><a:solidFill><a:srgbClr val="ffffff"/></a:solidFill></a:uFill><a:latin typeface="Arial"/><a:ea typeface="Arial"/></a:rPr><a:t>Покретање поступка</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c><a:txBody><a:bodyPr lIns="84960" rIns="84960"></a:bodyPr><a:p><a:pPr algn="ctr"><a:lnSpc><a:spcPct val="115000"/></a:lnSpc></a:pPr><a:r><a:rPr lang="sr-Latn-RS" sz="1400" spc="-1" strike="noStrike"><a:solidFill><a:srgbClr val="000000"/></a:solidFill><a:uFill><a:solidFill><a:srgbClr val="ffffff"/></a:solidFill></a:uFill><a:latin typeface="Arial"/><a:ea typeface="Arial"/></a:rPr><a:t>Поступак се покреће по сл. дужности</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c><a:txBody><a:bodyPr lIns="84960" rIns="84960"></a:bodyPr><a:p><a:pPr algn="ctr"><a:lnSpc><a:spcPct val="115000"/></a:lnSpc></a:pPr><a:r><a:rPr lang="sr-Latn-RS" sz="1400" spc="-1" strike="noStrike"><a:solidFill><a:srgbClr val="000000"/></a:solidFill><a:uFill><a:solidFill><a:srgbClr val="ffffff"/></a:solidFill></a:uFill><a:latin typeface="Arial"/><a:ea typeface="Arial"/></a:rPr><a:t>Поступак се покреће по захтеву странке</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r><a:tr h="475920"><a:tc><a:txBody><a:bodyPr lIns="84960" rIns="84960"></a:bodyPr><a:p><a:pPr algn="ctr"><a:lnSpc><a:spcPct val="115000"/></a:lnSpc></a:pPr><a:r><a:rPr b="1" lang="sr-Latn-RS" sz="1400" spc="-1" strike="noStrike"><a:solidFill><a:srgbClr val="000000"/></a:solidFill><a:uFill><a:solidFill><a:srgbClr val="ffffff"/></a:solidFill></a:uFill><a:latin typeface="Arial"/><a:ea typeface="Arial"/></a:rPr><a:t>Када се спроводи поступак?</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c><a:txBody><a:bodyPr lIns="84960" rIns="84960"></a:bodyPr><a:p><a:pPr algn="ctr"><a:lnSpc><a:spcPct val="115000"/></a:lnSpc></a:pPr><a:r><a:rPr lang="sr-Latn-RS" sz="1400" spc="-1" strike="noStrike"><a:solidFill><a:srgbClr val="000000"/></a:solidFill><a:uFill><a:solidFill><a:srgbClr val="ffffff"/></a:solidFill></a:uFill><a:latin typeface="Arial"/><a:ea typeface="Arial"/></a:rPr><a:t>Поступак се спроводи само у поступку озакоњења</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solidFill><a:srgbClr val="ed7d31"><a:alpha val="20000"/></a:srgbClr></a:solidFill></a:tcPr></a:tc><a:tc><a:txBody><a:bodyPr lIns="84960" rIns="84960"></a:bodyPr><a:p><a:pPr algn="ctr"><a:lnSpc><a:spcPct val="115000"/></a:lnSpc></a:pPr><a:r><a:rPr lang="sr-Latn-RS" sz="1400" spc="-1" strike="noStrike"><a:solidFill><a:srgbClr val="000000"/></a:solidFill><a:uFill><a:solidFill><a:srgbClr val="ffffff"/></a:solidFill></a:uFill><a:latin typeface="Arial"/><a:ea typeface="Arial"/></a:rPr><a:t>Поступак се спроводи у свим осталим случајевима потребе утвђивања ЗРУ</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solidFill><a:srgbClr val="ed7d31"><a:alpha val="20000"/></a:srgbClr></a:solidFill></a:tcPr></a:tc></a:tr><a:tr h="475920"><a:tc><a:txBody><a:bodyPr lIns="84960" rIns="84960"></a:bodyPr><a:p><a:pPr algn="ctr"><a:lnSpc><a:spcPct val="115000"/></a:lnSpc></a:pPr><a:r><a:rPr b="1" lang="sr-Latn-RS" sz="1400" spc="-1" strike="noStrike"><a:solidFill><a:srgbClr val="000000"/></a:solidFill><a:uFill><a:solidFill><a:srgbClr val="ffffff"/></a:solidFill></a:uFill><a:latin typeface="Arial"/><a:ea typeface="Arial"/></a:rPr><a:t>Каква парцела се формира у поступку? </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c><a:txBody><a:bodyPr lIns="84960" rIns="84960"></a:bodyPr><a:p><a:pPr algn="ctr"><a:lnSpc><a:spcPct val="115000"/></a:lnSpc></a:pPr><a:r><a:rPr lang="sr-Latn-RS" sz="1400" spc="-1" strike="noStrike"><a:solidFill><a:srgbClr val="000000"/></a:solidFill><a:uFill><a:solidFill><a:srgbClr val="ffffff"/></a:solidFill></a:uFill><a:latin typeface="Arial"/><a:ea typeface="Arial"/></a:rPr><a:t>Формира се кат.парцела која не мора испуњавати услове за грађ. парцелу</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c><a:txBody><a:bodyPr lIns="84960" rIns="84960"></a:bodyPr><a:p><a:pPr algn="ctr"><a:lnSpc><a:spcPct val="115000"/></a:lnSpc></a:pPr><a:r><a:rPr lang="sr-Latn-RS" sz="1400" spc="-1" strike="noStrike"><a:solidFill><a:srgbClr val="000000"/></a:solidFill><a:uFill><a:solidFill><a:srgbClr val="ffffff"/></a:solidFill></a:uFill><a:latin typeface="Arial"/><a:ea typeface="Arial"/></a:rPr><a:t>Формира се кат.парцела која мора испуњавати услове за грађ. Парцелу, у складу са условима из плана</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r><a:tr h="707040"><a:tc><a:txBody><a:bodyPr lIns="84960" rIns="84960"></a:bodyPr><a:p><a:pPr algn="ctr"><a:lnSpc><a:spcPct val="115000"/></a:lnSpc></a:pPr><a:r><a:rPr b="1" lang="sr-Latn-RS" sz="1400" spc="-1" strike="noStrike"><a:solidFill><a:srgbClr val="000000"/></a:solidFill><a:uFill><a:solidFill><a:srgbClr val="ffffff"/></a:solidFill></a:uFill><a:latin typeface="Arial"/><a:ea typeface="Arial"/></a:rPr><a:t>Да ли је потребна израда пројекта препарцелације?</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c><a:txBody><a:bodyPr lIns="84960" rIns="84960"></a:bodyPr><a:p><a:pPr algn="ctr"><a:lnSpc><a:spcPct val="115000"/></a:lnSpc></a:pPr><a:r><a:rPr lang="sr-Latn-RS" sz="1400" spc="-1" strike="noStrike"><a:solidFill><a:srgbClr val="000000"/></a:solidFill><a:uFill><a:solidFill><a:srgbClr val="ffffff"/></a:solidFill></a:uFill><a:latin typeface="Arial"/><a:ea typeface="Arial"/></a:rPr><a:t>Нема пројекта препарцелације</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solidFill><a:srgbClr val="ed7d31"><a:alpha val="20000"/></a:srgbClr></a:solidFill></a:tcPr></a:tc><a:tc><a:txBody><a:bodyPr lIns="84960" rIns="84960"></a:bodyPr><a:p><a:pPr algn="ctr"><a:lnSpc><a:spcPct val="115000"/></a:lnSpc></a:pPr><a:r><a:rPr lang="sr-Latn-RS" sz="1400" spc="-1" strike="noStrike"><a:solidFill><a:srgbClr val="000000"/></a:solidFill><a:uFill><a:solidFill><a:srgbClr val="ffffff"/></a:solidFill></a:uFill><a:latin typeface="Arial"/><a:ea typeface="Arial"/></a:rPr><a:t>Углавном захтева израду и потврђивање                                      пројекта препарцелације</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solidFill><a:srgbClr val="ed7d31"><a:alpha val="20000"/></a:srgbClr></a:solidFill></a:tcPr></a:tc></a:tr><a:tr h="475920"><a:tc><a:txBody><a:bodyPr lIns="84960" rIns="84960"></a:bodyPr><a:p><a:pPr algn="ctr"><a:lnSpc><a:spcPct val="115000"/></a:lnSpc></a:pPr><a:r><a:rPr b="1" lang="sr-Latn-RS" sz="1400" spc="-1" strike="noStrike"><a:solidFill><a:srgbClr val="000000"/></a:solidFill><a:uFill><a:solidFill><a:srgbClr val="ffffff"/></a:solidFill></a:uFill><a:latin typeface="Arial"/><a:ea typeface="Arial"/></a:rPr><a:t>Шта је циљ поступка?</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c gridSpan="2"><a:txBody><a:bodyPr lIns="84960" rIns="84960"></a:bodyPr><a:p><a:pPr algn="ctr"><a:lnSpc><a:spcPct val="115000"/></a:lnSpc></a:pPr><a:r><a:rPr lang="sr-Latn-RS" sz="1400" spc="-1" strike="noStrike"><a:solidFill><a:srgbClr val="000000"/></a:solidFill><a:uFill><a:solidFill><a:srgbClr val="ffffff"/></a:solidFill></a:uFill><a:latin typeface="Arial"/><a:ea typeface="Arial"/></a:rPr><a:t>Успостављање правног јединства</a:t></a:r><a:endParaRPr lang="sr-Latn-RS" sz="1800" spc="-1" strike="noStrike"><a:solidFill><a:srgbClr val="000000"/></a:solidFill><a:uFill><a:solidFill><a:srgbClr val="ffffff"/></a:solidFill></a:uFill><a:latin typeface="Arial"/></a:endParaRPr></a:p><a:p><a:pPr algn="ctr"><a:lnSpc><a:spcPct val="115000"/></a:lnSpc></a:pPr><a:r><a:rPr lang="sr-Latn-RS" sz="1400" spc="-1" strike="noStrike"><a:solidFill><a:srgbClr val="000000"/></a:solidFill><a:uFill><a:solidFill><a:srgbClr val="ffffff"/></a:solidFill></a:uFill><a:latin typeface="Arial"/><a:ea typeface="Arial"/></a:rPr><a:t> </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cPr><a:solidFill><a:srgbClr val="729fcf"/></a:solidFill></a:tcPr></a:tc></a:tr><a:tr h="475200"><a:tc><a:txBody><a:bodyPr lIns="84960" rIns="84960"></a:bodyPr><a:p><a:pPr algn="ctr"><a:lnSpc><a:spcPct val="115000"/></a:lnSpc></a:pPr><a:r><a:rPr b="1" lang="sr-Latn-RS" sz="1400" spc="-1" strike="noStrike"><a:solidFill><a:srgbClr val="000000"/></a:solidFill><a:uFill><a:solidFill><a:srgbClr val="ffffff"/></a:solidFill></a:uFill><a:latin typeface="Arial"/><a:ea typeface="Arial"/></a:rPr><a:t>Шта је резултат постука?</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noFill/></a:tcPr></a:tc><a:tc gridSpan="2"><a:txBody><a:bodyPr lIns="84960" rIns="84960"></a:bodyPr><a:p><a:pPr algn="ctr"><a:lnSpc><a:spcPct val="115000"/></a:lnSpc></a:pPr><a:r><a:rPr lang="sr-Latn-RS" sz="1400" spc="-1" strike="noStrike"><a:solidFill><a:srgbClr val="000000"/></a:solidFill><a:uFill><a:solidFill><a:srgbClr val="ffffff"/></a:solidFill></a:uFill><a:latin typeface="Arial"/><a:ea typeface="Arial"/></a:rPr><a:t>Стицање земљишта непосредном погодбом</a:t></a:r><a:endParaRPr lang="sr-Latn-RS" sz="1800" spc="-1" strike="noStrike"><a:solidFill><a:srgbClr val="000000"/></a:solidFill><a:uFill><a:solidFill><a:srgbClr val="ffffff"/></a:solidFill></a:uFill><a:latin typeface="Arial"/></a:endParaRPr></a:p><a:p><a:pPr algn="ctr"><a:lnSpc><a:spcPct val="115000"/></a:lnSpc></a:pPr><a:r><a:rPr lang="sr-Latn-RS" sz="1400" spc="-1" strike="noStrike"><a:solidFill><a:srgbClr val="000000"/></a:solidFill><a:uFill><a:solidFill><a:srgbClr val="ffffff"/></a:solidFill></a:uFill><a:latin typeface="Arial"/><a:ea typeface="Arial"/></a:rPr><a:t> </a:t></a:r><a:endParaRPr lang="sr-Latn-RS" sz="1800" spc="-1" strike="noStrike"><a:solidFill><a:srgbClr val="000000"/></a:solidFill><a:uFill><a:solidFill><a:srgbClr val="ffffff"/></a:solidFill></a:uFill><a:latin typeface="Arial"/></a:endParaRPr></a:p></a:txBody><a:tcPr marL="84960" marR="84960"><a:lnT w="12240"><a:solidFill><a:srgbClr val="ed7d31"/></a:solidFill></a:lnT><a:lnB w="12240"><a:solidFill><a:srgbClr val="ed7d31"/></a:solidFill></a:lnB><a:solidFill><a:srgbClr val="ed7d31"><a:alpha val="20000"/></a:srgbClr></a:solidFill></a:tcPr></a:tc><a:tcPr><a:solidFill><a:srgbClr val="729fcf"/></a:solidFill></a:tcPr></a:tc></a:tr></a:tbl></a:graphicData></a:graphic></p:graphicFrame></p:spTree></p:cSld><p:timing><p:tnLst><p:par><p:cTn id="38" dur="indefinite" restart="never" nodeType="tmRoot"><p:childTnLst><p:seq><p:cTn id="39" nodeType="mainSeq"></p:cTn><p:prevCondLst><p:cond delay="0" evt="onPrev"><p:tgtEl><p:sldTgt/></p:tgtEl></p:cond></p:prevCondLst><p:nextCondLst><p:cond delay="0" evt="onNext"><p:tgtEl><p:sldTgt/></p:tgtEl></p:cond></p:nextCondLst></p:seq></p:childTnLst></p:cTn></p:par></p:tnLst></p:timing></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graphicFrame>
        <p:nvGraphicFramePr>
          <p:cNvPr id="141" name="Table 1"/>
          <p:cNvGraphicFramePr/>
          <p:nvPr/>
        </p:nvGraphicFramePr>
        <p:xfrm>
          <a:off x="192600" y="804600"/>
          <a:ext cx="11806200" cy="360000"/>
        </p:xfrm>
        <a:graphic>
          <a:graphicData uri="http://schemas.openxmlformats.org/drawingml/2006/table">
            <a:tbl>
              <a:tblPr/>
              <a:tblGrid>
                <a:gridCol w="5903280"/>
                <a:gridCol w="5903280"/>
              </a:tblGrid>
              <a:tr h="0">
                <a:tc>
                  <a:txBody>
                    <a:bodyPr/>
                    <a:p>
                      <a:pPr marL="63360" algn="just">
                        <a:lnSpc>
                          <a:spcPct val="115000"/>
                        </a:lnSpc>
                      </a:pPr>
                      <a:r>
                        <a:rPr lang="sr-Latn-RS" sz="800" spc="-1" strike="noStrike">
                          <a:solidFill>
                            <a:srgbClr val="000000"/>
                          </a:solidFill>
                          <a:uFill>
                            <a:solidFill>
                              <a:srgbClr val="ffffff"/>
                            </a:solidFill>
                          </a:uFill>
                          <a:latin typeface="Arial"/>
                          <a:ea typeface="Arial"/>
                        </a:rPr>
                        <a:t>Општинска / градска управа општине/ града ХХХХХХХХ – Одељење за ХХХХХХХХ Одсек за ХХХХХХХХ, поступајући у предмету озакоњења објекта/објеката, инвеститора  ( име и презиме)  ХХХХХХХХ из ХХХХХХХХ улица ХХХХХХХХ број ХХ, број предмета ХХХХХХХХ , сагласно члану</a:t>
                      </a:r>
                      <a:r>
                        <a:rPr lang="sr-Latn-RS" sz="800" spc="-63"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70.</a:t>
                      </a:r>
                      <a:r>
                        <a:rPr lang="sr-Latn-RS" sz="800" spc="-49"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став</a:t>
                      </a:r>
                      <a:r>
                        <a:rPr lang="sr-Latn-RS" sz="800" spc="-58"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2. и</a:t>
                      </a:r>
                      <a:r>
                        <a:rPr lang="sr-Latn-RS" sz="800" spc="-52"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став 7.</a:t>
                      </a:r>
                      <a:r>
                        <a:rPr lang="sr-Latn-RS" sz="800" spc="-49"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Закона о планирању и изградњи ( " Сл. гласник РС", бр. 72/2009, 81/2009 - испр., 64/2010 - одлука УС, 24/2011, 121/2012, 42/2013 - одлука УС, 50/2013 - одлука УС, 98/2013 - одлука УС, 132/2014, 145/2014, 83/2018, 31/2019, 37/2019 - др. закон и 9/2020) и члану 136. Закона о општем управном поступку ( „ Сл. Гл. РС “  број 18/2016 и 95/2018 ), дана ХХ.ХХ.2020 године, доноси следеће:</a:t>
                      </a:r>
                      <a:endParaRPr lang="sr-Latn-RS" sz="1800" spc="-1" strike="noStrike">
                        <a:solidFill>
                          <a:srgbClr val="000000"/>
                        </a:solidFill>
                        <a:uFill>
                          <a:solidFill>
                            <a:srgbClr val="ffffff"/>
                          </a:solidFill>
                        </a:uFill>
                        <a:latin typeface="Arial"/>
                      </a:endParaRPr>
                    </a:p>
                    <a:p>
                      <a:pPr marL="63360" algn="just">
                        <a:lnSpc>
                          <a:spcPct val="115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63360" algn="just">
                        <a:lnSpc>
                          <a:spcPct val="115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63360" algn="ctr">
                        <a:lnSpc>
                          <a:spcPct val="115000"/>
                        </a:lnSpc>
                      </a:pPr>
                      <a:r>
                        <a:rPr b="1" lang="sr-Latn-RS" sz="800" spc="-1" strike="noStrike">
                          <a:solidFill>
                            <a:srgbClr val="000000"/>
                          </a:solidFill>
                          <a:uFill>
                            <a:solidFill>
                              <a:srgbClr val="ffffff"/>
                            </a:solidFill>
                          </a:uFill>
                          <a:latin typeface="Arial"/>
                          <a:ea typeface="Arial"/>
                        </a:rPr>
                        <a:t>Р Е Ш Е Њ Е</a:t>
                      </a:r>
                      <a:endParaRPr lang="sr-Latn-RS" sz="1800" spc="-1" strike="noStrike">
                        <a:solidFill>
                          <a:srgbClr val="000000"/>
                        </a:solidFill>
                        <a:uFill>
                          <a:solidFill>
                            <a:srgbClr val="ffffff"/>
                          </a:solidFill>
                        </a:uFill>
                        <a:latin typeface="Arial"/>
                      </a:endParaRPr>
                    </a:p>
                    <a:p>
                      <a:pPr marL="63360" indent="630720" algn="just">
                        <a:lnSpc>
                          <a:spcPct val="100000"/>
                        </a:lnSpc>
                      </a:pPr>
                      <a:r>
                        <a:rPr b="1"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343080" indent="-342360" algn="just">
                        <a:lnSpc>
                          <a:spcPct val="115000"/>
                        </a:lnSpc>
                        <a:buClr>
                          <a:srgbClr val="000000"/>
                        </a:buClr>
                        <a:buFont typeface="Arial"/>
                        <a:buAutoNum type="arabicPeriod"/>
                      </a:pPr>
                      <a:r>
                        <a:rPr b="1" lang="sr-Latn-RS" sz="800" spc="-1" strike="noStrike">
                          <a:solidFill>
                            <a:srgbClr val="000000"/>
                          </a:solidFill>
                          <a:uFill>
                            <a:solidFill>
                              <a:srgbClr val="ffffff"/>
                            </a:solidFill>
                          </a:uFill>
                          <a:latin typeface="Arial"/>
                          <a:ea typeface="Arial"/>
                        </a:rPr>
                        <a:t>Прекида се</a:t>
                      </a:r>
                      <a:r>
                        <a:rPr lang="sr-Latn-RS" sz="800" spc="-1" strike="noStrike">
                          <a:solidFill>
                            <a:srgbClr val="000000"/>
                          </a:solidFill>
                          <a:uFill>
                            <a:solidFill>
                              <a:srgbClr val="ffffff"/>
                            </a:solidFill>
                          </a:uFill>
                          <a:latin typeface="Arial"/>
                          <a:ea typeface="Arial"/>
                        </a:rPr>
                        <a:t> поступак озакоњења објекта инвеститора ХХХХХХХХ  ( у даљем тексту: Инвеститора ) из ХХХХХХХХ улица ХХХХХХХХ број поступка ХХХХХХХХ до решавања имовинско правних односа.</a:t>
                      </a:r>
                      <a:endParaRPr lang="sr-Latn-RS" sz="1800" spc="-1" strike="noStrike">
                        <a:solidFill>
                          <a:srgbClr val="000000"/>
                        </a:solidFill>
                        <a:uFill>
                          <a:solidFill>
                            <a:srgbClr val="ffffff"/>
                          </a:solidFill>
                        </a:uFill>
                        <a:latin typeface="Arial"/>
                      </a:endParaRPr>
                    </a:p>
                    <a:p>
                      <a:pPr marL="457200" algn="just">
                        <a:lnSpc>
                          <a:spcPct val="115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343080" indent="-342360" algn="just">
                        <a:lnSpc>
                          <a:spcPct val="115000"/>
                        </a:lnSpc>
                        <a:buClr>
                          <a:srgbClr val="000000"/>
                        </a:buClr>
                        <a:buFont typeface="Arial"/>
                        <a:buAutoNum type="arabicPeriod"/>
                      </a:pPr>
                      <a:r>
                        <a:rPr b="1" lang="sr-Latn-RS" sz="800" spc="-1" strike="noStrike">
                          <a:solidFill>
                            <a:srgbClr val="000000"/>
                          </a:solidFill>
                          <a:uFill>
                            <a:solidFill>
                              <a:srgbClr val="ffffff"/>
                            </a:solidFill>
                          </a:uFill>
                          <a:latin typeface="Arial"/>
                          <a:ea typeface="Arial"/>
                        </a:rPr>
                        <a:t>Одређује</a:t>
                      </a:r>
                      <a:r>
                        <a:rPr b="1" lang="sr-Latn-RS" sz="800" spc="160" strike="noStrike">
                          <a:solidFill>
                            <a:srgbClr val="000000"/>
                          </a:solidFill>
                          <a:uFill>
                            <a:solidFill>
                              <a:srgbClr val="ffffff"/>
                            </a:solidFill>
                          </a:uFill>
                          <a:latin typeface="Arial"/>
                          <a:ea typeface="Arial"/>
                        </a:rPr>
                        <a:t> </a:t>
                      </a:r>
                      <a:r>
                        <a:rPr b="1" lang="sr-Latn-RS" sz="800" spc="-1" strike="noStrike">
                          <a:solidFill>
                            <a:srgbClr val="000000"/>
                          </a:solidFill>
                          <a:uFill>
                            <a:solidFill>
                              <a:srgbClr val="ffffff"/>
                            </a:solidFill>
                          </a:uFill>
                          <a:latin typeface="Arial"/>
                          <a:ea typeface="Arial"/>
                        </a:rPr>
                        <a:t>се</a:t>
                      </a:r>
                      <a:r>
                        <a:rPr b="1" lang="sr-Latn-RS" sz="800" spc="296"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да</a:t>
                      </a:r>
                      <a:r>
                        <a:rPr lang="sr-Latn-RS" sz="800" spc="140"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је</a:t>
                      </a:r>
                      <a:r>
                        <a:rPr lang="sr-Latn-RS" sz="800" spc="145"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земљиште</a:t>
                      </a:r>
                      <a:r>
                        <a:rPr lang="sr-Latn-RS" sz="800" spc="151"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за</a:t>
                      </a:r>
                      <a:r>
                        <a:rPr lang="sr-Latn-RS" sz="800" spc="160"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редовну</a:t>
                      </a:r>
                      <a:r>
                        <a:rPr lang="sr-Latn-RS" sz="800" spc="151"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употребу</a:t>
                      </a:r>
                      <a:r>
                        <a:rPr lang="sr-Latn-RS" sz="800" spc="145" strike="noStrike">
                          <a:solidFill>
                            <a:srgbClr val="000000"/>
                          </a:solidFill>
                          <a:uFill>
                            <a:solidFill>
                              <a:srgbClr val="ffffff"/>
                            </a:solidFill>
                          </a:uFill>
                          <a:latin typeface="Arial"/>
                          <a:ea typeface="Arial"/>
                        </a:rPr>
                        <a:t> стамбеног о</a:t>
                      </a:r>
                      <a:r>
                        <a:rPr lang="sr-Latn-RS" sz="800" spc="-1" strike="noStrike">
                          <a:solidFill>
                            <a:srgbClr val="000000"/>
                          </a:solidFill>
                          <a:uFill>
                            <a:solidFill>
                              <a:srgbClr val="ffffff"/>
                            </a:solidFill>
                          </a:uFill>
                          <a:latin typeface="Arial"/>
                          <a:ea typeface="Arial"/>
                        </a:rPr>
                        <a:t>бјекта спратности   ХХ  постојећег на кат.парцели број ХХ КО ХХХХХХХХ број објекта Х, инвеститора из става 1. диспозитива овог решења, земљиште испод објекта</a:t>
                      </a:r>
                      <a:r>
                        <a:rPr lang="sr-Latn-RS" sz="800" spc="120"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у површини од ХХм2. </a:t>
                      </a:r>
                      <a:endParaRPr lang="sr-Latn-RS" sz="1800" spc="-1" strike="noStrike">
                        <a:solidFill>
                          <a:srgbClr val="000000"/>
                        </a:solidFill>
                        <a:uFill>
                          <a:solidFill>
                            <a:srgbClr val="ffffff"/>
                          </a:solidFill>
                        </a:uFill>
                        <a:latin typeface="Arial"/>
                      </a:endParaRPr>
                    </a:p>
                    <a:p>
                      <a:pPr marL="457200" algn="just">
                        <a:lnSpc>
                          <a:spcPct val="115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343080" indent="-342360" algn="just">
                        <a:lnSpc>
                          <a:spcPct val="115000"/>
                        </a:lnSpc>
                        <a:buClr>
                          <a:srgbClr val="000000"/>
                        </a:buClr>
                        <a:buFont typeface="Arial"/>
                        <a:buAutoNum type="arabicPeriod"/>
                      </a:pPr>
                      <a:r>
                        <a:rPr b="1" lang="sr-Latn-RS" sz="800" spc="-1" strike="noStrike">
                          <a:solidFill>
                            <a:srgbClr val="000000"/>
                          </a:solidFill>
                          <a:uFill>
                            <a:solidFill>
                              <a:srgbClr val="ffffff"/>
                            </a:solidFill>
                          </a:uFill>
                          <a:latin typeface="Arial"/>
                          <a:ea typeface="Arial"/>
                        </a:rPr>
                        <a:t>Након правоснажности</a:t>
                      </a:r>
                      <a:r>
                        <a:rPr lang="sr-Latn-RS" sz="800" spc="-1" strike="noStrike">
                          <a:solidFill>
                            <a:srgbClr val="000000"/>
                          </a:solidFill>
                          <a:uFill>
                            <a:solidFill>
                              <a:srgbClr val="ffffff"/>
                            </a:solidFill>
                          </a:uFill>
                          <a:latin typeface="Arial"/>
                          <a:ea typeface="Arial"/>
                        </a:rPr>
                        <a:t> овог</a:t>
                      </a:r>
                      <a:r>
                        <a:rPr lang="sr-Latn-RS" sz="800" spc="205"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решења инвеститор стиче</a:t>
                      </a:r>
                      <a:r>
                        <a:rPr lang="sr-Latn-RS" sz="800" spc="-77"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право</a:t>
                      </a:r>
                      <a:r>
                        <a:rPr lang="sr-Latn-RS" sz="800" spc="-77"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да</a:t>
                      </a:r>
                      <a:r>
                        <a:rPr lang="sr-Latn-RS" sz="800" spc="-63"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му</a:t>
                      </a:r>
                      <a:r>
                        <a:rPr lang="sr-Latn-RS" sz="800" spc="-83"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носилац</a:t>
                      </a:r>
                      <a:r>
                        <a:rPr lang="sr-Latn-RS" sz="800" spc="-69"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права</a:t>
                      </a:r>
                      <a:r>
                        <a:rPr lang="sr-Latn-RS" sz="800" spc="-63"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јавне</a:t>
                      </a:r>
                      <a:r>
                        <a:rPr lang="sr-Latn-RS" sz="800" spc="-72"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својине</a:t>
                      </a:r>
                      <a:r>
                        <a:rPr lang="sr-Latn-RS" sz="800" spc="-77"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отуђи</a:t>
                      </a:r>
                      <a:r>
                        <a:rPr lang="sr-Latn-RS" sz="800" spc="-69"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непосредном</a:t>
                      </a:r>
                      <a:r>
                        <a:rPr lang="sr-Latn-RS" sz="800" spc="-83"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погодбом грађевинско земљиште у мерама и површини одређеној у ставу 2. диспозитива овог решења. </a:t>
                      </a:r>
                      <a:endParaRPr lang="sr-Latn-RS" sz="1800" spc="-1" strike="noStrike">
                        <a:solidFill>
                          <a:srgbClr val="000000"/>
                        </a:solidFill>
                        <a:uFill>
                          <a:solidFill>
                            <a:srgbClr val="ffffff"/>
                          </a:solidFill>
                        </a:uFill>
                        <a:latin typeface="Arial"/>
                      </a:endParaRPr>
                    </a:p>
                    <a:p>
                      <a:pPr marL="457200" algn="just">
                        <a:lnSpc>
                          <a:spcPct val="115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343080" indent="-342360" algn="just">
                        <a:lnSpc>
                          <a:spcPct val="115000"/>
                        </a:lnSpc>
                        <a:buClr>
                          <a:srgbClr val="000000"/>
                        </a:buClr>
                        <a:buFont typeface="Arial"/>
                        <a:buAutoNum type="arabicPeriod"/>
                      </a:pPr>
                      <a:r>
                        <a:rPr b="1" lang="sr-Latn-RS" sz="800" spc="-1" strike="noStrike">
                          <a:solidFill>
                            <a:srgbClr val="000000"/>
                          </a:solidFill>
                          <a:uFill>
                            <a:solidFill>
                              <a:srgbClr val="ffffff"/>
                            </a:solidFill>
                          </a:uFill>
                          <a:latin typeface="Arial"/>
                          <a:ea typeface="Arial"/>
                        </a:rPr>
                        <a:t>Обавезује</a:t>
                      </a:r>
                      <a:r>
                        <a:rPr b="1" lang="sr-Latn-RS" sz="800" spc="7" strike="noStrike">
                          <a:solidFill>
                            <a:srgbClr val="000000"/>
                          </a:solidFill>
                          <a:uFill>
                            <a:solidFill>
                              <a:srgbClr val="ffffff"/>
                            </a:solidFill>
                          </a:uFill>
                          <a:latin typeface="Arial"/>
                          <a:ea typeface="Arial"/>
                        </a:rPr>
                        <a:t> </a:t>
                      </a:r>
                      <a:r>
                        <a:rPr b="1" lang="sr-Latn-RS" sz="800" spc="-1" strike="noStrike">
                          <a:solidFill>
                            <a:srgbClr val="000000"/>
                          </a:solidFill>
                          <a:uFill>
                            <a:solidFill>
                              <a:srgbClr val="ffffff"/>
                            </a:solidFill>
                          </a:uFill>
                          <a:latin typeface="Arial"/>
                          <a:ea typeface="Arial"/>
                        </a:rPr>
                        <a:t>се</a:t>
                      </a:r>
                      <a:r>
                        <a:rPr lang="sr-Latn-RS" sz="800" spc="-1" strike="noStrike">
                          <a:solidFill>
                            <a:srgbClr val="000000"/>
                          </a:solidFill>
                          <a:uFill>
                            <a:solidFill>
                              <a:srgbClr val="ffffff"/>
                            </a:solidFill>
                          </a:uFill>
                          <a:latin typeface="Arial"/>
                          <a:ea typeface="Arial"/>
                        </a:rPr>
                        <a:t> Инвеститор да након стицања права својине на земљишту из ст. 2. диспозитива овог решења формира катастраску парцелу, а ово решење  представља исправу подобну за формирање катастарске парцеле и основ за провођење промене у републичком геодетском заводу.</a:t>
                      </a:r>
                      <a:endParaRPr lang="sr-Latn-RS" sz="1800" spc="-1" strike="noStrike">
                        <a:solidFill>
                          <a:srgbClr val="000000"/>
                        </a:solidFill>
                        <a:uFill>
                          <a:solidFill>
                            <a:srgbClr val="ffffff"/>
                          </a:solidFill>
                        </a:uFill>
                        <a:latin typeface="Arial"/>
                      </a:endParaRPr>
                    </a:p>
                    <a:p>
                      <a:pPr marL="228600" algn="just">
                        <a:lnSpc>
                          <a:spcPts val="443"/>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343080" indent="-342360" algn="just">
                        <a:lnSpc>
                          <a:spcPts val="443"/>
                        </a:lnSpc>
                        <a:buClr>
                          <a:srgbClr val="000000"/>
                        </a:buClr>
                        <a:buFont typeface="Arial"/>
                        <a:buAutoNum type="arabicPeriod"/>
                      </a:pPr>
                      <a:r>
                        <a:rPr b="1" lang="sr-Latn-RS" sz="800" spc="-1" strike="noStrike">
                          <a:solidFill>
                            <a:srgbClr val="000000"/>
                          </a:solidFill>
                          <a:uFill>
                            <a:solidFill>
                              <a:srgbClr val="ffffff"/>
                            </a:solidFill>
                          </a:uFill>
                          <a:latin typeface="Arial"/>
                          <a:ea typeface="Arial"/>
                        </a:rPr>
                        <a:t>Обавезује се инвеститор</a:t>
                      </a:r>
                      <a:r>
                        <a:rPr lang="sr-Latn-RS" sz="800" spc="-1" strike="noStrike">
                          <a:solidFill>
                            <a:srgbClr val="000000"/>
                          </a:solidFill>
                          <a:uFill>
                            <a:solidFill>
                              <a:srgbClr val="ffffff"/>
                            </a:solidFill>
                          </a:uFill>
                          <a:latin typeface="Arial"/>
                          <a:ea typeface="Arial"/>
                        </a:rPr>
                        <a:t> да у</a:t>
                      </a:r>
                      <a:r>
                        <a:rPr lang="sr-Latn-RS" sz="800" spc="15"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року од 5 година, од дана правоснажности решења о озакоњењу објекта покрене поступак за утврђивање</a:t>
                      </a:r>
                      <a:r>
                        <a:rPr lang="sr-Latn-RS" sz="800" spc="-32"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земљишта</a:t>
                      </a:r>
                      <a:r>
                        <a:rPr lang="sr-Latn-RS" sz="800" spc="-29"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за</a:t>
                      </a:r>
                      <a:r>
                        <a:rPr lang="sr-Latn-RS" sz="800" spc="-18"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редовну</a:t>
                      </a:r>
                      <a:r>
                        <a:rPr lang="sr-Latn-RS" sz="800" spc="-32"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употребу</a:t>
                      </a:r>
                      <a:r>
                        <a:rPr lang="sr-Latn-RS" sz="800" spc="-32" strike="noStrike">
                          <a:solidFill>
                            <a:srgbClr val="000000"/>
                          </a:solidFill>
                          <a:uFill>
                            <a:solidFill>
                              <a:srgbClr val="ffffff"/>
                            </a:solidFill>
                          </a:uFill>
                          <a:latin typeface="Arial"/>
                          <a:ea typeface="Arial"/>
                        </a:rPr>
                        <a:t> објекта </a:t>
                      </a:r>
                      <a:r>
                        <a:rPr lang="sr-Latn-RS" sz="800" spc="-1" strike="noStrike">
                          <a:solidFill>
                            <a:srgbClr val="000000"/>
                          </a:solidFill>
                          <a:uFill>
                            <a:solidFill>
                              <a:srgbClr val="ffffff"/>
                            </a:solidFill>
                          </a:uFill>
                          <a:latin typeface="Arial"/>
                          <a:ea typeface="Arial"/>
                        </a:rPr>
                        <a:t>у</a:t>
                      </a:r>
                      <a:r>
                        <a:rPr lang="sr-Latn-RS" sz="800" spc="-32"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складу</a:t>
                      </a:r>
                      <a:r>
                        <a:rPr lang="sr-Latn-RS" sz="800" spc="-32"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са</a:t>
                      </a:r>
                      <a:r>
                        <a:rPr lang="sr-Latn-RS" sz="800" spc="-18"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Законом</a:t>
                      </a:r>
                      <a:r>
                        <a:rPr lang="sr-Latn-RS" sz="800" spc="-18"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о</a:t>
                      </a:r>
                      <a:r>
                        <a:rPr lang="sr-Latn-RS" sz="800" spc="-29"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планирању</a:t>
                      </a:r>
                      <a:r>
                        <a:rPr lang="sr-Latn-RS" sz="800" spc="-32"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и</a:t>
                      </a:r>
                      <a:r>
                        <a:rPr lang="sr-Latn-RS" sz="800" spc="-29"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изградњи.</a:t>
                      </a:r>
                      <a:endParaRPr lang="sr-Latn-RS" sz="1800" spc="-1" strike="noStrike">
                        <a:solidFill>
                          <a:srgbClr val="000000"/>
                        </a:solidFill>
                        <a:uFill>
                          <a:solidFill>
                            <a:srgbClr val="ffffff"/>
                          </a:solidFill>
                        </a:uFill>
                        <a:latin typeface="Arial"/>
                      </a:endParaRPr>
                    </a:p>
                    <a:p>
                      <a:pPr marL="63360" indent="630720" algn="just">
                        <a:lnSpc>
                          <a:spcPct val="100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63360" indent="630720" algn="just">
                        <a:lnSpc>
                          <a:spcPct val="100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63360" indent="630720" algn="ctr">
                        <a:lnSpc>
                          <a:spcPct val="115000"/>
                        </a:lnSpc>
                      </a:pPr>
                      <a:r>
                        <a:rPr b="1"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63360" indent="630720" algn="ctr">
                        <a:lnSpc>
                          <a:spcPct val="115000"/>
                        </a:lnSpc>
                      </a:pPr>
                      <a:r>
                        <a:rPr b="1" lang="sr-Latn-RS" sz="800" spc="-1" strike="noStrike">
                          <a:solidFill>
                            <a:srgbClr val="000000"/>
                          </a:solidFill>
                          <a:uFill>
                            <a:solidFill>
                              <a:srgbClr val="ffffff"/>
                            </a:solidFill>
                          </a:uFill>
                          <a:latin typeface="Arial"/>
                          <a:ea typeface="Arial"/>
                        </a:rPr>
                        <a:t>О б р а з л о ж е њ е</a:t>
                      </a:r>
                      <a:endParaRPr lang="sr-Latn-RS" sz="1800" spc="-1" strike="noStrike">
                        <a:solidFill>
                          <a:srgbClr val="000000"/>
                        </a:solidFill>
                        <a:uFill>
                          <a:solidFill>
                            <a:srgbClr val="ffffff"/>
                          </a:solidFill>
                        </a:uFill>
                        <a:latin typeface="Arial"/>
                      </a:endParaRPr>
                    </a:p>
                    <a:p>
                      <a:pPr marL="63360" indent="630720" algn="just">
                        <a:lnSpc>
                          <a:spcPct val="100000"/>
                        </a:lnSpc>
                      </a:pPr>
                      <a:r>
                        <a:rPr b="1"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63360" indent="630720" algn="just">
                        <a:lnSpc>
                          <a:spcPct val="115000"/>
                        </a:lnSpc>
                      </a:pPr>
                      <a:r>
                        <a:rPr lang="sr-Latn-RS" sz="800" spc="-1" strike="noStrike">
                          <a:solidFill>
                            <a:srgbClr val="000000"/>
                          </a:solidFill>
                          <a:uFill>
                            <a:solidFill>
                              <a:srgbClr val="ffffff"/>
                            </a:solidFill>
                          </a:uFill>
                          <a:latin typeface="Arial"/>
                          <a:ea typeface="Arial"/>
                        </a:rPr>
                        <a:t>Пред Одељење градске / општинске управе град /општине ХХХХХХХХ у току је спровођење поступка озакоњења објекта инвеститора ХХХХХХХХ из ХХХХХХХХ улица ХХХХХХХХ број ХХ. Поступка озакоњења води се под број ХХХХХХХХ . Инвеститор је надлежном органу који спроводи поступак озакоњења доставио: Препис листа непокретности са копијом плана за објекат који је предмет озакоњења. Приликом оцене испуњености услова за спровођење поступка озакоњења предметног објекта, надлежно одељење је утврдило да се објекат који је предмет озакоњења налази на кат. парцели број ХХ, КО ХХХХХХХХ, а која парцеле је у власништву општине /града ХХХХХХХХ и да инвеститор нема одговарајуће право на земљишту, да би објекат у складу са Законом о озакоњењу објеката, могао да се озаконити.</a:t>
                      </a:r>
                      <a:endParaRPr lang="sr-Latn-RS" sz="1800" spc="-1" strike="noStrike">
                        <a:solidFill>
                          <a:srgbClr val="000000"/>
                        </a:solidFill>
                        <a:uFill>
                          <a:solidFill>
                            <a:srgbClr val="ffffff"/>
                          </a:solidFill>
                        </a:uFill>
                        <a:latin typeface="Arial"/>
                      </a:endParaRPr>
                    </a:p>
                    <a:p>
                      <a:pPr marL="63360" indent="630720" algn="just">
                        <a:lnSpc>
                          <a:spcPct val="115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63360" indent="630720" algn="just">
                        <a:lnSpc>
                          <a:spcPct val="115000"/>
                        </a:lnSpc>
                      </a:pPr>
                      <a:r>
                        <a:rPr lang="sr-Latn-RS" sz="800" spc="-1" strike="noStrike">
                          <a:solidFill>
                            <a:srgbClr val="000000"/>
                          </a:solidFill>
                          <a:uFill>
                            <a:solidFill>
                              <a:srgbClr val="ffffff"/>
                            </a:solidFill>
                          </a:uFill>
                          <a:latin typeface="Arial"/>
                          <a:ea typeface="Arial"/>
                        </a:rPr>
                        <a:t>Чланом 70. ст. 2 и 3. Закона о планирању и изградњи прописано је да по захтеву подносиоца захтева у поступку легализације, односно озакоњења, надлежни орган може одредити грађевинско земљиште испод објекта као земљиште за редовну употребу, уз обавезу подносиоца захтева да у року од пет година од дана правноснажности решења о озакоњењу покрене поступак за утврђивање земљишта за редовну употребу, у складу са овим законом . Евиденцију катастарских парцела из поступка озакоњења из става 2. овог члана, води орган који је донео решење о озакоњењу, уз обавезу да свако донето решење из става 2. овог члана достави и органу надлежном за имовинско-правне послове. Када је објекат изграђен на земљишту у јавној својини Републике Србије, примерак решења доставља се Републичкој дирекцији за имовину Републике Србије.</a:t>
                      </a:r>
                      <a:endParaRPr lang="sr-Latn-RS" sz="1800" spc="-1" strike="noStrike">
                        <a:solidFill>
                          <a:srgbClr val="000000"/>
                        </a:solidFill>
                        <a:uFill>
                          <a:solidFill>
                            <a:srgbClr val="ffffff"/>
                          </a:solidFill>
                        </a:uFill>
                        <a:latin typeface="Arial"/>
                      </a:endParaRPr>
                    </a:p>
                  </a:txBody>
                  <a:tcPr marL="91440" marR="91440">
                    <a:noFill/>
                  </a:tcPr>
                </a:tc>
                <a:tc>
                  <a:txBody>
                    <a:bodyPr/>
                    <a:p>
                      <a:pPr marL="63360" indent="630720" algn="just">
                        <a:lnSpc>
                          <a:spcPct val="115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63360" indent="630720" algn="just">
                        <a:lnSpc>
                          <a:spcPct val="115000"/>
                        </a:lnSpc>
                      </a:pPr>
                      <a:r>
                        <a:rPr lang="sr-Latn-RS" sz="800" spc="-1" strike="noStrike">
                          <a:solidFill>
                            <a:srgbClr val="000000"/>
                          </a:solidFill>
                          <a:uFill>
                            <a:solidFill>
                              <a:srgbClr val="ffffff"/>
                            </a:solidFill>
                          </a:uFill>
                          <a:latin typeface="Arial"/>
                          <a:ea typeface="Arial"/>
                        </a:rPr>
                        <a:t>Чланом 70. ст. 7. истог Закона прописано је, да ако је предмет стицања само земљиште испод објекта из става 2. овог члана за потребе озакоњења, надлежни орган, решењем којим се прекида поступак озакоњења до решавања имовинско-правних односа на земљишту на коме се незаконито изграђен објекат налази, одређује и површину тог земљишта, на основу копије плана парцеле са уцртаном основом постојећег објекта. Власник објекта који је предмет озакоњења на тој грађевинској парцели има обавезу формирања катастарске парцеле пре издавања решења о озакоњењу објекта.</a:t>
                      </a:r>
                      <a:endParaRPr lang="sr-Latn-RS" sz="1800" spc="-1" strike="noStrike">
                        <a:solidFill>
                          <a:srgbClr val="000000"/>
                        </a:solidFill>
                        <a:uFill>
                          <a:solidFill>
                            <a:srgbClr val="ffffff"/>
                          </a:solidFill>
                        </a:uFill>
                        <a:latin typeface="Arial"/>
                      </a:endParaRPr>
                    </a:p>
                    <a:p>
                      <a:pPr marL="63360" indent="630720" algn="just">
                        <a:lnSpc>
                          <a:spcPct val="115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63360" indent="630720" algn="just">
                        <a:lnSpc>
                          <a:spcPct val="115000"/>
                        </a:lnSpc>
                      </a:pPr>
                      <a:r>
                        <a:rPr lang="sr-Latn-RS" sz="800" spc="-1" strike="noStrike">
                          <a:solidFill>
                            <a:srgbClr val="000000"/>
                          </a:solidFill>
                          <a:uFill>
                            <a:solidFill>
                              <a:srgbClr val="ffffff"/>
                            </a:solidFill>
                          </a:uFill>
                          <a:latin typeface="Arial"/>
                          <a:ea typeface="Arial"/>
                        </a:rPr>
                        <a:t>Ставом 9. истог члана прописано је да акт из става 7. овог члана представља исправу подобну за формирање катастарске парцеле.</a:t>
                      </a:r>
                      <a:endParaRPr lang="sr-Latn-RS" sz="1800" spc="-1" strike="noStrike">
                        <a:solidFill>
                          <a:srgbClr val="000000"/>
                        </a:solidFill>
                        <a:uFill>
                          <a:solidFill>
                            <a:srgbClr val="ffffff"/>
                          </a:solidFill>
                        </a:uFill>
                        <a:latin typeface="Arial"/>
                      </a:endParaRPr>
                    </a:p>
                    <a:p>
                      <a:pPr marL="63360" indent="630720" algn="just">
                        <a:lnSpc>
                          <a:spcPct val="115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63360" indent="630720" algn="just">
                        <a:lnSpc>
                          <a:spcPct val="115000"/>
                        </a:lnSpc>
                      </a:pPr>
                      <a:r>
                        <a:rPr lang="sr-Latn-RS" sz="800" spc="-1" strike="noStrike">
                          <a:solidFill>
                            <a:srgbClr val="000000"/>
                          </a:solidFill>
                          <a:uFill>
                            <a:solidFill>
                              <a:srgbClr val="ffffff"/>
                            </a:solidFill>
                          </a:uFill>
                          <a:latin typeface="Arial"/>
                          <a:ea typeface="Arial"/>
                        </a:rPr>
                        <a:t>Поступајући орган је од инвеститора тражио да достави елаборат геодетски радова са уцртаном основом објекта, а у циљу одређивања земљишта за редовну употребу за предметни објекат. Увидом у елаборат геодетских радова и копију плана за наведену кат. парцелу надлежни орган одредио је, да је земљиште за редовну употребу објекта који је предмет озакоња, земљиште испод објекта</a:t>
                      </a:r>
                      <a:r>
                        <a:rPr lang="sr-Latn-RS" sz="800" spc="120" strike="noStrike">
                          <a:solidFill>
                            <a:srgbClr val="000000"/>
                          </a:solidFill>
                          <a:uFill>
                            <a:solidFill>
                              <a:srgbClr val="ffffff"/>
                            </a:solidFill>
                          </a:uFill>
                          <a:latin typeface="Arial"/>
                          <a:ea typeface="Arial"/>
                        </a:rPr>
                        <a:t> </a:t>
                      </a:r>
                      <a:r>
                        <a:rPr lang="sr-Latn-RS" sz="800" spc="-1" strike="noStrike">
                          <a:solidFill>
                            <a:srgbClr val="000000"/>
                          </a:solidFill>
                          <a:uFill>
                            <a:solidFill>
                              <a:srgbClr val="ffffff"/>
                            </a:solidFill>
                          </a:uFill>
                          <a:latin typeface="Arial"/>
                          <a:ea typeface="Arial"/>
                        </a:rPr>
                        <a:t>у површини од ХХм2.</a:t>
                      </a:r>
                      <a:endParaRPr lang="sr-Latn-RS" sz="1800" spc="-1" strike="noStrike">
                        <a:solidFill>
                          <a:srgbClr val="000000"/>
                        </a:solidFill>
                        <a:uFill>
                          <a:solidFill>
                            <a:srgbClr val="ffffff"/>
                          </a:solidFill>
                        </a:uFill>
                        <a:latin typeface="Arial"/>
                      </a:endParaRPr>
                    </a:p>
                    <a:p>
                      <a:pPr marL="63360" indent="630720"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marL="63360" indent="630720" algn="just">
                        <a:lnSpc>
                          <a:spcPct val="100000"/>
                        </a:lnSpc>
                      </a:pPr>
                      <a:r>
                        <a:rPr lang="sr-Latn-RS" sz="800" spc="-1" strike="noStrike">
                          <a:solidFill>
                            <a:srgbClr val="000000"/>
                          </a:solidFill>
                          <a:uFill>
                            <a:solidFill>
                              <a:srgbClr val="ffffff"/>
                            </a:solidFill>
                          </a:uFill>
                          <a:latin typeface="Arial"/>
                          <a:ea typeface="SimSun"/>
                        </a:rPr>
                        <a:t> </a:t>
                      </a:r>
                      <a:r>
                        <a:rPr lang="sr-Latn-RS" sz="800" spc="-1" strike="noStrike">
                          <a:solidFill>
                            <a:srgbClr val="000000"/>
                          </a:solidFill>
                          <a:uFill>
                            <a:solidFill>
                              <a:srgbClr val="ffffff"/>
                            </a:solidFill>
                          </a:uFill>
                          <a:latin typeface="Arial"/>
                          <a:ea typeface="SimSun"/>
                        </a:rPr>
                        <a:t>На основу свега изложеног, одлучено је као у диспозитиву.</a:t>
                      </a:r>
                      <a:endParaRPr lang="sr-Latn-RS" sz="1800" spc="-1" strike="noStrike">
                        <a:solidFill>
                          <a:srgbClr val="000000"/>
                        </a:solidFill>
                        <a:uFill>
                          <a:solidFill>
                            <a:srgbClr val="ffffff"/>
                          </a:solidFill>
                        </a:uFill>
                        <a:latin typeface="Arial"/>
                      </a:endParaRPr>
                    </a:p>
                    <a:p>
                      <a:pPr marL="63360" indent="630720" algn="just">
                        <a:lnSpc>
                          <a:spcPct val="100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63360" indent="630720" algn="just">
                        <a:lnSpc>
                          <a:spcPct val="100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63360" indent="630720" algn="just">
                        <a:lnSpc>
                          <a:spcPct val="100000"/>
                        </a:lnSpc>
                      </a:pPr>
                      <a:r>
                        <a:rPr lang="sr-Latn-RS" sz="800" spc="-1" strike="noStrike">
                          <a:solidFill>
                            <a:srgbClr val="000000"/>
                          </a:solidFill>
                          <a:uFill>
                            <a:solidFill>
                              <a:srgbClr val="ffffff"/>
                            </a:solidFill>
                          </a:uFill>
                          <a:latin typeface="Arial"/>
                          <a:ea typeface="Arial"/>
                        </a:rPr>
                        <a:t> </a:t>
                      </a:r>
                      <a:endParaRPr lang="sr-Latn-RS" sz="1800" spc="-1" strike="noStrike">
                        <a:solidFill>
                          <a:srgbClr val="000000"/>
                        </a:solidFill>
                        <a:uFill>
                          <a:solidFill>
                            <a:srgbClr val="ffffff"/>
                          </a:solidFill>
                        </a:uFill>
                        <a:latin typeface="Arial"/>
                      </a:endParaRPr>
                    </a:p>
                    <a:p>
                      <a:pPr marL="63360" indent="630720" algn="just">
                        <a:lnSpc>
                          <a:spcPct val="100000"/>
                        </a:lnSpc>
                      </a:pPr>
                      <a:r>
                        <a:rPr b="1" lang="sr-Latn-RS" sz="800" spc="-1" strike="noStrike" u="sng">
                          <a:solidFill>
                            <a:srgbClr val="000000"/>
                          </a:solidFill>
                          <a:uFill>
                            <a:solidFill>
                              <a:srgbClr val="ffffff"/>
                            </a:solidFill>
                          </a:uFill>
                          <a:latin typeface="Arial"/>
                          <a:ea typeface="SimSun"/>
                        </a:rPr>
                        <a:t>Упутство о правном средству:</a:t>
                      </a:r>
                      <a:r>
                        <a:rPr lang="sr-Latn-RS" sz="800" spc="-1" strike="noStrike">
                          <a:solidFill>
                            <a:srgbClr val="000000"/>
                          </a:solidFill>
                          <a:uFill>
                            <a:solidFill>
                              <a:srgbClr val="ffffff"/>
                            </a:solidFill>
                          </a:uFill>
                          <a:latin typeface="Arial"/>
                          <a:ea typeface="SimSun"/>
                        </a:rPr>
                        <a:t> против овог решења може се изјавити жалба </a:t>
                      </a:r>
                      <a:r>
                        <a:rPr lang="sr-Latn-RS" sz="800" spc="-1" strike="noStrike">
                          <a:solidFill>
                            <a:srgbClr val="000000"/>
                          </a:solidFill>
                          <a:uFill>
                            <a:solidFill>
                              <a:srgbClr val="ffffff"/>
                            </a:solidFill>
                          </a:uFill>
                          <a:latin typeface="Arial"/>
                          <a:ea typeface="Times New Roman"/>
                        </a:rPr>
                        <a:t>Министарству грађевинарства, саобраћаја и инфраструктуре</a:t>
                      </a:r>
                      <a:r>
                        <a:rPr lang="sr-Latn-RS" sz="800" spc="-1" strike="noStrike">
                          <a:solidFill>
                            <a:srgbClr val="000000"/>
                          </a:solidFill>
                          <a:uFill>
                            <a:solidFill>
                              <a:srgbClr val="ffffff"/>
                            </a:solidFill>
                          </a:uFill>
                          <a:latin typeface="Arial"/>
                          <a:ea typeface="SimSun"/>
                        </a:rPr>
                        <a:t>, у року од 8 дана од пријема истог, а преко овог Органа,  таксирана са ХХХХХ дин републичке административн таксе која се уплаћује на рачун број: ХХХХХХХХ позив на број: 97, модел ХХХХХХХХ </a:t>
                      </a:r>
                      <a:endParaRPr lang="sr-Latn-RS" sz="1800" spc="-1" strike="noStrike">
                        <a:solidFill>
                          <a:srgbClr val="000000"/>
                        </a:solidFill>
                        <a:uFill>
                          <a:solidFill>
                            <a:srgbClr val="ffffff"/>
                          </a:solidFill>
                        </a:uFill>
                        <a:latin typeface="Arial"/>
                      </a:endParaRPr>
                    </a:p>
                    <a:p>
                      <a:pPr marL="63360" indent="630720"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marL="63360" indent="630720" algn="just">
                        <a:lnSpc>
                          <a:spcPct val="100000"/>
                        </a:lnSpc>
                      </a:pPr>
                      <a:r>
                        <a:rPr b="1" lang="sr-Latn-RS" sz="800" spc="-1" strike="noStrike">
                          <a:solidFill>
                            <a:srgbClr val="000000"/>
                          </a:solidFill>
                          <a:uFill>
                            <a:solidFill>
                              <a:srgbClr val="ffffff"/>
                            </a:solidFill>
                          </a:uFill>
                          <a:latin typeface="Arial"/>
                          <a:ea typeface="SimSun"/>
                        </a:rPr>
                        <a:t>Решење доставити:</a:t>
                      </a:r>
                      <a:endParaRPr lang="sr-Latn-RS" sz="1800" spc="-1" strike="noStrike">
                        <a:solidFill>
                          <a:srgbClr val="000000"/>
                        </a:solidFill>
                        <a:uFill>
                          <a:solidFill>
                            <a:srgbClr val="ffffff"/>
                          </a:solidFill>
                        </a:uFill>
                        <a:latin typeface="Arial"/>
                      </a:endParaRPr>
                    </a:p>
                    <a:p>
                      <a:pPr marL="63360" indent="630720"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marL="343080" indent="-342360" algn="just">
                        <a:lnSpc>
                          <a:spcPct val="100000"/>
                        </a:lnSpc>
                        <a:buClr>
                          <a:srgbClr val="000000"/>
                        </a:buClr>
                        <a:buFont typeface="Symbol"/>
                        <a:buChar char=""/>
                      </a:pPr>
                      <a:r>
                        <a:rPr lang="sr-Latn-RS" sz="800" spc="-1" strike="noStrike">
                          <a:solidFill>
                            <a:srgbClr val="000000"/>
                          </a:solidFill>
                          <a:uFill>
                            <a:solidFill>
                              <a:srgbClr val="ffffff"/>
                            </a:solidFill>
                          </a:uFill>
                          <a:latin typeface="Arial"/>
                          <a:ea typeface="SimSun"/>
                        </a:rPr>
                        <a:t>………………</a:t>
                      </a:r>
                      <a:r>
                        <a:rPr lang="sr-Latn-RS" sz="800" spc="-1" strike="noStrike">
                          <a:solidFill>
                            <a:srgbClr val="000000"/>
                          </a:solidFill>
                          <a:uFill>
                            <a:solidFill>
                              <a:srgbClr val="ffffff"/>
                            </a:solidFill>
                          </a:uFill>
                          <a:latin typeface="Arial"/>
                          <a:ea typeface="SimSun"/>
                        </a:rPr>
                        <a:t>.,</a:t>
                      </a:r>
                      <a:endParaRPr lang="sr-Latn-RS" sz="1800" spc="-1" strike="noStrike">
                        <a:solidFill>
                          <a:srgbClr val="000000"/>
                        </a:solidFill>
                        <a:uFill>
                          <a:solidFill>
                            <a:srgbClr val="ffffff"/>
                          </a:solidFill>
                        </a:uFill>
                        <a:latin typeface="Arial"/>
                      </a:endParaRPr>
                    </a:p>
                    <a:p>
                      <a:pPr marL="343080" indent="-342360" algn="just">
                        <a:lnSpc>
                          <a:spcPct val="100000"/>
                        </a:lnSpc>
                        <a:buClr>
                          <a:srgbClr val="000000"/>
                        </a:buClr>
                        <a:buFont typeface="Symbol"/>
                        <a:buChar char=""/>
                      </a:pPr>
                      <a:r>
                        <a:rPr lang="sr-Latn-RS" sz="800" spc="-1" strike="noStrike">
                          <a:solidFill>
                            <a:srgbClr val="000000"/>
                          </a:solidFill>
                          <a:uFill>
                            <a:solidFill>
                              <a:srgbClr val="ffffff"/>
                            </a:solidFill>
                          </a:uFill>
                          <a:latin typeface="Arial"/>
                          <a:ea typeface="SimSun"/>
                        </a:rPr>
                        <a:t>Градско/општинско правобранилаштво</a:t>
                      </a:r>
                      <a:endParaRPr lang="sr-Latn-RS" sz="1800" spc="-1" strike="noStrike">
                        <a:solidFill>
                          <a:srgbClr val="000000"/>
                        </a:solidFill>
                        <a:uFill>
                          <a:solidFill>
                            <a:srgbClr val="ffffff"/>
                          </a:solidFill>
                        </a:uFill>
                        <a:latin typeface="Arial"/>
                      </a:endParaRPr>
                    </a:p>
                    <a:p>
                      <a:pPr marL="343080" indent="-342360" algn="just">
                        <a:lnSpc>
                          <a:spcPct val="100000"/>
                        </a:lnSpc>
                        <a:buClr>
                          <a:srgbClr val="000000"/>
                        </a:buClr>
                        <a:buFont typeface="Symbol"/>
                        <a:buChar char=""/>
                      </a:pPr>
                      <a:r>
                        <a:rPr lang="sr-Latn-RS" sz="800" spc="-1" strike="noStrike">
                          <a:solidFill>
                            <a:srgbClr val="000000"/>
                          </a:solidFill>
                          <a:uFill>
                            <a:solidFill>
                              <a:srgbClr val="ffffff"/>
                            </a:solidFill>
                          </a:uFill>
                          <a:latin typeface="Arial"/>
                          <a:ea typeface="SimSun"/>
                        </a:rPr>
                        <a:t>Архива.</a:t>
                      </a:r>
                      <a:endParaRPr lang="sr-Latn-RS" sz="1800" spc="-1" strike="noStrike">
                        <a:solidFill>
                          <a:srgbClr val="000000"/>
                        </a:solidFill>
                        <a:uFill>
                          <a:solidFill>
                            <a:srgbClr val="ffffff"/>
                          </a:solidFill>
                        </a:uFill>
                        <a:latin typeface="Arial"/>
                      </a:endParaRPr>
                    </a:p>
                    <a:p>
                      <a:pPr marL="63360"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marL="63360"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marL="63360"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marL="63360" algn="r">
                        <a:lnSpc>
                          <a:spcPct val="115000"/>
                        </a:lnSpc>
                      </a:pPr>
                      <a:r>
                        <a:rPr lang="sr-Latn-RS" sz="800" spc="-1" strike="noStrike">
                          <a:solidFill>
                            <a:srgbClr val="000000"/>
                          </a:solidFill>
                          <a:uFill>
                            <a:solidFill>
                              <a:srgbClr val="ffffff"/>
                            </a:solidFill>
                          </a:uFill>
                          <a:latin typeface="Arial"/>
                          <a:ea typeface="Arial"/>
                        </a:rPr>
                        <a:t>ПОТПИС ОВЛАШЋЕНОГ ЛИЦА</a:t>
                      </a:r>
                      <a:endParaRPr lang="sr-Latn-RS" sz="1800" spc="-1" strike="noStrike">
                        <a:solidFill>
                          <a:srgbClr val="000000"/>
                        </a:solidFill>
                        <a:uFill>
                          <a:solidFill>
                            <a:srgbClr val="ffffff"/>
                          </a:solidFill>
                        </a:uFill>
                        <a:latin typeface="Arial"/>
                      </a:endParaRPr>
                    </a:p>
                  </a:txBody>
                  <a:tcPr marL="91440" marR="91440">
                    <a:noFill/>
                  </a:tcPr>
                </a:tc>
              </a:tr>
            </a:tbl>
          </a:graphicData>
        </a:graphic>
      </p:graphicFrame>
      <p:sp>
        <p:nvSpPr>
          <p:cNvPr id="142" name="CustomShape 2"/>
          <p:cNvSpPr/>
          <p:nvPr/>
        </p:nvSpPr>
        <p:spPr>
          <a:xfrm>
            <a:off x="284040" y="0"/>
            <a:ext cx="11140200" cy="113508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1600" spc="-1" strike="noStrike">
                <a:solidFill>
                  <a:srgbClr val="000000"/>
                </a:solidFill>
                <a:uFill>
                  <a:solidFill>
                    <a:srgbClr val="ffffff"/>
                  </a:solidFill>
                </a:uFill>
                <a:latin typeface="Arial"/>
                <a:ea typeface="Calibri"/>
              </a:rPr>
              <a:t>Модел </a:t>
            </a:r>
            <a:r>
              <a:rPr lang="sr-Latn-RS" sz="1600" spc="-1" strike="noStrike">
                <a:solidFill>
                  <a:srgbClr val="000000"/>
                </a:solidFill>
                <a:uFill>
                  <a:solidFill>
                    <a:srgbClr val="ffffff"/>
                  </a:solidFill>
                </a:uFill>
                <a:latin typeface="Arial"/>
                <a:ea typeface="Arial"/>
              </a:rPr>
              <a:t>решења за одређивање земљишта за редовну употребу</a:t>
            </a:r>
            <a:endParaRPr lang="sr-Latn-RS" sz="1800" spc="-1" strike="noStrike">
              <a:solidFill>
                <a:srgbClr val="000000"/>
              </a:solidFill>
              <a:uFill>
                <a:solidFill>
                  <a:srgbClr val="ffffff"/>
                </a:solidFill>
              </a:uFill>
              <a:latin typeface="Arial"/>
            </a:endParaRPr>
          </a:p>
        </p:txBody>
      </p:sp>
    </p:spTree>
  </p:cSld>
  <p:timing>
    <p:tnLst>
      <p:par>
        <p:cTn id="40" dur="indefinite" restart="never" nodeType="tmRoot">
          <p:childTnLst>
            <p:seq>
              <p:cTn id="41"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graphicFrame>
        <p:nvGraphicFramePr>
          <p:cNvPr id="143" name="Table 1"/>
          <p:cNvGraphicFramePr/>
          <p:nvPr/>
        </p:nvGraphicFramePr>
        <p:xfrm>
          <a:off x="192600" y="804600"/>
          <a:ext cx="11817000" cy="360000"/>
        </p:xfrm>
        <a:graphic>
          <a:graphicData uri="http://schemas.openxmlformats.org/drawingml/2006/table">
            <a:tbl>
              <a:tblPr/>
              <a:tblGrid>
                <a:gridCol w="5908680"/>
                <a:gridCol w="5908680"/>
              </a:tblGrid>
              <a:tr h="0">
                <a:tc>
                  <a:txBody>
                    <a:bodyPr/>
                    <a:p>
                      <a:pPr algn="just">
                        <a:lnSpc>
                          <a:spcPct val="100000"/>
                        </a:lnSpc>
                      </a:pPr>
                      <a:r>
                        <a:rPr lang="sr-Latn-RS" sz="800" spc="-1" strike="noStrike">
                          <a:solidFill>
                            <a:srgbClr val="000000"/>
                          </a:solidFill>
                          <a:uFill>
                            <a:solidFill>
                              <a:srgbClr val="ffffff"/>
                            </a:solidFill>
                          </a:uFill>
                          <a:latin typeface="Arial"/>
                          <a:ea typeface="SimSun"/>
                        </a:rPr>
                        <a:t>Општинска / градска управа општине/ града XXXXXXXXXX – Одељење за XXXXXXXXXX Одсек за XXXXXXXXXX</a:t>
                      </a:r>
                      <a:r>
                        <a:rPr lang="sr-Latn-RS" sz="800" spc="250" strike="noStrike">
                          <a:solidFill>
                            <a:srgbClr val="000000"/>
                          </a:solidFill>
                          <a:uFill>
                            <a:solidFill>
                              <a:srgbClr val="ffffff"/>
                            </a:solidFill>
                          </a:uFill>
                          <a:latin typeface="Arial"/>
                          <a:ea typeface="SimSun"/>
                        </a:rPr>
                        <a:t> </a:t>
                      </a:r>
                      <a:r>
                        <a:rPr lang="sr-Latn-RS" sz="800" spc="-1" strike="noStrike">
                          <a:solidFill>
                            <a:srgbClr val="000000"/>
                          </a:solidFill>
                          <a:uFill>
                            <a:solidFill>
                              <a:srgbClr val="ffffff"/>
                            </a:solidFill>
                          </a:uFill>
                          <a:latin typeface="Arial"/>
                          <a:ea typeface="SimSun"/>
                        </a:rPr>
                        <a:t>поступајући по захтеву за утврђивање земљишта за редовну употребу објекта, подносиоца захтева ( име и презиме)  XXXXXXXX  из ХХХХХ улица ХХХХХХ број ХХ, сагласно члану</a:t>
                      </a:r>
                      <a:r>
                        <a:rPr lang="sr-Latn-RS" sz="800" spc="-63" strike="noStrike">
                          <a:solidFill>
                            <a:srgbClr val="000000"/>
                          </a:solidFill>
                          <a:uFill>
                            <a:solidFill>
                              <a:srgbClr val="ffffff"/>
                            </a:solidFill>
                          </a:uFill>
                          <a:latin typeface="Arial"/>
                          <a:ea typeface="SimSun"/>
                        </a:rPr>
                        <a:t> </a:t>
                      </a:r>
                      <a:r>
                        <a:rPr lang="sr-Latn-RS" sz="800" spc="-1" strike="noStrike">
                          <a:solidFill>
                            <a:srgbClr val="000000"/>
                          </a:solidFill>
                          <a:uFill>
                            <a:solidFill>
                              <a:srgbClr val="ffffff"/>
                            </a:solidFill>
                          </a:uFill>
                          <a:latin typeface="Arial"/>
                          <a:ea typeface="SimSun"/>
                        </a:rPr>
                        <a:t>70.</a:t>
                      </a:r>
                      <a:r>
                        <a:rPr lang="sr-Latn-RS" sz="800" spc="-49" strike="noStrike">
                          <a:solidFill>
                            <a:srgbClr val="000000"/>
                          </a:solidFill>
                          <a:uFill>
                            <a:solidFill>
                              <a:srgbClr val="ffffff"/>
                            </a:solidFill>
                          </a:uFill>
                          <a:latin typeface="Arial"/>
                          <a:ea typeface="SimSun"/>
                        </a:rPr>
                        <a:t> с</a:t>
                      </a:r>
                      <a:r>
                        <a:rPr lang="sr-Latn-RS" sz="800" spc="-1" strike="noStrike">
                          <a:solidFill>
                            <a:srgbClr val="000000"/>
                          </a:solidFill>
                          <a:uFill>
                            <a:solidFill>
                              <a:srgbClr val="ffffff"/>
                            </a:solidFill>
                          </a:uFill>
                          <a:latin typeface="Arial"/>
                          <a:ea typeface="SimSun"/>
                        </a:rPr>
                        <a:t>тав 17. Закона о планирању и изградњи ( " Сл. гласник РС", бр. 72/2009, 81/2009 - испр., 64/2010 - одлука УС, 24/2011, 121/2012, 42/2013 - одлука УС, 50/2013 - одлука УС, 98/2013 - одлука УС, 132/2014, 145/2014, 83/2018, 31/2019, 37/2019 - др. закон и 9/2020- у даљем тесту Закона.) и члану 136. Закона о општем управном поступку ( „ Сл. Гл. РС “  број 18/2016 и 95/2018 ), дана  ХХ.ХХ.2020 године, доноси следеће:</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r>
                        <a:rPr b="1"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ctr">
                        <a:lnSpc>
                          <a:spcPct val="100000"/>
                        </a:lnSpc>
                      </a:pPr>
                      <a:r>
                        <a:rPr b="1" lang="sr-Latn-RS" sz="800" spc="-1" strike="noStrike">
                          <a:solidFill>
                            <a:srgbClr val="000000"/>
                          </a:solidFill>
                          <a:uFill>
                            <a:solidFill>
                              <a:srgbClr val="ffffff"/>
                            </a:solidFill>
                          </a:uFill>
                          <a:latin typeface="Arial"/>
                          <a:ea typeface="SimSun"/>
                        </a:rPr>
                        <a:t>Р Е Ш Е Њ Е</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УСВАЈА СЕ</a:t>
                      </a:r>
                      <a:r>
                        <a:rPr lang="sr-Latn-RS" sz="800" spc="-1" strike="noStrike">
                          <a:solidFill>
                            <a:srgbClr val="000000"/>
                          </a:solidFill>
                          <a:uFill>
                            <a:solidFill>
                              <a:srgbClr val="ffffff"/>
                            </a:solidFill>
                          </a:uFill>
                          <a:latin typeface="Arial"/>
                          <a:ea typeface="SimSun"/>
                        </a:rPr>
                        <a:t> захтев ХХХХХХХХХ из ХХХХХХХ улица ХХХХХХ бр. ХХ, за утврђивање земљишта за редовну употребу објекта.</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УТВРЂУЈЕ СЕ</a:t>
                      </a:r>
                      <a:r>
                        <a:rPr lang="sr-Latn-RS" sz="800" spc="-1" strike="noStrike">
                          <a:solidFill>
                            <a:srgbClr val="000000"/>
                          </a:solidFill>
                          <a:uFill>
                            <a:solidFill>
                              <a:srgbClr val="ffffff"/>
                            </a:solidFill>
                          </a:uFill>
                          <a:latin typeface="Arial"/>
                          <a:ea typeface="SimSun"/>
                        </a:rPr>
                        <a:t> да</a:t>
                      </a:r>
                      <a:r>
                        <a:rPr lang="sr-Latn-RS" sz="800" spc="140" strike="noStrike">
                          <a:solidFill>
                            <a:srgbClr val="000000"/>
                          </a:solidFill>
                          <a:uFill>
                            <a:solidFill>
                              <a:srgbClr val="ffffff"/>
                            </a:solidFill>
                          </a:uFill>
                          <a:latin typeface="Arial"/>
                          <a:ea typeface="SimSun"/>
                        </a:rPr>
                        <a:t> </a:t>
                      </a:r>
                      <a:r>
                        <a:rPr lang="sr-Latn-RS" sz="800" spc="-1" strike="noStrike">
                          <a:solidFill>
                            <a:srgbClr val="000000"/>
                          </a:solidFill>
                          <a:uFill>
                            <a:solidFill>
                              <a:srgbClr val="ffffff"/>
                            </a:solidFill>
                          </a:uFill>
                          <a:latin typeface="Arial"/>
                          <a:ea typeface="SimSun"/>
                        </a:rPr>
                        <a:t>је</a:t>
                      </a:r>
                      <a:r>
                        <a:rPr lang="sr-Latn-RS" sz="800" spc="145" strike="noStrike">
                          <a:solidFill>
                            <a:srgbClr val="000000"/>
                          </a:solidFill>
                          <a:uFill>
                            <a:solidFill>
                              <a:srgbClr val="ffffff"/>
                            </a:solidFill>
                          </a:uFill>
                          <a:latin typeface="Arial"/>
                          <a:ea typeface="SimSun"/>
                        </a:rPr>
                        <a:t> </a:t>
                      </a:r>
                      <a:r>
                        <a:rPr lang="sr-Latn-RS" sz="800" spc="-1" strike="noStrike">
                          <a:solidFill>
                            <a:srgbClr val="000000"/>
                          </a:solidFill>
                          <a:uFill>
                            <a:solidFill>
                              <a:srgbClr val="ffffff"/>
                            </a:solidFill>
                          </a:uFill>
                          <a:latin typeface="Arial"/>
                          <a:ea typeface="SimSun"/>
                        </a:rPr>
                        <a:t>земљиште</a:t>
                      </a:r>
                      <a:r>
                        <a:rPr lang="sr-Latn-RS" sz="800" spc="151" strike="noStrike">
                          <a:solidFill>
                            <a:srgbClr val="000000"/>
                          </a:solidFill>
                          <a:uFill>
                            <a:solidFill>
                              <a:srgbClr val="ffffff"/>
                            </a:solidFill>
                          </a:uFill>
                          <a:latin typeface="Arial"/>
                          <a:ea typeface="SimSun"/>
                        </a:rPr>
                        <a:t> </a:t>
                      </a:r>
                      <a:r>
                        <a:rPr lang="sr-Latn-RS" sz="800" spc="-1" strike="noStrike">
                          <a:solidFill>
                            <a:srgbClr val="000000"/>
                          </a:solidFill>
                          <a:uFill>
                            <a:solidFill>
                              <a:srgbClr val="ffffff"/>
                            </a:solidFill>
                          </a:uFill>
                          <a:latin typeface="Arial"/>
                          <a:ea typeface="SimSun"/>
                        </a:rPr>
                        <a:t>за</a:t>
                      </a:r>
                      <a:r>
                        <a:rPr lang="sr-Latn-RS" sz="800" spc="160" strike="noStrike">
                          <a:solidFill>
                            <a:srgbClr val="000000"/>
                          </a:solidFill>
                          <a:uFill>
                            <a:solidFill>
                              <a:srgbClr val="ffffff"/>
                            </a:solidFill>
                          </a:uFill>
                          <a:latin typeface="Arial"/>
                          <a:ea typeface="SimSun"/>
                        </a:rPr>
                        <a:t> </a:t>
                      </a:r>
                      <a:r>
                        <a:rPr lang="sr-Latn-RS" sz="800" spc="-1" strike="noStrike">
                          <a:solidFill>
                            <a:srgbClr val="000000"/>
                          </a:solidFill>
                          <a:uFill>
                            <a:solidFill>
                              <a:srgbClr val="ffffff"/>
                            </a:solidFill>
                          </a:uFill>
                          <a:latin typeface="Arial"/>
                          <a:ea typeface="SimSun"/>
                        </a:rPr>
                        <a:t>редовну</a:t>
                      </a:r>
                      <a:r>
                        <a:rPr lang="sr-Latn-RS" sz="800" spc="151" strike="noStrike">
                          <a:solidFill>
                            <a:srgbClr val="000000"/>
                          </a:solidFill>
                          <a:uFill>
                            <a:solidFill>
                              <a:srgbClr val="ffffff"/>
                            </a:solidFill>
                          </a:uFill>
                          <a:latin typeface="Arial"/>
                          <a:ea typeface="SimSun"/>
                        </a:rPr>
                        <a:t> </a:t>
                      </a:r>
                      <a:r>
                        <a:rPr lang="sr-Latn-RS" sz="800" spc="-1" strike="noStrike">
                          <a:solidFill>
                            <a:srgbClr val="000000"/>
                          </a:solidFill>
                          <a:uFill>
                            <a:solidFill>
                              <a:srgbClr val="ffffff"/>
                            </a:solidFill>
                          </a:uFill>
                          <a:latin typeface="Arial"/>
                          <a:ea typeface="SimSun"/>
                        </a:rPr>
                        <a:t>употребу</a:t>
                      </a:r>
                      <a:r>
                        <a:rPr lang="sr-Latn-RS" sz="800" spc="145" strike="noStrike">
                          <a:solidFill>
                            <a:srgbClr val="000000"/>
                          </a:solidFill>
                          <a:uFill>
                            <a:solidFill>
                              <a:srgbClr val="ffffff"/>
                            </a:solidFill>
                          </a:uFill>
                          <a:latin typeface="Arial"/>
                          <a:ea typeface="SimSun"/>
                        </a:rPr>
                        <a:t> стамбеног о</a:t>
                      </a:r>
                      <a:r>
                        <a:rPr lang="sr-Latn-RS" sz="800" spc="-1" strike="noStrike">
                          <a:solidFill>
                            <a:srgbClr val="000000"/>
                          </a:solidFill>
                          <a:uFill>
                            <a:solidFill>
                              <a:srgbClr val="ffffff"/>
                            </a:solidFill>
                          </a:uFill>
                          <a:latin typeface="Arial"/>
                          <a:ea typeface="SimSun"/>
                        </a:rPr>
                        <a:t>бјекта спратности ХХ, постојећег на кат. парцели број ХХ КО ХХХХХ,  број објекта ХХ, инвеститора из става 1. диспозитива овог решења, земљиште испод објекта</a:t>
                      </a:r>
                      <a:r>
                        <a:rPr lang="sr-Latn-RS" sz="800" spc="120" strike="noStrike">
                          <a:solidFill>
                            <a:srgbClr val="000000"/>
                          </a:solidFill>
                          <a:uFill>
                            <a:solidFill>
                              <a:srgbClr val="ffffff"/>
                            </a:solidFill>
                          </a:uFill>
                          <a:latin typeface="Arial"/>
                          <a:ea typeface="SimSun"/>
                        </a:rPr>
                        <a:t> </a:t>
                      </a:r>
                      <a:r>
                        <a:rPr lang="sr-Latn-RS" sz="800" spc="-1" strike="noStrike">
                          <a:solidFill>
                            <a:srgbClr val="000000"/>
                          </a:solidFill>
                          <a:uFill>
                            <a:solidFill>
                              <a:srgbClr val="ffffff"/>
                            </a:solidFill>
                          </a:uFill>
                          <a:latin typeface="Arial"/>
                          <a:ea typeface="SimSun"/>
                        </a:rPr>
                        <a:t>у површини од ХХм2.</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marL="343080" indent="-342360" algn="just">
                        <a:lnSpc>
                          <a:spcPct val="100000"/>
                        </a:lnSpc>
                        <a:buClr>
                          <a:srgbClr val="000000"/>
                        </a:buClr>
                        <a:buFont typeface="Wingdings" charset="2"/>
                        <a:buChar char=""/>
                      </a:pPr>
                      <a:r>
                        <a:rPr lang="sr-Latn-RS" sz="800" spc="-1" strike="noStrike" u="sng">
                          <a:solidFill>
                            <a:srgbClr val="000000"/>
                          </a:solidFill>
                          <a:uFill>
                            <a:solidFill>
                              <a:srgbClr val="ffffff"/>
                            </a:solidFill>
                          </a:uFill>
                          <a:latin typeface="Arial"/>
                          <a:ea typeface="SimSun"/>
                        </a:rPr>
                        <a:t>Алтернатива 1. </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УТВРЂУЈЕ СЕ</a:t>
                      </a:r>
                      <a:r>
                        <a:rPr lang="sr-Latn-RS" sz="800" spc="-1" strike="noStrike">
                          <a:solidFill>
                            <a:srgbClr val="000000"/>
                          </a:solidFill>
                          <a:uFill>
                            <a:solidFill>
                              <a:srgbClr val="ffffff"/>
                            </a:solidFill>
                          </a:uFill>
                          <a:latin typeface="Arial"/>
                          <a:ea typeface="SimSun"/>
                        </a:rPr>
                        <a:t> да је постојећа катастарска парцела број ХХ КО ХХХХХ, истовремено и грађевинска парцела, а саставни део овог решења је потврђени пројект парцелације односно препарцелације, који садржи пројекат геодетског обележавања, број пројекта ХХХХХХХ.</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marL="343080" indent="-342360" algn="just">
                        <a:lnSpc>
                          <a:spcPct val="100000"/>
                        </a:lnSpc>
                        <a:buClr>
                          <a:srgbClr val="000000"/>
                        </a:buClr>
                        <a:buFont typeface="Wingdings" charset="2"/>
                        <a:buChar char=""/>
                      </a:pPr>
                      <a:r>
                        <a:rPr lang="sr-Latn-RS" sz="800" spc="-1" strike="noStrike" u="sng">
                          <a:solidFill>
                            <a:srgbClr val="000000"/>
                          </a:solidFill>
                          <a:uFill>
                            <a:solidFill>
                              <a:srgbClr val="ffffff"/>
                            </a:solidFill>
                          </a:uFill>
                          <a:latin typeface="Arial"/>
                          <a:ea typeface="SimSun"/>
                        </a:rPr>
                        <a:t>Алтернатива 2. </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УТВРЂУЈЕ СЕ</a:t>
                      </a:r>
                      <a:r>
                        <a:rPr lang="sr-Latn-RS" sz="800" spc="-1" strike="noStrike">
                          <a:solidFill>
                            <a:srgbClr val="000000"/>
                          </a:solidFill>
                          <a:uFill>
                            <a:solidFill>
                              <a:srgbClr val="ffffff"/>
                            </a:solidFill>
                          </a:uFill>
                          <a:latin typeface="Arial"/>
                          <a:ea typeface="SimSun"/>
                        </a:rPr>
                        <a:t> да је постојећа катастарска парцела број ХХ КО ХХХХХ, истовремено и грађевинска парцела која је као таква обележена, односно формирана у РГЗ-Служби за катастар непокретности.</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УТВРЂУЈЕ СЕ</a:t>
                      </a:r>
                      <a:r>
                        <a:rPr lang="sr-Latn-RS" sz="800" spc="-1" strike="noStrike">
                          <a:solidFill>
                            <a:srgbClr val="000000"/>
                          </a:solidFill>
                          <a:uFill>
                            <a:solidFill>
                              <a:srgbClr val="ffffff"/>
                            </a:solidFill>
                          </a:uFill>
                          <a:latin typeface="Arial"/>
                          <a:ea typeface="SimSun"/>
                        </a:rPr>
                        <a:t> престанак права коришћења / јавне својине досадашњег корисника / власника ХХХХХХХХ на кат. парцели број ХХ КО ХХХХХ.</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УТВРЂУЈЕ СЕ</a:t>
                      </a:r>
                      <a:r>
                        <a:rPr lang="sr-Latn-RS" sz="800" spc="-1" strike="noStrike">
                          <a:solidFill>
                            <a:srgbClr val="000000"/>
                          </a:solidFill>
                          <a:uFill>
                            <a:solidFill>
                              <a:srgbClr val="ffffff"/>
                            </a:solidFill>
                          </a:uFill>
                          <a:latin typeface="Arial"/>
                          <a:ea typeface="SimSun"/>
                        </a:rPr>
                        <a:t> право ХХХХХХХ из ХХХХХХ из ХХХХХХ да на земљишту из става 2. диспозитива овог решења стекне право својине непосредном погодбом, по тржишној цени.</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Након правноснажности</a:t>
                      </a:r>
                      <a:r>
                        <a:rPr lang="sr-Latn-RS" sz="800" spc="-1" strike="noStrike">
                          <a:solidFill>
                            <a:srgbClr val="000000"/>
                          </a:solidFill>
                          <a:uFill>
                            <a:solidFill>
                              <a:srgbClr val="ffffff"/>
                            </a:solidFill>
                          </a:uFill>
                          <a:latin typeface="Arial"/>
                          <a:ea typeface="SimSun"/>
                        </a:rPr>
                        <a:t> овог решења стичу се услови за провођење промене у Служби за катастар непокретности.</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ctr">
                        <a:lnSpc>
                          <a:spcPct val="100000"/>
                        </a:lnSpc>
                      </a:pPr>
                      <a:r>
                        <a:rPr b="1" lang="sr-Latn-RS" sz="800" spc="-1" strike="noStrike">
                          <a:solidFill>
                            <a:srgbClr val="000000"/>
                          </a:solidFill>
                          <a:uFill>
                            <a:solidFill>
                              <a:srgbClr val="ffffff"/>
                            </a:solidFill>
                          </a:uFill>
                          <a:latin typeface="Arial"/>
                          <a:ea typeface="SimSun"/>
                        </a:rPr>
                        <a:t>О б р а з л о ж е њ е</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XXXXXXXX из ХХХХХ  поднео је овом органу дана хх.хх.2020. године захтев за утврђивање земљишта за редовну употребу објекта изграђеног на кат. парцели бр. ХХХ КО ХХХХХ, Препис листа непокретности бр ХХХХХХ за КО ХХХХХХ. Уз захтев за доношење решења достављена је следећа документација:</a:t>
                      </a:r>
                      <a:endParaRPr lang="sr-Latn-RS" sz="1800" spc="-1" strike="noStrike">
                        <a:solidFill>
                          <a:srgbClr val="000000"/>
                        </a:solidFill>
                        <a:uFill>
                          <a:solidFill>
                            <a:srgbClr val="ffffff"/>
                          </a:solidFill>
                        </a:uFill>
                        <a:latin typeface="Arial"/>
                      </a:endParaRPr>
                    </a:p>
                    <a:p>
                      <a:pPr marL="343080" indent="-342360" algn="just">
                        <a:lnSpc>
                          <a:spcPct val="100000"/>
                        </a:lnSpc>
                        <a:buClr>
                          <a:srgbClr val="000000"/>
                        </a:buClr>
                        <a:buFont typeface="Symbol"/>
                        <a:buChar char=""/>
                      </a:pPr>
                      <a:r>
                        <a:rPr lang="sr-Latn-RS" sz="800" spc="-1" strike="noStrike">
                          <a:solidFill>
                            <a:srgbClr val="000000"/>
                          </a:solidFill>
                          <a:uFill>
                            <a:solidFill>
                              <a:srgbClr val="ffffff"/>
                            </a:solidFill>
                          </a:uFill>
                          <a:latin typeface="Arial"/>
                          <a:ea typeface="SimSun"/>
                        </a:rPr>
                        <a:t>Уговор о купопродаји непокретности Ов. бр. хх/20хх од хх.хх.20х. године </a:t>
                      </a:r>
                      <a:r>
                        <a:rPr b="1" lang="sr-Latn-RS" sz="800" spc="-1" strike="noStrike">
                          <a:solidFill>
                            <a:srgbClr val="000000"/>
                          </a:solidFill>
                          <a:uFill>
                            <a:solidFill>
                              <a:srgbClr val="ffffff"/>
                            </a:solidFill>
                          </a:uFill>
                          <a:latin typeface="Arial"/>
                          <a:ea typeface="SimSun"/>
                        </a:rPr>
                        <a:t>или</a:t>
                      </a:r>
                      <a:r>
                        <a:rPr lang="sr-Latn-RS" sz="800" spc="-1" strike="noStrike">
                          <a:solidFill>
                            <a:srgbClr val="000000"/>
                          </a:solidFill>
                          <a:uFill>
                            <a:solidFill>
                              <a:srgbClr val="ffffff"/>
                            </a:solidFill>
                          </a:uFill>
                          <a:latin typeface="Arial"/>
                          <a:ea typeface="SimSun"/>
                        </a:rPr>
                        <a:t> оставинско решење број хх од дана хх.хх.20хх године </a:t>
                      </a:r>
                      <a:r>
                        <a:rPr b="1" lang="sr-Latn-RS" sz="800" spc="-1" strike="noStrike">
                          <a:solidFill>
                            <a:srgbClr val="000000"/>
                          </a:solidFill>
                          <a:uFill>
                            <a:solidFill>
                              <a:srgbClr val="ffffff"/>
                            </a:solidFill>
                          </a:uFill>
                          <a:latin typeface="Arial"/>
                          <a:ea typeface="SimSun"/>
                        </a:rPr>
                        <a:t>или</a:t>
                      </a:r>
                      <a:r>
                        <a:rPr lang="sr-Latn-RS" sz="800" spc="-1" strike="noStrike">
                          <a:solidFill>
                            <a:srgbClr val="000000"/>
                          </a:solidFill>
                          <a:uFill>
                            <a:solidFill>
                              <a:srgbClr val="ffffff"/>
                            </a:solidFill>
                          </a:uFill>
                          <a:latin typeface="Arial"/>
                          <a:ea typeface="SimSun"/>
                        </a:rPr>
                        <a:t> уговор о поклону број хх. од дана хх.хх.20хх, као доказ о основу стицања,</a:t>
                      </a:r>
                      <a:endParaRPr lang="sr-Latn-RS" sz="1800" spc="-1" strike="noStrike">
                        <a:solidFill>
                          <a:srgbClr val="000000"/>
                        </a:solidFill>
                        <a:uFill>
                          <a:solidFill>
                            <a:srgbClr val="ffffff"/>
                          </a:solidFill>
                        </a:uFill>
                        <a:latin typeface="Arial"/>
                      </a:endParaRPr>
                    </a:p>
                    <a:p>
                      <a:pPr marL="343080" indent="-342360" algn="just">
                        <a:lnSpc>
                          <a:spcPct val="100000"/>
                        </a:lnSpc>
                        <a:buClr>
                          <a:srgbClr val="000000"/>
                        </a:buClr>
                        <a:buFont typeface="Symbol"/>
                        <a:buChar char=""/>
                      </a:pPr>
                      <a:r>
                        <a:rPr lang="sr-Latn-RS" sz="800" spc="-1" strike="noStrike">
                          <a:solidFill>
                            <a:srgbClr val="000000"/>
                          </a:solidFill>
                          <a:uFill>
                            <a:solidFill>
                              <a:srgbClr val="ffffff"/>
                            </a:solidFill>
                          </a:uFill>
                          <a:latin typeface="Arial"/>
                          <a:ea typeface="SimSun"/>
                        </a:rPr>
                        <a:t>Препис листа непокретности број ХХХХ КО ХХ са копијом плана, из кога се види да је ХХХХХХХХ из ХХХХХХ власник објеката број ХХ на кат. парцели бр. ХХХ чија је површина 0.00.00ха, да је као ималац права својине на наведеној кат. парцели уписана ХХХХХХХХ, а као ималац права коришћења на истој парцели уписан је ХХХХХХХ, као доказ о власништву на објекту;</a:t>
                      </a:r>
                      <a:endParaRPr lang="sr-Latn-RS" sz="1800" spc="-1" strike="noStrike">
                        <a:solidFill>
                          <a:srgbClr val="000000"/>
                        </a:solidFill>
                        <a:uFill>
                          <a:solidFill>
                            <a:srgbClr val="ffffff"/>
                          </a:solidFill>
                        </a:uFill>
                        <a:latin typeface="Arial"/>
                      </a:endParaRPr>
                    </a:p>
                  </a:txBody>
                  <a:tcPr marL="91440" marR="91440">
                    <a:noFill/>
                  </a:tcPr>
                </a:tc>
                <a:tc>
                  <a:txBody>
                    <a:bodyPr/>
                    <a:p>
                      <a:pPr marL="343080" indent="-342360" algn="just">
                        <a:lnSpc>
                          <a:spcPct val="100000"/>
                        </a:lnSpc>
                        <a:buClr>
                          <a:srgbClr val="000000"/>
                        </a:buClr>
                        <a:buFont typeface="Symbol"/>
                        <a:buChar char=""/>
                      </a:pPr>
                      <a:r>
                        <a:rPr lang="sr-Latn-RS" sz="800" spc="-1" strike="noStrike">
                          <a:solidFill>
                            <a:srgbClr val="000000"/>
                          </a:solidFill>
                          <a:uFill>
                            <a:solidFill>
                              <a:srgbClr val="ffffff"/>
                            </a:solidFill>
                          </a:uFill>
                          <a:latin typeface="Arial"/>
                          <a:ea typeface="SimSun"/>
                        </a:rPr>
                        <a:t>Доказ да је по поднетом захтеву за легализацију надлежан орган утврдио да постоји могућност легализације или решење о легализацији </a:t>
                      </a:r>
                      <a:r>
                        <a:rPr b="1" lang="sr-Latn-RS" sz="800" spc="-1" strike="noStrike">
                          <a:solidFill>
                            <a:srgbClr val="000000"/>
                          </a:solidFill>
                          <a:uFill>
                            <a:solidFill>
                              <a:srgbClr val="ffffff"/>
                            </a:solidFill>
                          </a:uFill>
                          <a:latin typeface="Arial"/>
                          <a:ea typeface="SimSun"/>
                        </a:rPr>
                        <a:t>или </a:t>
                      </a:r>
                      <a:r>
                        <a:rPr lang="sr-Latn-RS" sz="800" spc="-1" strike="noStrike">
                          <a:solidFill>
                            <a:srgbClr val="000000"/>
                          </a:solidFill>
                          <a:uFill>
                            <a:solidFill>
                              <a:srgbClr val="ffffff"/>
                            </a:solidFill>
                          </a:uFill>
                          <a:latin typeface="Arial"/>
                          <a:ea typeface="SimSun"/>
                        </a:rPr>
                        <a:t>Уверење РГЗ-а да је извршено обележавање односно формирање катастарске парцеле.</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Овај орган је сагласно члана 70. став 12. Закона, по службеној дужности од Одељења за урбанизам Градске управе града ххххх  прибавио Извештај/ мишљење.</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Чланом 70. ст. 16. Закона прописано је да пре доношења одлуке о отуђењу земљишта, односно пре доношења решења о озакоњењу објекта, односно пре уписа права својине власника на посебним деловима објекта, постоји обавеза формирања посебне катастарске парцеле испод објекта и уписа новоформиране парцеле у евиденцију на непокретностима и правима на њима.</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Чланом 70. ст. 17. Закона прописано је да решење о утврђивању земљишта за редовну употребу и формирању грађевинске парцеле, по спроведеном поступку, доноси надлежни орган.</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Чланом 70. ст. 18. Закона прописано је да Решењем из става 16. овог члана одређују се сви елементи потребни за формирање катастарске парцеле, односно утврђује се да је постојећа катастарска парцела истовремено и грађевинска парцела, а саставни део решења је потврђени пројекат препарцелације, односно парцелације који садржи пројекат геодетског обележавања, односно констатацију да је катастарска парцела већ обележена, односно формирана.</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Чланом 70. ст. 19. Закона прописано је да Решењем из става 16. овог члана утврђује се престанак права коришћења, односно права својине дотадашњег корисника, односно власника грађевинског земљишта и право власника објекта да право својине на грађевинском земљишту, које је одређено као земљиште за редовну употребу објекта, стекне непосредном погодбом, по тржишној цени, у складу са овим законом.</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Чланом 70. ст. 21. Закона прописано је да Правноснажно решење из става 16. овог члана је основ за провођење промене код органа надлежног за послове државног премера и катастра.</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Поступајући орган је на основу свега изнетог одлучио као у диспозитиву овог решења..</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u="sng">
                          <a:solidFill>
                            <a:srgbClr val="000000"/>
                          </a:solidFill>
                          <a:uFill>
                            <a:solidFill>
                              <a:srgbClr val="ffffff"/>
                            </a:solidFill>
                          </a:uFill>
                          <a:latin typeface="Arial"/>
                          <a:ea typeface="SimSun"/>
                        </a:rPr>
                        <a:t>Упутство о правном средству:</a:t>
                      </a:r>
                      <a:r>
                        <a:rPr lang="sr-Latn-RS" sz="800" spc="-1" strike="noStrike">
                          <a:solidFill>
                            <a:srgbClr val="000000"/>
                          </a:solidFill>
                          <a:uFill>
                            <a:solidFill>
                              <a:srgbClr val="ffffff"/>
                            </a:solidFill>
                          </a:uFill>
                          <a:latin typeface="Arial"/>
                          <a:ea typeface="SimSun"/>
                        </a:rPr>
                        <a:t> против овог решења може се изјавити жалба </a:t>
                      </a:r>
                      <a:r>
                        <a:rPr lang="sr-Latn-RS" sz="800" spc="-1" strike="noStrike">
                          <a:solidFill>
                            <a:srgbClr val="000000"/>
                          </a:solidFill>
                          <a:uFill>
                            <a:solidFill>
                              <a:srgbClr val="ffffff"/>
                            </a:solidFill>
                          </a:uFill>
                          <a:latin typeface="Arial"/>
                          <a:ea typeface="Times New Roman"/>
                        </a:rPr>
                        <a:t>Министарству грађевинарства, саобраћаја и инфраструктуре</a:t>
                      </a:r>
                      <a:r>
                        <a:rPr lang="sr-Latn-RS" sz="800" spc="-1" strike="noStrike">
                          <a:solidFill>
                            <a:srgbClr val="000000"/>
                          </a:solidFill>
                          <a:uFill>
                            <a:solidFill>
                              <a:srgbClr val="ffffff"/>
                            </a:solidFill>
                          </a:uFill>
                          <a:latin typeface="Arial"/>
                          <a:ea typeface="SimSun"/>
                        </a:rPr>
                        <a:t>, у року од 8 дана од пријема истог, а преко овог Органа,  таксирана са ХХХХХ дин републичке административн таксе која се уплаћује на рачун број: ХХХХХХХХХ позив на број: 97, модел ХХХХХХХ.</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Решење доставити:</a:t>
                      </a:r>
                      <a:endParaRPr lang="sr-Latn-RS" sz="1800" spc="-1" strike="noStrike">
                        <a:solidFill>
                          <a:srgbClr val="000000"/>
                        </a:solidFill>
                        <a:uFill>
                          <a:solidFill>
                            <a:srgbClr val="ffffff"/>
                          </a:solidFill>
                        </a:uFill>
                        <a:latin typeface="Arial"/>
                      </a:endParaRPr>
                    </a:p>
                    <a:p>
                      <a:pPr algn="just">
                        <a:lnSpc>
                          <a:spcPct val="100000"/>
                        </a:lnSpc>
                      </a:pPr>
                      <a:r>
                        <a:rPr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marL="343080" indent="-342360" algn="just">
                        <a:lnSpc>
                          <a:spcPct val="100000"/>
                        </a:lnSpc>
                        <a:buClr>
                          <a:srgbClr val="000000"/>
                        </a:buClr>
                        <a:buFont typeface="Symbol"/>
                        <a:buChar char=""/>
                      </a:pPr>
                      <a:r>
                        <a:rPr lang="sr-Latn-RS" sz="800" spc="-1" strike="noStrike">
                          <a:solidFill>
                            <a:srgbClr val="000000"/>
                          </a:solidFill>
                          <a:uFill>
                            <a:solidFill>
                              <a:srgbClr val="ffffff"/>
                            </a:solidFill>
                          </a:uFill>
                          <a:latin typeface="Arial"/>
                          <a:ea typeface="SimSun"/>
                        </a:rPr>
                        <a:t>………………</a:t>
                      </a:r>
                      <a:r>
                        <a:rPr lang="sr-Latn-RS" sz="800" spc="-1" strike="noStrike">
                          <a:solidFill>
                            <a:srgbClr val="000000"/>
                          </a:solidFill>
                          <a:uFill>
                            <a:solidFill>
                              <a:srgbClr val="ffffff"/>
                            </a:solidFill>
                          </a:uFill>
                          <a:latin typeface="Arial"/>
                          <a:ea typeface="SimSun"/>
                        </a:rPr>
                        <a:t>.,</a:t>
                      </a:r>
                      <a:endParaRPr lang="sr-Latn-RS" sz="1800" spc="-1" strike="noStrike">
                        <a:solidFill>
                          <a:srgbClr val="000000"/>
                        </a:solidFill>
                        <a:uFill>
                          <a:solidFill>
                            <a:srgbClr val="ffffff"/>
                          </a:solidFill>
                        </a:uFill>
                        <a:latin typeface="Arial"/>
                      </a:endParaRPr>
                    </a:p>
                    <a:p>
                      <a:pPr marL="343080" indent="-342360" algn="just">
                        <a:lnSpc>
                          <a:spcPct val="100000"/>
                        </a:lnSpc>
                        <a:buClr>
                          <a:srgbClr val="000000"/>
                        </a:buClr>
                        <a:buFont typeface="Symbol"/>
                        <a:buChar char=""/>
                      </a:pPr>
                      <a:r>
                        <a:rPr lang="sr-Latn-RS" sz="800" spc="-1" strike="noStrike">
                          <a:solidFill>
                            <a:srgbClr val="000000"/>
                          </a:solidFill>
                          <a:uFill>
                            <a:solidFill>
                              <a:srgbClr val="ffffff"/>
                            </a:solidFill>
                          </a:uFill>
                          <a:latin typeface="Arial"/>
                          <a:ea typeface="SimSun"/>
                        </a:rPr>
                        <a:t>Градско/општинско правобранилаштво</a:t>
                      </a:r>
                      <a:endParaRPr lang="sr-Latn-RS" sz="1800" spc="-1" strike="noStrike">
                        <a:solidFill>
                          <a:srgbClr val="000000"/>
                        </a:solidFill>
                        <a:uFill>
                          <a:solidFill>
                            <a:srgbClr val="ffffff"/>
                          </a:solidFill>
                        </a:uFill>
                        <a:latin typeface="Arial"/>
                      </a:endParaRPr>
                    </a:p>
                    <a:p>
                      <a:pPr marL="343080" indent="-342360" algn="just">
                        <a:lnSpc>
                          <a:spcPct val="100000"/>
                        </a:lnSpc>
                        <a:buClr>
                          <a:srgbClr val="000000"/>
                        </a:buClr>
                        <a:buFont typeface="Symbol"/>
                        <a:buChar char=""/>
                      </a:pPr>
                      <a:r>
                        <a:rPr lang="sr-Latn-RS" sz="800" spc="-1" strike="noStrike">
                          <a:solidFill>
                            <a:srgbClr val="000000"/>
                          </a:solidFill>
                          <a:uFill>
                            <a:solidFill>
                              <a:srgbClr val="ffffff"/>
                            </a:solidFill>
                          </a:uFill>
                          <a:latin typeface="Arial"/>
                          <a:ea typeface="SimSun"/>
                        </a:rPr>
                        <a:t>Архива.</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just">
                        <a:lnSpc>
                          <a:spcPct val="100000"/>
                        </a:lnSpc>
                      </a:pPr>
                      <a:r>
                        <a:rPr b="1" lang="sr-Latn-RS" sz="800" spc="-1" strike="noStrike">
                          <a:solidFill>
                            <a:srgbClr val="000000"/>
                          </a:solidFill>
                          <a:uFill>
                            <a:solidFill>
                              <a:srgbClr val="ffffff"/>
                            </a:solidFill>
                          </a:uFill>
                          <a:latin typeface="Arial"/>
                          <a:ea typeface="SimSun"/>
                        </a:rPr>
                        <a:t> </a:t>
                      </a:r>
                      <a:endParaRPr lang="sr-Latn-RS" sz="1800" spc="-1" strike="noStrike">
                        <a:solidFill>
                          <a:srgbClr val="000000"/>
                        </a:solidFill>
                        <a:uFill>
                          <a:solidFill>
                            <a:srgbClr val="ffffff"/>
                          </a:solidFill>
                        </a:uFill>
                        <a:latin typeface="Arial"/>
                      </a:endParaRPr>
                    </a:p>
                    <a:p>
                      <a:pPr algn="r">
                        <a:lnSpc>
                          <a:spcPct val="115000"/>
                        </a:lnSpc>
                      </a:pPr>
                      <a:r>
                        <a:rPr lang="sr-Latn-RS" sz="800" spc="-1" strike="noStrike">
                          <a:solidFill>
                            <a:srgbClr val="000000"/>
                          </a:solidFill>
                          <a:uFill>
                            <a:solidFill>
                              <a:srgbClr val="ffffff"/>
                            </a:solidFill>
                          </a:uFill>
                          <a:latin typeface="Arial"/>
                          <a:ea typeface="Arial"/>
                        </a:rPr>
                        <a:t>ПОТПИС ОВЛАШЋЕНОГ ЛИЦА</a:t>
                      </a:r>
                      <a:endParaRPr lang="sr-Latn-RS" sz="1800" spc="-1" strike="noStrike">
                        <a:solidFill>
                          <a:srgbClr val="000000"/>
                        </a:solidFill>
                        <a:uFill>
                          <a:solidFill>
                            <a:srgbClr val="ffffff"/>
                          </a:solidFill>
                        </a:uFill>
                        <a:latin typeface="Arial"/>
                      </a:endParaRPr>
                    </a:p>
                  </a:txBody>
                  <a:tcPr marL="91440" marR="91440">
                    <a:noFill/>
                  </a:tcPr>
                </a:tc>
              </a:tr>
            </a:tbl>
          </a:graphicData>
        </a:graphic>
      </p:graphicFrame>
      <p:sp>
        <p:nvSpPr>
          <p:cNvPr id="144" name="CustomShape 2"/>
          <p:cNvSpPr/>
          <p:nvPr/>
        </p:nvSpPr>
        <p:spPr>
          <a:xfrm>
            <a:off x="284040" y="0"/>
            <a:ext cx="11140200" cy="113508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1800" spc="-1" strike="noStrike">
                <a:solidFill>
                  <a:srgbClr val="000000"/>
                </a:solidFill>
                <a:uFill>
                  <a:solidFill>
                    <a:srgbClr val="ffffff"/>
                  </a:solidFill>
                </a:uFill>
                <a:latin typeface="Arial"/>
                <a:ea typeface="Arial"/>
              </a:rPr>
              <a:t>Модел решења за утврђивање земљишта за редовну употребу</a:t>
            </a:r>
            <a:endParaRPr lang="sr-Latn-RS" sz="1800" spc="-1" strike="noStrike">
              <a:solidFill>
                <a:srgbClr val="000000"/>
              </a:solidFill>
              <a:uFill>
                <a:solidFill>
                  <a:srgbClr val="ffffff"/>
                </a:solidFill>
              </a:uFill>
              <a:latin typeface="Arial"/>
            </a:endParaRPr>
          </a:p>
        </p:txBody>
      </p:sp>
    </p:spTree>
  </p:cSld>
  <p:timing>
    <p:tnLst>
      <p:par>
        <p:cTn id="42" dur="indefinite" restart="never" nodeType="tmRoot">
          <p:childTnLst>
            <p:seq>
              <p:cTn id="43"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45" name="CustomShape 1"/>
          <p:cNvSpPr/>
          <p:nvPr/>
        </p:nvSpPr>
        <p:spPr>
          <a:xfrm>
            <a:off x="2880" y="0"/>
            <a:ext cx="12188160" cy="6857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46" name="CustomShape 2"/>
          <p:cNvSpPr/>
          <p:nvPr/>
        </p:nvSpPr>
        <p:spPr>
          <a:xfrm>
            <a:off x="0" y="0"/>
            <a:ext cx="4166640" cy="6857280"/>
          </a:xfrm>
          <a:custGeom>
            <a:avLst/>
            <a:gdLst/>
            <a:ah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p:style>
      </p:sp>
      <p:sp>
        <p:nvSpPr>
          <p:cNvPr id="147" name="CustomShape 3"/>
          <p:cNvSpPr/>
          <p:nvPr/>
        </p:nvSpPr>
        <p:spPr>
          <a:xfrm>
            <a:off x="318960" y="1360800"/>
            <a:ext cx="3692520" cy="446040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4000" spc="-1" strike="noStrike">
                <a:solidFill>
                  <a:srgbClr val="ffffff"/>
                </a:solidFill>
                <a:uFill>
                  <a:solidFill>
                    <a:srgbClr val="ffffff"/>
                  </a:solidFill>
                </a:uFill>
                <a:latin typeface="Arial"/>
                <a:ea typeface="Calibri"/>
              </a:rPr>
              <a:t>Члан 105. ЗПИ</a:t>
            </a:r>
            <a:endParaRPr lang="sr-Latn-RS" sz="1800" spc="-1" strike="noStrike">
              <a:solidFill>
                <a:srgbClr val="000000"/>
              </a:solidFill>
              <a:uFill>
                <a:solidFill>
                  <a:srgbClr val="ffffff"/>
                </a:solidFill>
              </a:uFill>
              <a:latin typeface="Arial"/>
            </a:endParaRPr>
          </a:p>
        </p:txBody>
      </p:sp>
      <p:sp>
        <p:nvSpPr>
          <p:cNvPr id="148" name="CustomShape 4"/>
          <p:cNvSpPr/>
          <p:nvPr/>
        </p:nvSpPr>
        <p:spPr>
          <a:xfrm flipV="1">
            <a:off x="7550280" y="2454480"/>
            <a:ext cx="4082760" cy="4082760"/>
          </a:xfrm>
          <a:prstGeom prst="arc">
            <a:avLst>
              <a:gd name="adj1" fmla="val 16200000"/>
              <a:gd name="adj2" fmla="val 0"/>
            </a:avLst>
          </a:prstGeom>
          <a:noFill/>
          <a:ln cap="rnd" w="127080">
            <a:solidFill>
              <a:schemeClr val="accent4"/>
            </a:solidFill>
            <a:custDash>
              <a:ds d="400000" sp="300000"/>
            </a:custDash>
            <a:round/>
          </a:ln>
        </p:spPr>
        <p:style>
          <a:lnRef idx="1">
            <a:schemeClr val="accent1"/>
          </a:lnRef>
          <a:fillRef idx="0">
            <a:schemeClr val="accent1"/>
          </a:fillRef>
          <a:effectRef idx="0">
            <a:schemeClr val="accent1"/>
          </a:effectRef>
          <a:fontRef idx="minor"/>
        </p:style>
      </p:sp>
      <p:sp>
        <p:nvSpPr>
          <p:cNvPr id="149" name="CustomShape 5"/>
          <p:cNvSpPr/>
          <p:nvPr/>
        </p:nvSpPr>
        <p:spPr>
          <a:xfrm>
            <a:off x="4167360" y="393480"/>
            <a:ext cx="7725600" cy="5585040"/>
          </a:xfrm>
          <a:prstGeom prst="rect">
            <a:avLst/>
          </a:prstGeom>
          <a:noFill/>
          <a:ln>
            <a:noFill/>
          </a:ln>
        </p:spPr>
        <p:style>
          <a:lnRef idx="0"/>
          <a:fillRef idx="0"/>
          <a:effectRef idx="0"/>
          <a:fontRef idx="minor"/>
        </p:style>
        <p:txBody>
          <a:bodyPr lIns="90000" rIns="90000" tIns="45000" bIns="45000" anchor="ctr"/>
          <a:p>
            <a:pPr marL="114480">
              <a:lnSpc>
                <a:spcPct val="90000"/>
              </a:lnSpc>
            </a:pPr>
            <a:endParaRPr lang="sr-Latn-RS" sz="1800" spc="-1" strike="noStrike">
              <a:solidFill>
                <a:srgbClr val="000000"/>
              </a:solidFill>
              <a:uFill>
                <a:solidFill>
                  <a:srgbClr val="ffffff"/>
                </a:solidFill>
              </a:uFill>
              <a:latin typeface="Arial"/>
            </a:endParaRPr>
          </a:p>
          <a:p>
            <a:pPr marL="114480">
              <a:lnSpc>
                <a:spcPct val="90000"/>
              </a:lnSpc>
            </a:pPr>
            <a:r>
              <a:rPr lang="sr-Latn-RS" sz="1600" spc="-1" strike="noStrike">
                <a:solidFill>
                  <a:srgbClr val="000000"/>
                </a:solidFill>
                <a:uFill>
                  <a:solidFill>
                    <a:srgbClr val="ffffff"/>
                  </a:solidFill>
                </a:uFill>
                <a:latin typeface="Arial"/>
                <a:ea typeface="Calibri"/>
              </a:rPr>
              <a:t>Чланом 105. ЗПИ регулисан је поступак уписа права својине на одређеном и утврђеном земљишту за редовну употребу објекта, а по правноснажности решења којим је одређено земљиште за редовну употребу објекта.</a:t>
            </a:r>
            <a:endParaRPr lang="sr-Latn-RS" sz="1800" spc="-1" strike="noStrike">
              <a:solidFill>
                <a:srgbClr val="000000"/>
              </a:solidFill>
              <a:uFill>
                <a:solidFill>
                  <a:srgbClr val="ffffff"/>
                </a:solidFill>
              </a:uFill>
              <a:latin typeface="Arial"/>
            </a:endParaRPr>
          </a:p>
          <a:p>
            <a:pPr marL="114480">
              <a:lnSpc>
                <a:spcPct val="90000"/>
              </a:lnSpc>
            </a:pPr>
            <a:r>
              <a:rPr lang="sr-Latn-RS" sz="1600" spc="-1" strike="noStrike">
                <a:solidFill>
                  <a:srgbClr val="000000"/>
                </a:solidFill>
                <a:uFill>
                  <a:solidFill>
                    <a:srgbClr val="ffffff"/>
                  </a:solidFill>
                </a:uFill>
                <a:latin typeface="Arial"/>
                <a:ea typeface="Calibri"/>
              </a:rPr>
              <a:t>Надлежна служба по службеној дужности, доставља органу надлежном за послове државног премера и катастра предметно решење, а орган надлежан за послове државног премера и катастра на основу тог решења врши упис права својине у катастру непокретности.</a:t>
            </a:r>
            <a:endParaRPr lang="sr-Latn-RS" sz="1800" spc="-1" strike="noStrike">
              <a:solidFill>
                <a:srgbClr val="000000"/>
              </a:solidFill>
              <a:uFill>
                <a:solidFill>
                  <a:srgbClr val="ffffff"/>
                </a:solidFill>
              </a:uFill>
              <a:latin typeface="Arial"/>
            </a:endParaRPr>
          </a:p>
          <a:p>
            <a:pPr marL="114480">
              <a:lnSpc>
                <a:spcPct val="90000"/>
              </a:lnSpc>
            </a:pPr>
            <a:r>
              <a:rPr lang="sr-Latn-RS" sz="1600" spc="-1" strike="noStrike">
                <a:solidFill>
                  <a:srgbClr val="000000"/>
                </a:solidFill>
                <a:uFill>
                  <a:solidFill>
                    <a:srgbClr val="ffffff"/>
                  </a:solidFill>
                </a:uFill>
                <a:latin typeface="Arial"/>
                <a:ea typeface="Calibri"/>
              </a:rPr>
              <a:t>Овим чланом  прописано је и да:</a:t>
            </a:r>
            <a:endParaRPr lang="sr-Latn-RS" sz="1800" spc="-1" strike="noStrike">
              <a:solidFill>
                <a:srgbClr val="000000"/>
              </a:solidFill>
              <a:uFill>
                <a:solidFill>
                  <a:srgbClr val="ffffff"/>
                </a:solidFill>
              </a:uFill>
              <a:latin typeface="Arial"/>
            </a:endParaRPr>
          </a:p>
          <a:p>
            <a:pPr marL="457200" indent="-342360">
              <a:lnSpc>
                <a:spcPct val="90000"/>
              </a:lnSpc>
              <a:buClr>
                <a:srgbClr val="000000"/>
              </a:buClr>
              <a:buFont typeface="Arial"/>
              <a:buChar char="•"/>
            </a:pPr>
            <a:r>
              <a:rPr lang="sr-Latn-RS" sz="1600" spc="-1" strike="noStrike">
                <a:solidFill>
                  <a:srgbClr val="000000"/>
                </a:solidFill>
                <a:uFill>
                  <a:solidFill>
                    <a:srgbClr val="ffffff"/>
                  </a:solidFill>
                </a:uFill>
                <a:latin typeface="Arial"/>
                <a:ea typeface="Calibri"/>
              </a:rPr>
              <a:t>ако се у току поступка утврди да површина катастарске парцеле истовремено представља и земљиште за редовну употребу објекта, власник постојећег објекта стиче право својине на том грађевинском земљишту, по тржишној цени, непосредном погодбом, а надлежни орган једним решењем утврђује земљиште за редовну употребу објекта и право на претварање права коришћења у право својине.</a:t>
            </a:r>
            <a:endParaRPr lang="sr-Latn-RS" sz="1800" spc="-1" strike="noStrike">
              <a:solidFill>
                <a:srgbClr val="000000"/>
              </a:solidFill>
              <a:uFill>
                <a:solidFill>
                  <a:srgbClr val="ffffff"/>
                </a:solidFill>
              </a:uFill>
              <a:latin typeface="Arial"/>
            </a:endParaRPr>
          </a:p>
          <a:p>
            <a:pPr marL="457200" indent="-342360">
              <a:lnSpc>
                <a:spcPct val="90000"/>
              </a:lnSpc>
              <a:buClr>
                <a:srgbClr val="000000"/>
              </a:buClr>
              <a:buFont typeface="Arial"/>
              <a:buChar char="•"/>
            </a:pPr>
            <a:r>
              <a:rPr lang="sr-Latn-RS" sz="1600" spc="-1" strike="noStrike">
                <a:solidFill>
                  <a:srgbClr val="000000"/>
                </a:solidFill>
                <a:uFill>
                  <a:solidFill>
                    <a:srgbClr val="ffffff"/>
                  </a:solidFill>
                </a:uFill>
                <a:latin typeface="Arial"/>
                <a:ea typeface="Calibri"/>
              </a:rPr>
              <a:t>ако се у поступку утврди да је земљиште за редовну употребу објекта мање од катастарске парцеле на којој је објекат саграђен, а од преосталог земљишта </a:t>
            </a:r>
            <a:r>
              <a:rPr i="1" lang="sr-Latn-RS" sz="1600" spc="-1" strike="noStrike" u="sng">
                <a:solidFill>
                  <a:srgbClr val="000000"/>
                </a:solidFill>
                <a:uFill>
                  <a:solidFill>
                    <a:srgbClr val="ffffff"/>
                  </a:solidFill>
                </a:uFill>
                <a:latin typeface="Arial"/>
                <a:ea typeface="Calibri"/>
              </a:rPr>
              <a:t>се не може формирати</a:t>
            </a:r>
            <a:r>
              <a:rPr lang="sr-Latn-RS" sz="1600" spc="-1" strike="noStrike">
                <a:solidFill>
                  <a:srgbClr val="000000"/>
                </a:solidFill>
                <a:uFill>
                  <a:solidFill>
                    <a:srgbClr val="ffffff"/>
                  </a:solidFill>
                </a:uFill>
                <a:latin typeface="Arial"/>
                <a:ea typeface="Calibri"/>
              </a:rPr>
              <a:t> посебна грађевинска парцела, власник земљишта може тај преостали део земљишта отуђити власнику објекта по тржишној цени, непосредном погодбом</a:t>
            </a:r>
            <a:endParaRPr lang="sr-Latn-RS" sz="1800" spc="-1" strike="noStrike">
              <a:solidFill>
                <a:srgbClr val="000000"/>
              </a:solidFill>
              <a:uFill>
                <a:solidFill>
                  <a:srgbClr val="ffffff"/>
                </a:solidFill>
              </a:uFill>
              <a:latin typeface="Arial"/>
            </a:endParaRPr>
          </a:p>
          <a:p>
            <a:pPr marL="457200" indent="-342360">
              <a:lnSpc>
                <a:spcPct val="90000"/>
              </a:lnSpc>
              <a:buClr>
                <a:srgbClr val="000000"/>
              </a:buClr>
              <a:buFont typeface="Arial"/>
              <a:buChar char="•"/>
            </a:pPr>
            <a:r>
              <a:rPr lang="sr-Latn-RS" sz="1600" spc="-1" strike="noStrike">
                <a:solidFill>
                  <a:srgbClr val="000000"/>
                </a:solidFill>
                <a:uFill>
                  <a:solidFill>
                    <a:srgbClr val="ffffff"/>
                  </a:solidFill>
                </a:uFill>
                <a:latin typeface="Arial"/>
                <a:ea typeface="Calibri"/>
              </a:rPr>
              <a:t>ако се у току поступка утврди да је земљиште за редовну употребу објекта мање од катастарске парцеле на којој је објекат саграђен, а од преосталог земљишта </a:t>
            </a:r>
            <a:r>
              <a:rPr i="1" lang="sr-Latn-RS" sz="1600" spc="-1" strike="noStrike" u="sng">
                <a:solidFill>
                  <a:srgbClr val="000000"/>
                </a:solidFill>
                <a:uFill>
                  <a:solidFill>
                    <a:srgbClr val="ffffff"/>
                  </a:solidFill>
                </a:uFill>
                <a:latin typeface="Arial"/>
                <a:ea typeface="Calibri"/>
              </a:rPr>
              <a:t>се може формирати</a:t>
            </a:r>
            <a:r>
              <a:rPr lang="sr-Latn-RS" sz="1600" spc="-1" strike="noStrike">
                <a:solidFill>
                  <a:srgbClr val="000000"/>
                </a:solidFill>
                <a:uFill>
                  <a:solidFill>
                    <a:srgbClr val="ffffff"/>
                  </a:solidFill>
                </a:uFill>
                <a:latin typeface="Arial"/>
                <a:ea typeface="Calibri"/>
              </a:rPr>
              <a:t> посебна грађевинска парцела, власник земљишта располаже тим земљиштем у складу са законом.</a:t>
            </a:r>
            <a:endParaRPr lang="sr-Latn-RS" sz="1800" spc="-1" strike="noStrike">
              <a:solidFill>
                <a:srgbClr val="000000"/>
              </a:solidFill>
              <a:uFill>
                <a:solidFill>
                  <a:srgbClr val="ffffff"/>
                </a:solidFill>
              </a:uFill>
              <a:latin typeface="Arial"/>
            </a:endParaRPr>
          </a:p>
        </p:txBody>
      </p:sp>
    </p:spTree>
  </p:cSld>
  <p:timing>
    <p:tnLst>
      <p:par>
        <p:cTn id="44" dur="indefinite" restart="never" nodeType="tmRoot">
          <p:childTnLst>
            <p:seq>
              <p:cTn id="45"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50" name="CustomShape 1"/>
          <p:cNvSpPr/>
          <p:nvPr/>
        </p:nvSpPr>
        <p:spPr>
          <a:xfrm>
            <a:off x="0" y="0"/>
            <a:ext cx="12191400" cy="68659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p:style>
      </p:sp>
      <p:pic>
        <p:nvPicPr>
          <p:cNvPr id="151" name="Picture 5" descr=""/>
          <p:cNvPicPr/>
          <p:nvPr/>
        </p:nvPicPr>
        <p:blipFill>
          <a:blip r:embed="rId1"/>
          <a:srcRect l="10929" t="0" r="6848" b="0"/>
          <a:stretch/>
        </p:blipFill>
        <p:spPr>
          <a:xfrm>
            <a:off x="0" y="0"/>
            <a:ext cx="12191400" cy="6857280"/>
          </a:xfrm>
          <a:prstGeom prst="rect">
            <a:avLst/>
          </a:prstGeom>
          <a:ln>
            <a:noFill/>
          </a:ln>
        </p:spPr>
      </p:pic>
      <p:sp>
        <p:nvSpPr>
          <p:cNvPr id="152" name="CustomShape 2"/>
          <p:cNvSpPr/>
          <p:nvPr/>
        </p:nvSpPr>
        <p:spPr>
          <a:xfrm>
            <a:off x="3111480" y="370440"/>
            <a:ext cx="5923080" cy="5923080"/>
          </a:xfrm>
          <a:prstGeom prst="ellipse">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p:style>
      </p:sp>
      <p:sp>
        <p:nvSpPr>
          <p:cNvPr id="153" name="CustomShape 3"/>
          <p:cNvSpPr/>
          <p:nvPr/>
        </p:nvSpPr>
        <p:spPr>
          <a:xfrm>
            <a:off x="3577320" y="1032480"/>
            <a:ext cx="5036760" cy="2981520"/>
          </a:xfrm>
          <a:prstGeom prst="rect">
            <a:avLst/>
          </a:prstGeom>
          <a:noFill/>
          <a:ln>
            <a:noFill/>
          </a:ln>
        </p:spPr>
        <p:style>
          <a:lnRef idx="0"/>
          <a:fillRef idx="0"/>
          <a:effectRef idx="0"/>
          <a:fontRef idx="minor"/>
        </p:style>
        <p:txBody>
          <a:bodyPr lIns="90000" rIns="90000" tIns="45000" bIns="45000" anchor="b"/>
          <a:p>
            <a:pPr algn="ctr">
              <a:lnSpc>
                <a:spcPct val="90000"/>
              </a:lnSpc>
            </a:pPr>
            <a:r>
              <a:rPr lang="sr-Latn-RS" sz="6000" spc="-1" strike="noStrike">
                <a:solidFill>
                  <a:srgbClr val="000000"/>
                </a:solidFill>
                <a:uFill>
                  <a:solidFill>
                    <a:srgbClr val="ffffff"/>
                  </a:solidFill>
                </a:uFill>
                <a:latin typeface="Arial"/>
              </a:rPr>
              <a:t>АНКЕТА</a:t>
            </a:r>
            <a:endParaRPr lang="sr-Latn-RS" sz="1800" spc="-1" strike="noStrike">
              <a:solidFill>
                <a:srgbClr val="000000"/>
              </a:solidFill>
              <a:uFill>
                <a:solidFill>
                  <a:srgbClr val="ffffff"/>
                </a:solidFill>
              </a:uFill>
              <a:latin typeface="Arial"/>
            </a:endParaRPr>
          </a:p>
        </p:txBody>
      </p:sp>
      <p:sp>
        <p:nvSpPr>
          <p:cNvPr id="154" name="CustomShape 4"/>
          <p:cNvSpPr/>
          <p:nvPr/>
        </p:nvSpPr>
        <p:spPr>
          <a:xfrm flipV="1" rot="9366600">
            <a:off x="2607840" y="9000"/>
            <a:ext cx="6815520" cy="6815160"/>
          </a:xfrm>
          <a:prstGeom prst="arc">
            <a:avLst>
              <a:gd name="adj1" fmla="val 16200000"/>
              <a:gd name="adj2" fmla="val 20401595"/>
            </a:avLst>
          </a:prstGeom>
          <a:noFill/>
          <a:ln cap="rnd" w="127080">
            <a:solidFill>
              <a:schemeClr val="accent4">
                <a:alpha val="95000"/>
              </a:schemeClr>
            </a:solidFill>
            <a:custDash>
              <a:ds d="400000" sp="300000"/>
            </a:custDash>
            <a:round/>
          </a:ln>
        </p:spPr>
        <p:style>
          <a:lnRef idx="1">
            <a:schemeClr val="accent1"/>
          </a:lnRef>
          <a:fillRef idx="0">
            <a:schemeClr val="accent1"/>
          </a:fillRef>
          <a:effectRef idx="0">
            <a:schemeClr val="accent1"/>
          </a:effectRef>
          <a:fontRef idx="minor"/>
        </p:style>
      </p:sp>
      <p:sp>
        <p:nvSpPr>
          <p:cNvPr id="155" name="CustomShape 5"/>
          <p:cNvSpPr/>
          <p:nvPr/>
        </p:nvSpPr>
        <p:spPr>
          <a:xfrm>
            <a:off x="8153280" y="4609800"/>
            <a:ext cx="872280" cy="848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p:style>
      </p:sp>
    </p:spTree>
  </p:cSld>
  <p:timing>
    <p:tnLst>
      <p:par>
        <p:cTn id="46" dur="indefinite" restart="never" nodeType="tmRoot">
          <p:childTnLst>
            <p:seq>
              <p:cTn id="47" nodeType="mainSeq"/>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pic>
        <p:nvPicPr>
          <p:cNvPr id="156" name="Picture 4" descr=""/>
          <p:cNvPicPr/>
          <p:nvPr/>
        </p:nvPicPr>
        <p:blipFill>
          <a:blip r:embed="rId1"/>
          <a:srcRect l="10929" t="0" r="6848" b="0"/>
          <a:stretch/>
        </p:blipFill>
        <p:spPr>
          <a:xfrm>
            <a:off x="0" y="0"/>
            <a:ext cx="12191400" cy="6857280"/>
          </a:xfrm>
          <a:prstGeom prst="rect">
            <a:avLst/>
          </a:prstGeom>
          <a:ln>
            <a:noFill/>
          </a:ln>
        </p:spPr>
      </p:pic>
      <p:sp>
        <p:nvSpPr>
          <p:cNvPr id="157" name="CustomShape 1"/>
          <p:cNvSpPr/>
          <p:nvPr/>
        </p:nvSpPr>
        <p:spPr>
          <a:xfrm>
            <a:off x="0" y="0"/>
            <a:ext cx="8129160" cy="68572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p:style>
      </p:sp>
      <p:sp>
        <p:nvSpPr>
          <p:cNvPr id="158" name="CustomShape 2"/>
          <p:cNvSpPr/>
          <p:nvPr/>
        </p:nvSpPr>
        <p:spPr>
          <a:xfrm>
            <a:off x="643320" y="321840"/>
            <a:ext cx="6890400" cy="113508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3600" spc="-1" strike="noStrike">
                <a:solidFill>
                  <a:srgbClr val="000000"/>
                </a:solidFill>
                <a:uFill>
                  <a:solidFill>
                    <a:srgbClr val="ffffff"/>
                  </a:solidFill>
                </a:uFill>
                <a:latin typeface="Arial"/>
              </a:rPr>
              <a:t>Анализа примене у пракси</a:t>
            </a:r>
            <a:endParaRPr lang="sr-Latn-RS" sz="1800" spc="-1" strike="noStrike">
              <a:solidFill>
                <a:srgbClr val="000000"/>
              </a:solidFill>
              <a:uFill>
                <a:solidFill>
                  <a:srgbClr val="ffffff"/>
                </a:solidFill>
              </a:uFill>
              <a:latin typeface="Arial"/>
            </a:endParaRPr>
          </a:p>
        </p:txBody>
      </p:sp>
      <p:sp>
        <p:nvSpPr>
          <p:cNvPr id="159" name="CustomShape 3"/>
          <p:cNvSpPr/>
          <p:nvPr/>
        </p:nvSpPr>
        <p:spPr>
          <a:xfrm>
            <a:off x="561600" y="1776600"/>
            <a:ext cx="6890400" cy="4393440"/>
          </a:xfrm>
          <a:prstGeom prst="rect">
            <a:avLst/>
          </a:prstGeom>
          <a:noFill/>
          <a:ln>
            <a:noFill/>
          </a:ln>
        </p:spPr>
        <p:style>
          <a:lnRef idx="0"/>
          <a:fillRef idx="0"/>
          <a:effectRef idx="0"/>
          <a:fontRef idx="minor"/>
        </p:style>
        <p:txBody>
          <a:bodyPr lIns="90000" rIns="90000" tIns="45000" bIns="45000"/>
          <a:p>
            <a:pPr marL="285840" indent="-22788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DejaVu Sans"/>
              </a:rPr>
              <a:t>Од 30. јуна до 03. јула 2020. године, путем анкете је добијено 35 одговора, односно одговорили су представници укупно 33 ЈЛС, које укључују градове, општине и градске општине.</a:t>
            </a:r>
            <a:endParaRPr lang="sr-Latn-RS" sz="1800" spc="-1" strike="noStrike">
              <a:solidFill>
                <a:srgbClr val="000000"/>
              </a:solidFill>
              <a:uFill>
                <a:solidFill>
                  <a:srgbClr val="ffffff"/>
                </a:solidFill>
              </a:uFill>
              <a:latin typeface="Arial"/>
            </a:endParaRPr>
          </a:p>
          <a:p>
            <a:pPr marL="285840" indent="-22788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Arial"/>
              </a:rPr>
              <a:t>Неки од основних изазова са којима се у практичној примени прописа сусрећу службе ЈЛС: потешкоће у дефинисању урбанистичке типологије и њених карактеристика; изазови у спровођењу поступка када се ради о земљишту јавне намене; финансијска немогућност власника објекта да откупи целу ГП; покушаји неких власника објеката да кроз озакоњење и утврђивање земљишта за редовну употребу непосредном погодбом дођу до већих површина земљишта; недостатак јасно одређеног интереса управе када се ради о управљању земљиштем, и др.  </a:t>
            </a:r>
            <a:endParaRPr lang="sr-Latn-RS" sz="1800" spc="-1" strike="noStrike">
              <a:solidFill>
                <a:srgbClr val="000000"/>
              </a:solidFill>
              <a:uFill>
                <a:solidFill>
                  <a:srgbClr val="ffffff"/>
                </a:solidFill>
              </a:uFill>
              <a:latin typeface="Arial"/>
            </a:endParaRPr>
          </a:p>
          <a:p>
            <a:pPr>
              <a:lnSpc>
                <a:spcPct val="90000"/>
              </a:lnSpc>
            </a:pPr>
            <a:endParaRPr lang="sr-Latn-RS" sz="1800" spc="-1" strike="noStrike">
              <a:solidFill>
                <a:srgbClr val="000000"/>
              </a:solidFill>
              <a:uFill>
                <a:solidFill>
                  <a:srgbClr val="ffffff"/>
                </a:solidFill>
              </a:uFill>
              <a:latin typeface="Arial"/>
            </a:endParaRPr>
          </a:p>
        </p:txBody>
      </p:sp>
      <p:sp>
        <p:nvSpPr>
          <p:cNvPr id="160" name="CustomShape 4"/>
          <p:cNvSpPr/>
          <p:nvPr/>
        </p:nvSpPr>
        <p:spPr>
          <a:xfrm rot="2700000">
            <a:off x="11235600" y="1893960"/>
            <a:ext cx="541080" cy="541080"/>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p:style>
      </p:sp>
      <p:sp>
        <p:nvSpPr>
          <p:cNvPr id="161" name="CustomShape 5"/>
          <p:cNvSpPr/>
          <p:nvPr/>
        </p:nvSpPr>
        <p:spPr>
          <a:xfrm rot="16200000">
            <a:off x="10594440" y="1242720"/>
            <a:ext cx="2125800" cy="1068120"/>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p:style>
      </p:sp>
      <p:sp>
        <p:nvSpPr>
          <p:cNvPr id="162" name="CustomShape 6"/>
          <p:cNvSpPr/>
          <p:nvPr/>
        </p:nvSpPr>
        <p:spPr>
          <a:xfrm rot="5400000">
            <a:off x="-500400" y="5103000"/>
            <a:ext cx="2016720" cy="101340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p:style>
      </p:sp>
      <p:sp>
        <p:nvSpPr>
          <p:cNvPr id="163" name="CustomShape 7"/>
          <p:cNvSpPr/>
          <p:nvPr/>
        </p:nvSpPr>
        <p:spPr>
          <a:xfrm rot="2700000">
            <a:off x="427680" y="5728320"/>
            <a:ext cx="484920" cy="48492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p:style>
      </p:sp>
    </p:spTree>
  </p:cSld>
  <p:timing>
    <p:tnLst>
      <p:par>
        <p:cTn id="48" dur="indefinite" restart="never" nodeType="tmRoot">
          <p:childTnLst>
            <p:seq>
              <p:cTn id="49" nodeType="mainSeq"/>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64" name="CustomShape 1"/>
          <p:cNvSpPr/>
          <p:nvPr/>
        </p:nvSpPr>
        <p:spPr>
          <a:xfrm>
            <a:off x="0" y="0"/>
            <a:ext cx="12191400" cy="6857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65" name="CustomShape 2"/>
          <p:cNvSpPr/>
          <p:nvPr/>
        </p:nvSpPr>
        <p:spPr>
          <a:xfrm>
            <a:off x="558360" y="0"/>
            <a:ext cx="11166840" cy="2018160"/>
          </a:xfrm>
          <a:prstGeom prst="rect">
            <a:avLst/>
          </a:prstGeom>
          <a:solidFill>
            <a:schemeClr val="bg1"/>
          </a:solidFill>
          <a:ln w="9360">
            <a:solidFill>
              <a:srgbClr val="e1e1e1"/>
            </a:solidFill>
            <a:round/>
          </a:ln>
          <a:effectLst>
            <a:outerShdw algn="tl" blurRad="50800" dir="2700000" dist="37674"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p:style>
      </p:sp>
      <p:sp>
        <p:nvSpPr>
          <p:cNvPr id="166" name="CustomShape 3"/>
          <p:cNvSpPr/>
          <p:nvPr/>
        </p:nvSpPr>
        <p:spPr>
          <a:xfrm>
            <a:off x="567000" y="0"/>
            <a:ext cx="11154960" cy="2010960"/>
          </a:xfrm>
          <a:prstGeom prst="rect">
            <a:avLst/>
          </a:prstGeom>
          <a:solidFill>
            <a:schemeClr val="bg1"/>
          </a:solidFill>
          <a:ln w="9360">
            <a:noFill/>
          </a:ln>
        </p:spPr>
        <p:style>
          <a:lnRef idx="2">
            <a:schemeClr val="accent1">
              <a:shade val="50000"/>
            </a:schemeClr>
          </a:lnRef>
          <a:fillRef idx="1">
            <a:schemeClr val="accent1"/>
          </a:fillRef>
          <a:effectRef idx="0">
            <a:schemeClr val="accent1"/>
          </a:effectRef>
          <a:fontRef idx="minor"/>
        </p:style>
      </p:sp>
      <p:sp>
        <p:nvSpPr>
          <p:cNvPr id="167" name="CustomShape 4"/>
          <p:cNvSpPr/>
          <p:nvPr/>
        </p:nvSpPr>
        <p:spPr>
          <a:xfrm>
            <a:off x="1115640" y="548640"/>
            <a:ext cx="10167480" cy="117900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4000" spc="-1" strike="noStrike">
                <a:solidFill>
                  <a:srgbClr val="000000"/>
                </a:solidFill>
                <a:uFill>
                  <a:solidFill>
                    <a:srgbClr val="ffffff"/>
                  </a:solidFill>
                </a:uFill>
                <a:latin typeface="Arial"/>
                <a:ea typeface="Calibri"/>
              </a:rPr>
              <a:t>Анкета ЈЛС - одговори</a:t>
            </a:r>
            <a:endParaRPr lang="sr-Latn-RS" sz="1800" spc="-1" strike="noStrike">
              <a:solidFill>
                <a:srgbClr val="000000"/>
              </a:solidFill>
              <a:uFill>
                <a:solidFill>
                  <a:srgbClr val="ffffff"/>
                </a:solidFill>
              </a:uFill>
              <a:latin typeface="Arial"/>
            </a:endParaRPr>
          </a:p>
        </p:txBody>
      </p:sp>
      <p:sp>
        <p:nvSpPr>
          <p:cNvPr id="168" name="CustomShape 5"/>
          <p:cNvSpPr/>
          <p:nvPr/>
        </p:nvSpPr>
        <p:spPr>
          <a:xfrm>
            <a:off x="498960" y="758880"/>
            <a:ext cx="127440" cy="703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p:style>
      </p:sp>
      <p:pic>
        <p:nvPicPr>
          <p:cNvPr id="169" name="Picture 2" descr=""/>
          <p:cNvPicPr/>
          <p:nvPr/>
        </p:nvPicPr>
        <p:blipFill>
          <a:blip r:embed="rId1"/>
          <a:stretch/>
        </p:blipFill>
        <p:spPr>
          <a:xfrm>
            <a:off x="1778760" y="2192760"/>
            <a:ext cx="8633880" cy="3915360"/>
          </a:xfrm>
          <a:prstGeom prst="rect">
            <a:avLst/>
          </a:prstGeom>
          <a:ln>
            <a:noFill/>
          </a:ln>
        </p:spPr>
      </p:pic>
    </p:spTree>
  </p:cSld>
  <p:timing>
    <p:tnLst>
      <p:par>
        <p:cTn id="50" dur="indefinite" restart="never" nodeType="tmRoot">
          <p:childTnLst>
            <p:seq>
              <p:cTn id="51"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77" name="CustomShape 1"/>
          <p:cNvSpPr/>
          <p:nvPr/>
        </p:nvSpPr>
        <p:spPr>
          <a:xfrm>
            <a:off x="0" y="0"/>
            <a:ext cx="12191400" cy="6856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78" name="CustomShape 2"/>
          <p:cNvSpPr/>
          <p:nvPr/>
        </p:nvSpPr>
        <p:spPr>
          <a:xfrm>
            <a:off x="0" y="0"/>
            <a:ext cx="12191400" cy="2145960"/>
          </a:xfrm>
          <a:prstGeom prst="rect">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p:style>
      </p:sp>
      <p:sp>
        <p:nvSpPr>
          <p:cNvPr id="79" name="CustomShape 3"/>
          <p:cNvSpPr/>
          <p:nvPr/>
        </p:nvSpPr>
        <p:spPr>
          <a:xfrm rot="5400000">
            <a:off x="-105120" y="6131880"/>
            <a:ext cx="523440" cy="1515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p:style>
      </p:sp>
      <p:sp>
        <p:nvSpPr>
          <p:cNvPr id="80" name="CustomShape 4"/>
          <p:cNvSpPr/>
          <p:nvPr/>
        </p:nvSpPr>
        <p:spPr>
          <a:xfrm flipH="1" rot="16200000">
            <a:off x="5997960" y="277920"/>
            <a:ext cx="523440" cy="118627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p:style>
      </p:sp>
      <p:sp>
        <p:nvSpPr>
          <p:cNvPr id="81" name="CustomShape 5"/>
          <p:cNvSpPr/>
          <p:nvPr/>
        </p:nvSpPr>
        <p:spPr>
          <a:xfrm>
            <a:off x="329040" y="399600"/>
            <a:ext cx="4646520" cy="5809320"/>
          </a:xfrm>
          <a:prstGeom prst="rect">
            <a:avLst/>
          </a:prstGeom>
          <a:solidFill>
            <a:schemeClr val="bg1"/>
          </a:solidFill>
          <a:ln>
            <a:noFill/>
          </a:ln>
          <a:effectLst>
            <a:outerShdw algn="t" blurRad="139700" dir="5400000" dist="127080" rotWithShape="0">
              <a:srgbClr val="000000">
                <a:alpha val="15000"/>
              </a:srgbClr>
            </a:outerShdw>
          </a:effectLst>
        </p:spPr>
        <p:style>
          <a:lnRef idx="2">
            <a:schemeClr val="accent1">
              <a:shade val="50000"/>
            </a:schemeClr>
          </a:lnRef>
          <a:fillRef idx="1">
            <a:schemeClr val="accent1"/>
          </a:fillRef>
          <a:effectRef idx="0">
            <a:schemeClr val="accent1"/>
          </a:effectRef>
          <a:fontRef idx="minor"/>
        </p:style>
      </p:sp>
      <p:pic>
        <p:nvPicPr>
          <p:cNvPr id="82" name="Picture 4" descr=""/>
          <p:cNvPicPr/>
          <p:nvPr/>
        </p:nvPicPr>
        <p:blipFill>
          <a:blip r:embed="rId1"/>
          <a:srcRect l="0" t="3077" r="0" b="3077"/>
          <a:stretch/>
        </p:blipFill>
        <p:spPr>
          <a:xfrm>
            <a:off x="534960" y="627840"/>
            <a:ext cx="4234680" cy="5352480"/>
          </a:xfrm>
          <a:prstGeom prst="rect">
            <a:avLst/>
          </a:prstGeom>
          <a:ln>
            <a:noFill/>
          </a:ln>
        </p:spPr>
      </p:pic>
      <p:sp>
        <p:nvSpPr>
          <p:cNvPr id="83" name="CustomShape 6"/>
          <p:cNvSpPr/>
          <p:nvPr/>
        </p:nvSpPr>
        <p:spPr>
          <a:xfrm>
            <a:off x="5766120" y="2620800"/>
            <a:ext cx="5837040" cy="302292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2000" spc="-1" strike="noStrike">
                <a:solidFill>
                  <a:srgbClr val="000000"/>
                </a:solidFill>
                <a:uFill>
                  <a:solidFill>
                    <a:srgbClr val="ffffff"/>
                  </a:solidFill>
                </a:uFill>
                <a:latin typeface="Arial"/>
                <a:ea typeface="Calibri"/>
              </a:rPr>
              <a:t>Ауторке: </a:t>
            </a:r>
            <a:endParaRPr lang="sr-Latn-RS" sz="1800" spc="-1" strike="noStrike">
              <a:solidFill>
                <a:srgbClr val="000000"/>
              </a:solidFill>
              <a:uFill>
                <a:solidFill>
                  <a:srgbClr val="ffffff"/>
                </a:solidFill>
              </a:uFill>
              <a:latin typeface="Arial"/>
            </a:endParaRPr>
          </a:p>
          <a:p>
            <a:pPr>
              <a:lnSpc>
                <a:spcPct val="90000"/>
              </a:lnSpc>
            </a:pPr>
            <a:r>
              <a:rPr lang="sr-Latn-RS" sz="2000" spc="-1" strike="noStrike">
                <a:solidFill>
                  <a:srgbClr val="000000"/>
                </a:solidFill>
                <a:uFill>
                  <a:solidFill>
                    <a:srgbClr val="ffffff"/>
                  </a:solidFill>
                </a:uFill>
                <a:latin typeface="Arial"/>
                <a:ea typeface="Calibri"/>
              </a:rPr>
              <a:t>Јелена Јекић, дипл.прав.</a:t>
            </a:r>
            <a:endParaRPr lang="sr-Latn-RS" sz="1800" spc="-1" strike="noStrike">
              <a:solidFill>
                <a:srgbClr val="000000"/>
              </a:solidFill>
              <a:uFill>
                <a:solidFill>
                  <a:srgbClr val="ffffff"/>
                </a:solidFill>
              </a:uFill>
              <a:latin typeface="Arial"/>
            </a:endParaRPr>
          </a:p>
          <a:p>
            <a:pPr>
              <a:lnSpc>
                <a:spcPct val="90000"/>
              </a:lnSpc>
            </a:pPr>
            <a:r>
              <a:rPr lang="sr-Latn-RS" sz="2000" spc="-1" strike="noStrike">
                <a:solidFill>
                  <a:srgbClr val="000000"/>
                </a:solidFill>
                <a:uFill>
                  <a:solidFill>
                    <a:srgbClr val="ffffff"/>
                  </a:solidFill>
                </a:uFill>
                <a:latin typeface="Arial"/>
                <a:ea typeface="Calibri"/>
              </a:rPr>
              <a:t>Милена Зиндовић, дипл.инж.арх.</a:t>
            </a:r>
            <a:endParaRPr lang="sr-Latn-RS" sz="1800" spc="-1" strike="noStrike">
              <a:solidFill>
                <a:srgbClr val="000000"/>
              </a:solidFill>
              <a:uFill>
                <a:solidFill>
                  <a:srgbClr val="ffffff"/>
                </a:solidFill>
              </a:uFill>
              <a:latin typeface="Arial"/>
            </a:endParaRPr>
          </a:p>
          <a:p>
            <a:pPr>
              <a:lnSpc>
                <a:spcPct val="90000"/>
              </a:lnSpc>
            </a:pPr>
            <a:endParaRPr lang="sr-Latn-RS" sz="1800" spc="-1" strike="noStrike">
              <a:solidFill>
                <a:srgbClr val="000000"/>
              </a:solidFill>
              <a:uFill>
                <a:solidFill>
                  <a:srgbClr val="ffffff"/>
                </a:solidFill>
              </a:uFill>
              <a:latin typeface="Arial"/>
            </a:endParaRPr>
          </a:p>
          <a:p>
            <a:pPr>
              <a:lnSpc>
                <a:spcPct val="90000"/>
              </a:lnSpc>
            </a:pPr>
            <a:r>
              <a:rPr lang="sr-Latn-RS" sz="2000" spc="-1" strike="noStrike">
                <a:solidFill>
                  <a:srgbClr val="000000"/>
                </a:solidFill>
                <a:uFill>
                  <a:solidFill>
                    <a:srgbClr val="ffffff"/>
                  </a:solidFill>
                </a:uFill>
                <a:latin typeface="Arial"/>
                <a:ea typeface="Calibri"/>
              </a:rPr>
              <a:t>Координаторка:</a:t>
            </a:r>
            <a:endParaRPr lang="sr-Latn-RS" sz="1800" spc="-1" strike="noStrike">
              <a:solidFill>
                <a:srgbClr val="000000"/>
              </a:solidFill>
              <a:uFill>
                <a:solidFill>
                  <a:srgbClr val="ffffff"/>
                </a:solidFill>
              </a:uFill>
              <a:latin typeface="Arial"/>
            </a:endParaRPr>
          </a:p>
          <a:p>
            <a:pPr>
              <a:lnSpc>
                <a:spcPct val="90000"/>
              </a:lnSpc>
            </a:pPr>
            <a:r>
              <a:rPr lang="sr-Latn-RS" sz="2000" spc="-1" strike="noStrike">
                <a:solidFill>
                  <a:srgbClr val="000000"/>
                </a:solidFill>
                <a:uFill>
                  <a:solidFill>
                    <a:srgbClr val="ffffff"/>
                  </a:solidFill>
                </a:uFill>
                <a:latin typeface="Arial"/>
                <a:ea typeface="Calibri"/>
              </a:rPr>
              <a:t>Клара Даниловић, СКГО</a:t>
            </a:r>
            <a:endParaRPr lang="sr-Latn-RS" sz="1800" spc="-1" strike="noStrike">
              <a:solidFill>
                <a:srgbClr val="000000"/>
              </a:solidFill>
              <a:uFill>
                <a:solidFill>
                  <a:srgbClr val="ffffff"/>
                </a:solidFill>
              </a:uFill>
              <a:latin typeface="Arial"/>
            </a:endParaRPr>
          </a:p>
        </p:txBody>
      </p:sp>
    </p:spTree>
  </p:cSld>
  <p:timing>
    <p:tnLst>
      <p:par>
        <p:cTn id="3" dur="indefinite" restart="never" nodeType="tmRoot">
          <p:childTnLst>
            <p:seq>
              <p:cTn id="4"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70" name="CustomShape 1"/>
          <p:cNvSpPr/>
          <p:nvPr/>
        </p:nvSpPr>
        <p:spPr>
          <a:xfrm>
            <a:off x="0" y="0"/>
            <a:ext cx="12191400" cy="6857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71" name="CustomShape 2"/>
          <p:cNvSpPr/>
          <p:nvPr/>
        </p:nvSpPr>
        <p:spPr>
          <a:xfrm>
            <a:off x="558360" y="0"/>
            <a:ext cx="11166840" cy="2018160"/>
          </a:xfrm>
          <a:prstGeom prst="rect">
            <a:avLst/>
          </a:prstGeom>
          <a:solidFill>
            <a:schemeClr val="bg1"/>
          </a:solidFill>
          <a:ln w="9360">
            <a:solidFill>
              <a:srgbClr val="e1e1e1"/>
            </a:solidFill>
            <a:round/>
          </a:ln>
          <a:effectLst>
            <a:outerShdw algn="tl" blurRad="50800" dir="2700000" dist="37674"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p:style>
      </p:sp>
      <p:sp>
        <p:nvSpPr>
          <p:cNvPr id="172" name="CustomShape 3"/>
          <p:cNvSpPr/>
          <p:nvPr/>
        </p:nvSpPr>
        <p:spPr>
          <a:xfrm>
            <a:off x="567000" y="0"/>
            <a:ext cx="11154960" cy="2010960"/>
          </a:xfrm>
          <a:prstGeom prst="rect">
            <a:avLst/>
          </a:prstGeom>
          <a:solidFill>
            <a:schemeClr val="bg1"/>
          </a:solidFill>
          <a:ln w="9360">
            <a:noFill/>
          </a:ln>
        </p:spPr>
        <p:style>
          <a:lnRef idx="2">
            <a:schemeClr val="accent1">
              <a:shade val="50000"/>
            </a:schemeClr>
          </a:lnRef>
          <a:fillRef idx="1">
            <a:schemeClr val="accent1"/>
          </a:fillRef>
          <a:effectRef idx="0">
            <a:schemeClr val="accent1"/>
          </a:effectRef>
          <a:fontRef idx="minor"/>
        </p:style>
      </p:sp>
      <p:sp>
        <p:nvSpPr>
          <p:cNvPr id="173" name="CustomShape 4"/>
          <p:cNvSpPr/>
          <p:nvPr/>
        </p:nvSpPr>
        <p:spPr>
          <a:xfrm>
            <a:off x="1115640" y="548640"/>
            <a:ext cx="10167480" cy="117900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4000" spc="-1" strike="noStrike">
                <a:solidFill>
                  <a:srgbClr val="000000"/>
                </a:solidFill>
                <a:uFill>
                  <a:solidFill>
                    <a:srgbClr val="ffffff"/>
                  </a:solidFill>
                </a:uFill>
                <a:latin typeface="Arial"/>
                <a:ea typeface="Calibri"/>
              </a:rPr>
              <a:t>Анкета ЈЛС - одговори</a:t>
            </a:r>
            <a:endParaRPr lang="sr-Latn-RS" sz="1800" spc="-1" strike="noStrike">
              <a:solidFill>
                <a:srgbClr val="000000"/>
              </a:solidFill>
              <a:uFill>
                <a:solidFill>
                  <a:srgbClr val="ffffff"/>
                </a:solidFill>
              </a:uFill>
              <a:latin typeface="Arial"/>
            </a:endParaRPr>
          </a:p>
        </p:txBody>
      </p:sp>
      <p:sp>
        <p:nvSpPr>
          <p:cNvPr id="174" name="CustomShape 5"/>
          <p:cNvSpPr/>
          <p:nvPr/>
        </p:nvSpPr>
        <p:spPr>
          <a:xfrm>
            <a:off x="498960" y="758880"/>
            <a:ext cx="127440" cy="703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p:style>
      </p:sp>
      <p:pic>
        <p:nvPicPr>
          <p:cNvPr id="175" name="Picture 2" descr=""/>
          <p:cNvPicPr/>
          <p:nvPr/>
        </p:nvPicPr>
        <p:blipFill>
          <a:blip r:embed="rId1"/>
          <a:stretch/>
        </p:blipFill>
        <p:spPr>
          <a:xfrm>
            <a:off x="1778400" y="2154600"/>
            <a:ext cx="8841600" cy="4009320"/>
          </a:xfrm>
          <a:prstGeom prst="rect">
            <a:avLst/>
          </a:prstGeom>
          <a:ln>
            <a:noFill/>
          </a:ln>
        </p:spPr>
      </p:pic>
    </p:spTree>
  </p:cSld>
  <p:timing>
    <p:tnLst>
      <p:par>
        <p:cTn id="52" dur="indefinite" restart="never" nodeType="tmRoot">
          <p:childTnLst>
            <p:seq>
              <p:cTn id="53" nodeType="mainSeq"/>
              <p:prevCondLst>
                <p:cond delay="0" evt="onPrev">
                  <p:tgtEl>
                    <p:sldTgt/>
                  </p:tgtEl>
                </p:cond>
              </p:prevCondLst>
              <p:nextCondLst>
                <p:cond delay="0" evt="onNext">
                  <p:tgtEl>
                    <p:sldTgt/>
                  </p:tgtEl>
                </p:cond>
              </p:nextCondLst>
            </p:seq>
          </p:childTnLst>
        </p:cTn>
      </p:par>
    </p:tnLst>
  </p:timing>
</p:sld>
</file>

<file path=ppt/slides/slide21.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76" name="CustomShape 1"/>
          <p:cNvSpPr/>
          <p:nvPr/>
        </p:nvSpPr>
        <p:spPr>
          <a:xfrm>
            <a:off x="0" y="0"/>
            <a:ext cx="12191400" cy="6857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77" name="CustomShape 2"/>
          <p:cNvSpPr/>
          <p:nvPr/>
        </p:nvSpPr>
        <p:spPr>
          <a:xfrm>
            <a:off x="558360" y="0"/>
            <a:ext cx="11166840" cy="2018160"/>
          </a:xfrm>
          <a:prstGeom prst="rect">
            <a:avLst/>
          </a:prstGeom>
          <a:solidFill>
            <a:schemeClr val="bg1"/>
          </a:solidFill>
          <a:ln w="9360">
            <a:solidFill>
              <a:srgbClr val="e1e1e1"/>
            </a:solidFill>
            <a:round/>
          </a:ln>
          <a:effectLst>
            <a:outerShdw algn="tl" blurRad="50800" dir="2700000" dist="37674"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p:style>
      </p:sp>
      <p:sp>
        <p:nvSpPr>
          <p:cNvPr id="178" name="CustomShape 3"/>
          <p:cNvSpPr/>
          <p:nvPr/>
        </p:nvSpPr>
        <p:spPr>
          <a:xfrm>
            <a:off x="567000" y="0"/>
            <a:ext cx="11154960" cy="2010960"/>
          </a:xfrm>
          <a:prstGeom prst="rect">
            <a:avLst/>
          </a:prstGeom>
          <a:solidFill>
            <a:schemeClr val="bg1"/>
          </a:solidFill>
          <a:ln w="9360">
            <a:noFill/>
          </a:ln>
        </p:spPr>
        <p:style>
          <a:lnRef idx="2">
            <a:schemeClr val="accent1">
              <a:shade val="50000"/>
            </a:schemeClr>
          </a:lnRef>
          <a:fillRef idx="1">
            <a:schemeClr val="accent1"/>
          </a:fillRef>
          <a:effectRef idx="0">
            <a:schemeClr val="accent1"/>
          </a:effectRef>
          <a:fontRef idx="minor"/>
        </p:style>
      </p:sp>
      <p:sp>
        <p:nvSpPr>
          <p:cNvPr id="179" name="CustomShape 4"/>
          <p:cNvSpPr/>
          <p:nvPr/>
        </p:nvSpPr>
        <p:spPr>
          <a:xfrm>
            <a:off x="1115640" y="548640"/>
            <a:ext cx="10167480" cy="117900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4000" spc="-1" strike="noStrike">
                <a:solidFill>
                  <a:srgbClr val="000000"/>
                </a:solidFill>
                <a:uFill>
                  <a:solidFill>
                    <a:srgbClr val="ffffff"/>
                  </a:solidFill>
                </a:uFill>
                <a:latin typeface="Arial"/>
                <a:ea typeface="Calibri"/>
              </a:rPr>
              <a:t>Анкета ЈЛС - одговори</a:t>
            </a:r>
            <a:endParaRPr lang="sr-Latn-RS" sz="1800" spc="-1" strike="noStrike">
              <a:solidFill>
                <a:srgbClr val="000000"/>
              </a:solidFill>
              <a:uFill>
                <a:solidFill>
                  <a:srgbClr val="ffffff"/>
                </a:solidFill>
              </a:uFill>
              <a:latin typeface="Arial"/>
            </a:endParaRPr>
          </a:p>
        </p:txBody>
      </p:sp>
      <p:sp>
        <p:nvSpPr>
          <p:cNvPr id="180" name="CustomShape 5"/>
          <p:cNvSpPr/>
          <p:nvPr/>
        </p:nvSpPr>
        <p:spPr>
          <a:xfrm>
            <a:off x="498960" y="758880"/>
            <a:ext cx="127440" cy="703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p:style>
      </p:sp>
      <p:pic>
        <p:nvPicPr>
          <p:cNvPr id="181" name="Picture 4" descr=""/>
          <p:cNvPicPr/>
          <p:nvPr/>
        </p:nvPicPr>
        <p:blipFill>
          <a:blip r:embed="rId1"/>
          <a:stretch/>
        </p:blipFill>
        <p:spPr>
          <a:xfrm>
            <a:off x="1769040" y="2136960"/>
            <a:ext cx="8860320" cy="4017960"/>
          </a:xfrm>
          <a:prstGeom prst="rect">
            <a:avLst/>
          </a:prstGeom>
          <a:ln>
            <a:noFill/>
          </a:ln>
        </p:spPr>
      </p:pic>
    </p:spTree>
  </p:cSld>
  <p:timing>
    <p:tnLst>
      <p:par>
        <p:cTn id="54" dur="indefinite" restart="never" nodeType="tmRoot">
          <p:childTnLst>
            <p:seq>
              <p:cTn id="55" nodeType="mainSeq"/>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82" name="CustomShape 1"/>
          <p:cNvSpPr/>
          <p:nvPr/>
        </p:nvSpPr>
        <p:spPr>
          <a:xfrm>
            <a:off x="0" y="0"/>
            <a:ext cx="12191400" cy="6857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83" name="CustomShape 2"/>
          <p:cNvSpPr/>
          <p:nvPr/>
        </p:nvSpPr>
        <p:spPr>
          <a:xfrm>
            <a:off x="558360" y="0"/>
            <a:ext cx="11166840" cy="2018160"/>
          </a:xfrm>
          <a:prstGeom prst="rect">
            <a:avLst/>
          </a:prstGeom>
          <a:solidFill>
            <a:schemeClr val="bg1"/>
          </a:solidFill>
          <a:ln w="9360">
            <a:solidFill>
              <a:srgbClr val="e1e1e1"/>
            </a:solidFill>
            <a:round/>
          </a:ln>
          <a:effectLst>
            <a:outerShdw algn="tl" blurRad="50800" dir="2700000" dist="37674"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p:style>
      </p:sp>
      <p:sp>
        <p:nvSpPr>
          <p:cNvPr id="184" name="CustomShape 3"/>
          <p:cNvSpPr/>
          <p:nvPr/>
        </p:nvSpPr>
        <p:spPr>
          <a:xfrm>
            <a:off x="567000" y="0"/>
            <a:ext cx="11154960" cy="2010960"/>
          </a:xfrm>
          <a:prstGeom prst="rect">
            <a:avLst/>
          </a:prstGeom>
          <a:solidFill>
            <a:schemeClr val="bg1"/>
          </a:solidFill>
          <a:ln w="9360">
            <a:noFill/>
          </a:ln>
        </p:spPr>
        <p:style>
          <a:lnRef idx="2">
            <a:schemeClr val="accent1">
              <a:shade val="50000"/>
            </a:schemeClr>
          </a:lnRef>
          <a:fillRef idx="1">
            <a:schemeClr val="accent1"/>
          </a:fillRef>
          <a:effectRef idx="0">
            <a:schemeClr val="accent1"/>
          </a:effectRef>
          <a:fontRef idx="minor"/>
        </p:style>
      </p:sp>
      <p:sp>
        <p:nvSpPr>
          <p:cNvPr id="185" name="CustomShape 4"/>
          <p:cNvSpPr/>
          <p:nvPr/>
        </p:nvSpPr>
        <p:spPr>
          <a:xfrm>
            <a:off x="1115640" y="548640"/>
            <a:ext cx="10167480" cy="117900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4000" spc="-1" strike="noStrike">
                <a:solidFill>
                  <a:srgbClr val="000000"/>
                </a:solidFill>
                <a:uFill>
                  <a:solidFill>
                    <a:srgbClr val="ffffff"/>
                  </a:solidFill>
                </a:uFill>
                <a:latin typeface="Arial"/>
                <a:ea typeface="Calibri"/>
              </a:rPr>
              <a:t>Анкета ЈЛС - одговори</a:t>
            </a:r>
            <a:endParaRPr lang="sr-Latn-RS" sz="1800" spc="-1" strike="noStrike">
              <a:solidFill>
                <a:srgbClr val="000000"/>
              </a:solidFill>
              <a:uFill>
                <a:solidFill>
                  <a:srgbClr val="ffffff"/>
                </a:solidFill>
              </a:uFill>
              <a:latin typeface="Arial"/>
            </a:endParaRPr>
          </a:p>
        </p:txBody>
      </p:sp>
      <p:sp>
        <p:nvSpPr>
          <p:cNvPr id="186" name="CustomShape 5"/>
          <p:cNvSpPr/>
          <p:nvPr/>
        </p:nvSpPr>
        <p:spPr>
          <a:xfrm>
            <a:off x="498960" y="758880"/>
            <a:ext cx="127440" cy="7034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p:style>
      </p:sp>
      <p:pic>
        <p:nvPicPr>
          <p:cNvPr id="187" name="Picture 2" descr=""/>
          <p:cNvPicPr/>
          <p:nvPr/>
        </p:nvPicPr>
        <p:blipFill>
          <a:blip r:embed="rId1"/>
          <a:stretch/>
        </p:blipFill>
        <p:spPr>
          <a:xfrm>
            <a:off x="1636920" y="2277000"/>
            <a:ext cx="9009720" cy="3790080"/>
          </a:xfrm>
          <a:prstGeom prst="rect">
            <a:avLst/>
          </a:prstGeom>
          <a:ln>
            <a:noFill/>
          </a:ln>
        </p:spPr>
      </p:pic>
    </p:spTree>
  </p:cSld>
  <p:timing>
    <p:tnLst>
      <p:par>
        <p:cTn id="56" dur="indefinite" restart="never" nodeType="tmRoot">
          <p:childTnLst>
            <p:seq>
              <p:cTn id="57" nodeType="mainSeq"/>
              <p:prevCondLst>
                <p:cond delay="0" evt="onPrev">
                  <p:tgtEl>
                    <p:sldTgt/>
                  </p:tgtEl>
                </p:cond>
              </p:prevCondLst>
              <p:nextCondLst>
                <p:cond delay="0" evt="onNext">
                  <p:tgtEl>
                    <p:sldTgt/>
                  </p:tgtEl>
                </p:cond>
              </p:nextCondLst>
            </p:seq>
          </p:childTnLst>
        </p:cTn>
      </p:par>
    </p:tnLst>
  </p:timing>
</p:sld>
</file>

<file path=ppt/slides/slide23.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pic>
        <p:nvPicPr>
          <p:cNvPr id="188" name="Picture 4" descr=""/>
          <p:cNvPicPr/>
          <p:nvPr/>
        </p:nvPicPr>
        <p:blipFill>
          <a:blip r:embed="rId1"/>
          <a:srcRect l="10929" t="0" r="6848" b="0"/>
          <a:stretch/>
        </p:blipFill>
        <p:spPr>
          <a:xfrm>
            <a:off x="0" y="0"/>
            <a:ext cx="12191400" cy="6857280"/>
          </a:xfrm>
          <a:prstGeom prst="rect">
            <a:avLst/>
          </a:prstGeom>
          <a:ln>
            <a:noFill/>
          </a:ln>
        </p:spPr>
      </p:pic>
      <p:sp>
        <p:nvSpPr>
          <p:cNvPr id="189" name="CustomShape 1"/>
          <p:cNvSpPr/>
          <p:nvPr/>
        </p:nvSpPr>
        <p:spPr>
          <a:xfrm>
            <a:off x="0" y="0"/>
            <a:ext cx="8129160" cy="68572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p:style>
      </p:sp>
      <p:sp>
        <p:nvSpPr>
          <p:cNvPr id="190" name="CustomShape 2"/>
          <p:cNvSpPr/>
          <p:nvPr/>
        </p:nvSpPr>
        <p:spPr>
          <a:xfrm>
            <a:off x="643320" y="321840"/>
            <a:ext cx="6890400" cy="113508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3600" spc="-1" strike="noStrike">
                <a:solidFill>
                  <a:srgbClr val="000000"/>
                </a:solidFill>
                <a:uFill>
                  <a:solidFill>
                    <a:srgbClr val="ffffff"/>
                  </a:solidFill>
                </a:uFill>
                <a:latin typeface="Arial"/>
                <a:ea typeface="Calibri"/>
              </a:rPr>
              <a:t>Урбанистичка типолошка анализа</a:t>
            </a:r>
            <a:endParaRPr lang="sr-Latn-RS" sz="1800" spc="-1" strike="noStrike">
              <a:solidFill>
                <a:srgbClr val="000000"/>
              </a:solidFill>
              <a:uFill>
                <a:solidFill>
                  <a:srgbClr val="ffffff"/>
                </a:solidFill>
              </a:uFill>
              <a:latin typeface="Arial"/>
            </a:endParaRPr>
          </a:p>
        </p:txBody>
      </p:sp>
      <p:sp>
        <p:nvSpPr>
          <p:cNvPr id="191" name="CustomShape 3"/>
          <p:cNvSpPr/>
          <p:nvPr/>
        </p:nvSpPr>
        <p:spPr>
          <a:xfrm>
            <a:off x="643320" y="1783080"/>
            <a:ext cx="6890400" cy="4393440"/>
          </a:xfrm>
          <a:prstGeom prst="rect">
            <a:avLst/>
          </a:prstGeom>
          <a:noFill/>
          <a:ln>
            <a:noFill/>
          </a:ln>
        </p:spPr>
        <p:style>
          <a:lnRef idx="0"/>
          <a:fillRef idx="0"/>
          <a:effectRef idx="0"/>
          <a:fontRef idx="minor"/>
        </p:style>
        <p:txBody>
          <a:bodyPr lIns="90000" rIns="90000" tIns="45000" bIns="45000"/>
          <a:p>
            <a:pPr>
              <a:lnSpc>
                <a:spcPct val="90000"/>
              </a:lnSpc>
            </a:pPr>
            <a:endParaRPr lang="sr-Latn-RS" sz="1800" spc="-1" strike="noStrike">
              <a:solidFill>
                <a:srgbClr val="000000"/>
              </a:solidFill>
              <a:uFill>
                <a:solidFill>
                  <a:srgbClr val="ffffff"/>
                </a:solidFill>
              </a:uFill>
              <a:latin typeface="Arial"/>
            </a:endParaRPr>
          </a:p>
          <a:p>
            <a:pPr marL="285840" indent="-22788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Arial"/>
              </a:rPr>
              <a:t>Закон оставља могућност да земљиште за редовну употребу објекта буде земљиште испод објекта, али и земљиште око објекта. </a:t>
            </a:r>
            <a:endParaRPr lang="sr-Latn-RS" sz="1800" spc="-1" strike="noStrike">
              <a:solidFill>
                <a:srgbClr val="000000"/>
              </a:solidFill>
              <a:uFill>
                <a:solidFill>
                  <a:srgbClr val="ffffff"/>
                </a:solidFill>
              </a:uFill>
              <a:latin typeface="Arial"/>
            </a:endParaRPr>
          </a:p>
          <a:p>
            <a:pPr marL="285840" indent="-22788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Arial"/>
              </a:rPr>
              <a:t>Када применити један, а када други приступ? </a:t>
            </a:r>
            <a:endParaRPr lang="sr-Latn-RS" sz="1800" spc="-1" strike="noStrike">
              <a:solidFill>
                <a:srgbClr val="000000"/>
              </a:solidFill>
              <a:uFill>
                <a:solidFill>
                  <a:srgbClr val="ffffff"/>
                </a:solidFill>
              </a:uFill>
              <a:latin typeface="Arial"/>
            </a:endParaRPr>
          </a:p>
          <a:p>
            <a:pPr marL="285840" indent="-22788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Arial"/>
              </a:rPr>
              <a:t>Одговоре треба пронаћи у урбанистичком контексту и типологији, те се руководити пре свега урбанистичким параметрима, а у циљу успостављања и постизања урбанистичког реда и кохерентности.</a:t>
            </a:r>
            <a:endParaRPr lang="sr-Latn-RS" sz="1800" spc="-1" strike="noStrike">
              <a:solidFill>
                <a:srgbClr val="000000"/>
              </a:solidFill>
              <a:uFill>
                <a:solidFill>
                  <a:srgbClr val="ffffff"/>
                </a:solidFill>
              </a:uFill>
              <a:latin typeface="Arial"/>
            </a:endParaRPr>
          </a:p>
        </p:txBody>
      </p:sp>
      <p:sp>
        <p:nvSpPr>
          <p:cNvPr id="192" name="CustomShape 4"/>
          <p:cNvSpPr/>
          <p:nvPr/>
        </p:nvSpPr>
        <p:spPr>
          <a:xfrm rot="2700000">
            <a:off x="11235600" y="1893960"/>
            <a:ext cx="541080" cy="541080"/>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p:style>
      </p:sp>
      <p:sp>
        <p:nvSpPr>
          <p:cNvPr id="193" name="CustomShape 5"/>
          <p:cNvSpPr/>
          <p:nvPr/>
        </p:nvSpPr>
        <p:spPr>
          <a:xfrm rot="16200000">
            <a:off x="10594440" y="1242720"/>
            <a:ext cx="2125800" cy="1068120"/>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p:style>
      </p:sp>
      <p:sp>
        <p:nvSpPr>
          <p:cNvPr id="194" name="CustomShape 6"/>
          <p:cNvSpPr/>
          <p:nvPr/>
        </p:nvSpPr>
        <p:spPr>
          <a:xfrm rot="5400000">
            <a:off x="-500400" y="5103000"/>
            <a:ext cx="2016720" cy="101340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p:style>
      </p:sp>
      <p:sp>
        <p:nvSpPr>
          <p:cNvPr id="195" name="CustomShape 7"/>
          <p:cNvSpPr/>
          <p:nvPr/>
        </p:nvSpPr>
        <p:spPr>
          <a:xfrm rot="2700000">
            <a:off x="427680" y="5728320"/>
            <a:ext cx="484920" cy="48492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p:style>
      </p:sp>
    </p:spTree>
  </p:cSld>
  <p:timing>
    <p:tnLst>
      <p:par>
        <p:cTn id="58" dur="indefinite" restart="never" nodeType="tmRoot">
          <p:childTnLst>
            <p:seq>
              <p:cTn id="59" nodeType="mainSeq"/>
              <p:prevCondLst>
                <p:cond delay="0" evt="onPrev">
                  <p:tgtEl>
                    <p:sldTgt/>
                  </p:tgtEl>
                </p:cond>
              </p:prevCondLst>
              <p:nextCondLst>
                <p:cond delay="0" evt="onNext">
                  <p:tgtEl>
                    <p:sldTgt/>
                  </p:tgtEl>
                </p:cond>
              </p:nextCondLst>
            </p:seq>
          </p:childTnLst>
        </p:cTn>
      </p:par>
    </p:tnLst>
  </p:timing>
</p:sld>
</file>

<file path=ppt/slides/slide24.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96" name="CustomShape 1"/>
          <p:cNvSpPr/>
          <p:nvPr/>
        </p:nvSpPr>
        <p:spPr>
          <a:xfrm>
            <a:off x="0" y="0"/>
            <a:ext cx="12188160" cy="6857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97" name="CustomShape 2"/>
          <p:cNvSpPr/>
          <p:nvPr/>
        </p:nvSpPr>
        <p:spPr>
          <a:xfrm>
            <a:off x="838080" y="556920"/>
            <a:ext cx="10514880" cy="1132920"/>
          </a:xfrm>
          <a:prstGeom prst="rect">
            <a:avLst/>
          </a:prstGeom>
          <a:noFill/>
          <a:ln>
            <a:noFill/>
          </a:ln>
        </p:spPr>
        <p:style>
          <a:lnRef idx="0"/>
          <a:fillRef idx="0"/>
          <a:effectRef idx="0"/>
          <a:fontRef idx="minor"/>
        </p:style>
        <p:txBody>
          <a:bodyPr lIns="90000" rIns="90000" tIns="45000" bIns="45000" anchor="ctr"/>
          <a:p>
            <a:pPr algn="ctr">
              <a:lnSpc>
                <a:spcPct val="90000"/>
              </a:lnSpc>
            </a:pPr>
            <a:r>
              <a:rPr lang="sr-Latn-RS" sz="4000" spc="-1" strike="noStrike">
                <a:solidFill>
                  <a:srgbClr val="000000"/>
                </a:solidFill>
                <a:uFill>
                  <a:solidFill>
                    <a:srgbClr val="ffffff"/>
                  </a:solidFill>
                </a:uFill>
                <a:latin typeface="Arial"/>
                <a:ea typeface="Calibri"/>
              </a:rPr>
              <a:t>Анализа поступка на типолошким примерима</a:t>
            </a:r>
            <a:endParaRPr lang="sr-Latn-RS" sz="1800" spc="-1" strike="noStrike">
              <a:solidFill>
                <a:srgbClr val="000000"/>
              </a:solidFill>
              <a:uFill>
                <a:solidFill>
                  <a:srgbClr val="ffffff"/>
                </a:solidFill>
              </a:uFill>
              <a:latin typeface="Arial"/>
            </a:endParaRPr>
          </a:p>
        </p:txBody>
      </p:sp>
      <p:sp>
        <p:nvSpPr>
          <p:cNvPr id="198" name="CustomShape 3"/>
          <p:cNvSpPr/>
          <p:nvPr/>
        </p:nvSpPr>
        <p:spPr>
          <a:xfrm>
            <a:off x="839880" y="3451680"/>
            <a:ext cx="2212560" cy="1106280"/>
          </a:xfrm>
          <a:prstGeom prst="roundRect">
            <a:avLst>
              <a:gd name="adj" fmla="val 10000"/>
            </a:avLst>
          </a:prstGeom>
          <a:solidFill>
            <a:schemeClr val="accent2">
              <a:hueOff val="0"/>
              <a:satOff val="0"/>
              <a:lumOff val="0"/>
              <a:alphaOff val="0"/>
            </a:schemeClr>
          </a:solidFill>
          <a:ln>
            <a:solidFill>
              <a:schemeClr val="lt1">
                <a:hueOff val="0"/>
                <a:satOff val="0"/>
                <a:lumOff val="0"/>
                <a:alphaOff val="0"/>
              </a:schemeClr>
            </a:solidFill>
          </a:ln>
        </p:spPr>
        <p:style>
          <a:lnRef idx="2"/>
          <a:fillRef idx="0"/>
          <a:effectRef idx="0"/>
          <a:fontRef idx="minor"/>
        </p:style>
        <p:txBody>
          <a:bodyPr lIns="68760" rIns="36360" tIns="56520" bIns="56520" anchor="ctr"/>
          <a:p>
            <a:pPr algn="ctr">
              <a:lnSpc>
                <a:spcPct val="90000"/>
              </a:lnSpc>
            </a:pPr>
            <a:r>
              <a:rPr lang="sr-Latn-RS" sz="1900" spc="-1" strike="noStrike">
                <a:solidFill>
                  <a:srgbClr val="ffffff"/>
                </a:solidFill>
                <a:uFill>
                  <a:solidFill>
                    <a:srgbClr val="ffffff"/>
                  </a:solidFill>
                </a:uFill>
                <a:latin typeface="Arial"/>
                <a:ea typeface="DejaVu Sans"/>
              </a:rPr>
              <a:t>ТИП 1: Oтворени блок</a:t>
            </a:r>
            <a:endParaRPr lang="sr-Latn-RS" sz="1800" spc="-1" strike="noStrike">
              <a:solidFill>
                <a:srgbClr val="000000"/>
              </a:solidFill>
              <a:uFill>
                <a:solidFill>
                  <a:srgbClr val="ffffff"/>
                </a:solidFill>
              </a:uFill>
              <a:latin typeface="Arial"/>
            </a:endParaRPr>
          </a:p>
        </p:txBody>
      </p:sp>
      <p:sp>
        <p:nvSpPr>
          <p:cNvPr id="199" name="CustomShape 4"/>
          <p:cNvSpPr/>
          <p:nvPr/>
        </p:nvSpPr>
        <p:spPr>
          <a:xfrm>
            <a:off x="3606120" y="3451680"/>
            <a:ext cx="2212560" cy="1106280"/>
          </a:xfrm>
          <a:prstGeom prst="roundRect">
            <a:avLst>
              <a:gd name="adj" fmla="val 10000"/>
            </a:avLst>
          </a:prstGeom>
          <a:solidFill>
            <a:schemeClr val="accent3">
              <a:hueOff val="0"/>
              <a:satOff val="0"/>
              <a:lumOff val="0"/>
              <a:alphaOff val="0"/>
            </a:schemeClr>
          </a:solidFill>
          <a:ln>
            <a:solidFill>
              <a:schemeClr val="lt1">
                <a:hueOff val="0"/>
                <a:satOff val="0"/>
                <a:lumOff val="0"/>
                <a:alphaOff val="0"/>
              </a:schemeClr>
            </a:solidFill>
          </a:ln>
        </p:spPr>
        <p:style>
          <a:lnRef idx="2"/>
          <a:fillRef idx="0"/>
          <a:effectRef idx="0"/>
          <a:fontRef idx="minor"/>
        </p:style>
        <p:txBody>
          <a:bodyPr lIns="68760" rIns="36360" tIns="56520" bIns="56520" anchor="ctr"/>
          <a:p>
            <a:pPr algn="ctr">
              <a:lnSpc>
                <a:spcPct val="90000"/>
              </a:lnSpc>
            </a:pPr>
            <a:r>
              <a:rPr lang="sr-Latn-RS" sz="1900" spc="-1" strike="noStrike">
                <a:solidFill>
                  <a:srgbClr val="ffffff"/>
                </a:solidFill>
                <a:uFill>
                  <a:solidFill>
                    <a:srgbClr val="ffffff"/>
                  </a:solidFill>
                </a:uFill>
                <a:latin typeface="Arial"/>
                <a:ea typeface="DejaVu Sans"/>
              </a:rPr>
              <a:t>ТИП 2: Периферна стамбена насеља</a:t>
            </a:r>
            <a:endParaRPr lang="sr-Latn-RS" sz="1800" spc="-1" strike="noStrike">
              <a:solidFill>
                <a:srgbClr val="000000"/>
              </a:solidFill>
              <a:uFill>
                <a:solidFill>
                  <a:srgbClr val="ffffff"/>
                </a:solidFill>
              </a:uFill>
              <a:latin typeface="Arial"/>
            </a:endParaRPr>
          </a:p>
        </p:txBody>
      </p:sp>
      <p:sp>
        <p:nvSpPr>
          <p:cNvPr id="200" name="CustomShape 5"/>
          <p:cNvSpPr/>
          <p:nvPr/>
        </p:nvSpPr>
        <p:spPr>
          <a:xfrm>
            <a:off x="6372360" y="3451680"/>
            <a:ext cx="2212560" cy="1106280"/>
          </a:xfrm>
          <a:prstGeom prst="roundRect">
            <a:avLst>
              <a:gd name="adj" fmla="val 10000"/>
            </a:avLst>
          </a:prstGeom>
          <a:solidFill>
            <a:schemeClr val="accent4">
              <a:hueOff val="0"/>
              <a:satOff val="0"/>
              <a:lumOff val="0"/>
              <a:alphaOff val="0"/>
            </a:schemeClr>
          </a:solidFill>
          <a:ln>
            <a:solidFill>
              <a:schemeClr val="lt1">
                <a:hueOff val="0"/>
                <a:satOff val="0"/>
                <a:lumOff val="0"/>
                <a:alphaOff val="0"/>
              </a:schemeClr>
            </a:solidFill>
          </a:ln>
        </p:spPr>
        <p:style>
          <a:lnRef idx="2"/>
          <a:fillRef idx="0"/>
          <a:effectRef idx="0"/>
          <a:fontRef idx="minor"/>
        </p:style>
        <p:txBody>
          <a:bodyPr lIns="68760" rIns="36360" tIns="56520" bIns="56520" anchor="ctr"/>
          <a:p>
            <a:pPr algn="ctr">
              <a:lnSpc>
                <a:spcPct val="90000"/>
              </a:lnSpc>
            </a:pPr>
            <a:r>
              <a:rPr lang="sr-Latn-RS" sz="1900" spc="-1" strike="noStrike">
                <a:solidFill>
                  <a:srgbClr val="ffffff"/>
                </a:solidFill>
                <a:uFill>
                  <a:solidFill>
                    <a:srgbClr val="ffffff"/>
                  </a:solidFill>
                </a:uFill>
                <a:latin typeface="Arial"/>
                <a:ea typeface="DejaVu Sans"/>
              </a:rPr>
              <a:t>ТИП 3: Потстандардна ромска насеља  </a:t>
            </a:r>
            <a:endParaRPr lang="sr-Latn-RS" sz="1800" spc="-1" strike="noStrike">
              <a:solidFill>
                <a:srgbClr val="000000"/>
              </a:solidFill>
              <a:uFill>
                <a:solidFill>
                  <a:srgbClr val="ffffff"/>
                </a:solidFill>
              </a:uFill>
              <a:latin typeface="Arial"/>
            </a:endParaRPr>
          </a:p>
        </p:txBody>
      </p:sp>
      <p:sp>
        <p:nvSpPr>
          <p:cNvPr id="201" name="CustomShape 6"/>
          <p:cNvSpPr/>
          <p:nvPr/>
        </p:nvSpPr>
        <p:spPr>
          <a:xfrm>
            <a:off x="9138600" y="3451680"/>
            <a:ext cx="2212560" cy="1106280"/>
          </a:xfrm>
          <a:prstGeom prst="roundRect">
            <a:avLst>
              <a:gd name="adj" fmla="val 10000"/>
            </a:avLst>
          </a:prstGeom>
          <a:solidFill>
            <a:schemeClr val="accent5">
              <a:hueOff val="0"/>
              <a:satOff val="0"/>
              <a:lumOff val="0"/>
              <a:alphaOff val="0"/>
            </a:schemeClr>
          </a:solidFill>
          <a:ln>
            <a:solidFill>
              <a:schemeClr val="lt1">
                <a:hueOff val="0"/>
                <a:satOff val="0"/>
                <a:lumOff val="0"/>
                <a:alphaOff val="0"/>
              </a:schemeClr>
            </a:solidFill>
          </a:ln>
        </p:spPr>
        <p:style>
          <a:lnRef idx="2"/>
          <a:fillRef idx="0"/>
          <a:effectRef idx="0"/>
          <a:fontRef idx="minor"/>
        </p:style>
        <p:txBody>
          <a:bodyPr lIns="68760" rIns="36360" tIns="56520" bIns="56520" anchor="ctr"/>
          <a:p>
            <a:pPr algn="ctr">
              <a:lnSpc>
                <a:spcPct val="90000"/>
              </a:lnSpc>
            </a:pPr>
            <a:r>
              <a:rPr lang="sr-Latn-RS" sz="1900" spc="-1" strike="noStrike">
                <a:solidFill>
                  <a:srgbClr val="ffffff"/>
                </a:solidFill>
                <a:uFill>
                  <a:solidFill>
                    <a:srgbClr val="ffffff"/>
                  </a:solidFill>
                </a:uFill>
                <a:latin typeface="Arial"/>
                <a:ea typeface="DejaVu Sans"/>
              </a:rPr>
              <a:t>ТИП 4: Мали занатски центри</a:t>
            </a:r>
            <a:endParaRPr lang="sr-Latn-RS" sz="1800" spc="-1" strike="noStrike">
              <a:solidFill>
                <a:srgbClr val="000000"/>
              </a:solidFill>
              <a:uFill>
                <a:solidFill>
                  <a:srgbClr val="ffffff"/>
                </a:solidFill>
              </a:uFill>
              <a:latin typeface="Arial"/>
            </a:endParaRPr>
          </a:p>
        </p:txBody>
      </p:sp>
    </p:spTree>
  </p:cSld>
  <p:timing>
    <p:tnLst>
      <p:par>
        <p:cTn id="60" dur="indefinite" restart="never" nodeType="tmRoot">
          <p:childTnLst>
            <p:seq>
              <p:cTn id="61" nodeType="mainSeq"/>
              <p:prevCondLst>
                <p:cond delay="0" evt="onPrev">
                  <p:tgtEl>
                    <p:sldTgt/>
                  </p:tgtEl>
                </p:cond>
              </p:prevCondLst>
              <p:nextCondLst>
                <p:cond delay="0" evt="onNext">
                  <p:tgtEl>
                    <p:sldTgt/>
                  </p:tgtEl>
                </p:cond>
              </p:nextCondLst>
            </p:seq>
          </p:childTnLst>
        </p:cTn>
      </p:par>
    </p:tnLst>
  </p:timing>
</p:sld>
</file>

<file path=ppt/slides/slide25.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202" name="CustomShape 1"/>
          <p:cNvSpPr/>
          <p:nvPr/>
        </p:nvSpPr>
        <p:spPr>
          <a:xfrm>
            <a:off x="0" y="0"/>
            <a:ext cx="12191400" cy="6857280"/>
          </a:xfrm>
          <a:prstGeom prst="rect">
            <a:avLst/>
          </a:prstGeom>
          <a:solidFill>
            <a:schemeClr val="lt1"/>
          </a:solidFill>
          <a:ln>
            <a:noFill/>
          </a:ln>
        </p:spPr>
        <p:style>
          <a:lnRef idx="2"/>
          <a:fillRef idx="0"/>
          <a:effectRef idx="0"/>
          <a:fontRef idx="minor"/>
        </p:style>
      </p:sp>
      <p:sp>
        <p:nvSpPr>
          <p:cNvPr id="203" name="CustomShape 2"/>
          <p:cNvSpPr/>
          <p:nvPr/>
        </p:nvSpPr>
        <p:spPr>
          <a:xfrm>
            <a:off x="554400" y="365040"/>
            <a:ext cx="11166840" cy="2088720"/>
          </a:xfrm>
          <a:prstGeom prst="rect">
            <a:avLst/>
          </a:prstGeom>
          <a:solidFill>
            <a:schemeClr val="lt1"/>
          </a:solidFill>
          <a:ln w="12600">
            <a:solidFill>
              <a:srgbClr val="e1e1e1"/>
            </a:solidFill>
            <a:miter/>
          </a:ln>
          <a:effectLst>
            <a:outerShdw algn="tl" blurRad="50800" dir="2700000" dist="37674" rotWithShape="0">
              <a:srgbClr val="c5c2c2">
                <a:alpha val="50000"/>
              </a:srgbClr>
            </a:outerShdw>
          </a:effectLst>
        </p:spPr>
        <p:style>
          <a:lnRef idx="0"/>
          <a:fillRef idx="0"/>
          <a:effectRef idx="0"/>
          <a:fontRef idx="minor"/>
        </p:style>
      </p:sp>
      <p:sp>
        <p:nvSpPr>
          <p:cNvPr id="204" name="CustomShape 3"/>
          <p:cNvSpPr/>
          <p:nvPr/>
        </p:nvSpPr>
        <p:spPr>
          <a:xfrm>
            <a:off x="1046880" y="641880"/>
            <a:ext cx="361116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3200" spc="-1" strike="noStrike">
                <a:solidFill>
                  <a:srgbClr val="000000"/>
                </a:solidFill>
                <a:uFill>
                  <a:solidFill>
                    <a:srgbClr val="ffffff"/>
                  </a:solidFill>
                </a:uFill>
                <a:latin typeface="Arial"/>
                <a:ea typeface="Calibri"/>
              </a:rPr>
              <a:t>ТИП 1</a:t>
            </a:r>
            <a:endParaRPr lang="sr-Latn-RS" sz="1800" spc="-1" strike="noStrike">
              <a:solidFill>
                <a:srgbClr val="000000"/>
              </a:solidFill>
              <a:uFill>
                <a:solidFill>
                  <a:srgbClr val="ffffff"/>
                </a:solidFill>
              </a:uFill>
              <a:latin typeface="Arial"/>
            </a:endParaRPr>
          </a:p>
        </p:txBody>
      </p:sp>
      <p:sp>
        <p:nvSpPr>
          <p:cNvPr id="205" name="CustomShape 4"/>
          <p:cNvSpPr/>
          <p:nvPr/>
        </p:nvSpPr>
        <p:spPr>
          <a:xfrm>
            <a:off x="490320" y="1057680"/>
            <a:ext cx="127440" cy="703440"/>
          </a:xfrm>
          <a:prstGeom prst="rect">
            <a:avLst/>
          </a:prstGeom>
          <a:solidFill>
            <a:schemeClr val="accent2"/>
          </a:solidFill>
          <a:ln>
            <a:noFill/>
          </a:ln>
        </p:spPr>
        <p:style>
          <a:lnRef idx="0"/>
          <a:fillRef idx="0"/>
          <a:effectRef idx="0"/>
          <a:fontRef idx="minor"/>
        </p:style>
      </p:sp>
      <p:sp>
        <p:nvSpPr>
          <p:cNvPr id="206" name="CustomShape 5"/>
          <p:cNvSpPr/>
          <p:nvPr/>
        </p:nvSpPr>
        <p:spPr>
          <a:xfrm rot="5400000">
            <a:off x="4244040" y="1400400"/>
            <a:ext cx="1462320" cy="17640"/>
          </a:xfrm>
          <a:prstGeom prst="rect">
            <a:avLst/>
          </a:prstGeom>
          <a:solidFill>
            <a:srgbClr val="d5d5d5"/>
          </a:solidFill>
          <a:ln>
            <a:noFill/>
          </a:ln>
        </p:spPr>
        <p:style>
          <a:lnRef idx="0"/>
          <a:fillRef idx="0"/>
          <a:effectRef idx="0"/>
          <a:fontRef idx="minor"/>
        </p:style>
      </p:sp>
      <p:sp>
        <p:nvSpPr>
          <p:cNvPr id="207" name="CustomShape 6"/>
          <p:cNvSpPr/>
          <p:nvPr/>
        </p:nvSpPr>
        <p:spPr>
          <a:xfrm>
            <a:off x="5300640" y="641880"/>
            <a:ext cx="605232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1600" spc="-1" strike="noStrike">
                <a:solidFill>
                  <a:srgbClr val="000000"/>
                </a:solidFill>
                <a:uFill>
                  <a:solidFill>
                    <a:srgbClr val="ffffff"/>
                  </a:solidFill>
                </a:uFill>
                <a:latin typeface="Calibri"/>
                <a:ea typeface="Calibri"/>
              </a:rPr>
              <a:t>СТАМБЕНИ СОЛИТЕРИ У ЈУЖНОМ БУЛЕВАРУ, Градска општина Врачар</a:t>
            </a:r>
            <a:endParaRPr lang="sr-Latn-RS" sz="1800" spc="-1" strike="noStrike">
              <a:solidFill>
                <a:srgbClr val="000000"/>
              </a:solidFill>
              <a:uFill>
                <a:solidFill>
                  <a:srgbClr val="ffffff"/>
                </a:solidFill>
              </a:uFill>
              <a:latin typeface="Arial"/>
            </a:endParaRPr>
          </a:p>
        </p:txBody>
      </p:sp>
      <p:pic>
        <p:nvPicPr>
          <p:cNvPr id="208" name="Google Shape;164;p11" descr=""/>
          <p:cNvPicPr/>
          <p:nvPr/>
        </p:nvPicPr>
        <p:blipFill>
          <a:blip r:embed="rId1"/>
          <a:srcRect l="0" t="9317" r="0" b="15765"/>
          <a:stretch/>
        </p:blipFill>
        <p:spPr>
          <a:xfrm>
            <a:off x="554400" y="2623320"/>
            <a:ext cx="11166840" cy="3868920"/>
          </a:xfrm>
          <a:prstGeom prst="rect">
            <a:avLst/>
          </a:prstGeom>
          <a:ln>
            <a:noFill/>
          </a:ln>
        </p:spPr>
      </p:pic>
    </p:spTree>
  </p:cSld>
  <p:timing>
    <p:tnLst>
      <p:par>
        <p:cTn id="62" dur="indefinite" restart="never" nodeType="tmRoot">
          <p:childTnLst>
            <p:seq>
              <p:cTn id="63" nodeType="mainSeq"/>
              <p:prevCondLst>
                <p:cond delay="0" evt="onPrev">
                  <p:tgtEl>
                    <p:sldTgt/>
                  </p:tgtEl>
                </p:cond>
              </p:prevCondLst>
              <p:nextCondLst>
                <p:cond delay="0" evt="onNext">
                  <p:tgtEl>
                    <p:sldTgt/>
                  </p:tgtEl>
                </p:cond>
              </p:nextCondLst>
            </p:seq>
          </p:childTnLst>
        </p:cTn>
      </p:par>
    </p:tnLst>
  </p:timing>
</p:sld>
</file>

<file path=ppt/slides/slide26.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209" name="CustomShape 1"/>
          <p:cNvSpPr/>
          <p:nvPr/>
        </p:nvSpPr>
        <p:spPr>
          <a:xfrm>
            <a:off x="0" y="0"/>
            <a:ext cx="12191400" cy="6857280"/>
          </a:xfrm>
          <a:prstGeom prst="rect">
            <a:avLst/>
          </a:prstGeom>
          <a:solidFill>
            <a:schemeClr val="lt1"/>
          </a:solidFill>
          <a:ln>
            <a:noFill/>
          </a:ln>
        </p:spPr>
        <p:style>
          <a:lnRef idx="0"/>
          <a:fillRef idx="0"/>
          <a:effectRef idx="0"/>
          <a:fontRef idx="minor"/>
        </p:style>
      </p:sp>
      <p:sp>
        <p:nvSpPr>
          <p:cNvPr id="210" name="CustomShape 2"/>
          <p:cNvSpPr/>
          <p:nvPr/>
        </p:nvSpPr>
        <p:spPr>
          <a:xfrm>
            <a:off x="554400" y="365040"/>
            <a:ext cx="11166840" cy="2088720"/>
          </a:xfrm>
          <a:prstGeom prst="rect">
            <a:avLst/>
          </a:prstGeom>
          <a:solidFill>
            <a:schemeClr val="lt1"/>
          </a:solidFill>
          <a:ln w="12600">
            <a:solidFill>
              <a:srgbClr val="e1e1e1"/>
            </a:solidFill>
            <a:miter/>
          </a:ln>
          <a:effectLst>
            <a:outerShdw algn="tl" blurRad="50800" dir="2700000" dist="37674" rotWithShape="0">
              <a:srgbClr val="c5c2c2">
                <a:alpha val="50000"/>
              </a:srgbClr>
            </a:outerShdw>
          </a:effectLst>
        </p:spPr>
        <p:style>
          <a:lnRef idx="0"/>
          <a:fillRef idx="0"/>
          <a:effectRef idx="0"/>
          <a:fontRef idx="minor"/>
        </p:style>
      </p:sp>
      <p:sp>
        <p:nvSpPr>
          <p:cNvPr id="211" name="CustomShape 3"/>
          <p:cNvSpPr/>
          <p:nvPr/>
        </p:nvSpPr>
        <p:spPr>
          <a:xfrm>
            <a:off x="1046880" y="641880"/>
            <a:ext cx="361116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3200" spc="-1" strike="noStrike">
                <a:solidFill>
                  <a:srgbClr val="000000"/>
                </a:solidFill>
                <a:uFill>
                  <a:solidFill>
                    <a:srgbClr val="ffffff"/>
                  </a:solidFill>
                </a:uFill>
                <a:latin typeface="Calibri"/>
                <a:ea typeface="Calibri"/>
              </a:rPr>
              <a:t>ТИП 1</a:t>
            </a:r>
            <a:endParaRPr lang="sr-Latn-RS" sz="1800" spc="-1" strike="noStrike">
              <a:solidFill>
                <a:srgbClr val="000000"/>
              </a:solidFill>
              <a:uFill>
                <a:solidFill>
                  <a:srgbClr val="ffffff"/>
                </a:solidFill>
              </a:uFill>
              <a:latin typeface="Arial"/>
            </a:endParaRPr>
          </a:p>
        </p:txBody>
      </p:sp>
      <p:sp>
        <p:nvSpPr>
          <p:cNvPr id="212" name="CustomShape 4"/>
          <p:cNvSpPr/>
          <p:nvPr/>
        </p:nvSpPr>
        <p:spPr>
          <a:xfrm>
            <a:off x="490320" y="1057680"/>
            <a:ext cx="127440" cy="703440"/>
          </a:xfrm>
          <a:prstGeom prst="rect">
            <a:avLst/>
          </a:prstGeom>
          <a:solidFill>
            <a:schemeClr val="accent2"/>
          </a:solidFill>
          <a:ln>
            <a:noFill/>
          </a:ln>
        </p:spPr>
        <p:style>
          <a:lnRef idx="0"/>
          <a:fillRef idx="0"/>
          <a:effectRef idx="0"/>
          <a:fontRef idx="minor"/>
        </p:style>
      </p:sp>
      <p:sp>
        <p:nvSpPr>
          <p:cNvPr id="213" name="CustomShape 5"/>
          <p:cNvSpPr/>
          <p:nvPr/>
        </p:nvSpPr>
        <p:spPr>
          <a:xfrm rot="5400000">
            <a:off x="4244040" y="1400400"/>
            <a:ext cx="1462320" cy="17640"/>
          </a:xfrm>
          <a:prstGeom prst="rect">
            <a:avLst/>
          </a:prstGeom>
          <a:solidFill>
            <a:srgbClr val="d5d5d5"/>
          </a:solidFill>
          <a:ln>
            <a:noFill/>
          </a:ln>
        </p:spPr>
        <p:style>
          <a:lnRef idx="0"/>
          <a:fillRef idx="0"/>
          <a:effectRef idx="0"/>
          <a:fontRef idx="minor"/>
        </p:style>
      </p:sp>
      <p:sp>
        <p:nvSpPr>
          <p:cNvPr id="214" name="CustomShape 6"/>
          <p:cNvSpPr/>
          <p:nvPr/>
        </p:nvSpPr>
        <p:spPr>
          <a:xfrm>
            <a:off x="5300640" y="641880"/>
            <a:ext cx="605232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1600" spc="-1" strike="noStrike">
                <a:solidFill>
                  <a:srgbClr val="000000"/>
                </a:solidFill>
                <a:uFill>
                  <a:solidFill>
                    <a:srgbClr val="ffffff"/>
                  </a:solidFill>
                </a:uFill>
                <a:latin typeface="Arial"/>
                <a:ea typeface="Calibri"/>
              </a:rPr>
              <a:t>БЛОК 30, Градска општина Нови Београд</a:t>
            </a:r>
            <a:endParaRPr lang="sr-Latn-RS" sz="1800" spc="-1" strike="noStrike">
              <a:solidFill>
                <a:srgbClr val="000000"/>
              </a:solidFill>
              <a:uFill>
                <a:solidFill>
                  <a:srgbClr val="ffffff"/>
                </a:solidFill>
              </a:uFill>
              <a:latin typeface="Arial"/>
            </a:endParaRPr>
          </a:p>
        </p:txBody>
      </p:sp>
      <p:pic>
        <p:nvPicPr>
          <p:cNvPr id="215" name="Picture 2" descr=""/>
          <p:cNvPicPr/>
          <p:nvPr/>
        </p:nvPicPr>
        <p:blipFill>
          <a:blip r:embed="rId1"/>
          <a:srcRect l="0" t="12905" r="0" b="9879"/>
          <a:stretch/>
        </p:blipFill>
        <p:spPr>
          <a:xfrm>
            <a:off x="554400" y="2662200"/>
            <a:ext cx="11166840" cy="3987720"/>
          </a:xfrm>
          <a:prstGeom prst="rect">
            <a:avLst/>
          </a:prstGeom>
          <a:ln>
            <a:noFill/>
          </a:ln>
        </p:spPr>
      </p:pic>
    </p:spTree>
  </p:cSld>
  <p:timing>
    <p:tnLst>
      <p:par>
        <p:cTn id="64" dur="indefinite" restart="never" nodeType="tmRoot">
          <p:childTnLst>
            <p:seq>
              <p:cTn id="65" nodeType="mainSeq"/>
              <p:prevCondLst>
                <p:cond delay="0" evt="onPrev">
                  <p:tgtEl>
                    <p:sldTgt/>
                  </p:tgtEl>
                </p:cond>
              </p:prevCondLst>
              <p:nextCondLst>
                <p:cond delay="0" evt="onNext">
                  <p:tgtEl>
                    <p:sldTgt/>
                  </p:tgtEl>
                </p:cond>
              </p:nextCondLst>
            </p:seq>
          </p:childTnLst>
        </p:cTn>
      </p:par>
    </p:tnLst>
  </p:timing>
</p:sld>
</file>

<file path=ppt/slides/slide27.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216" name="CustomShape 1"/>
          <p:cNvSpPr/>
          <p:nvPr/>
        </p:nvSpPr>
        <p:spPr>
          <a:xfrm>
            <a:off x="0" y="0"/>
            <a:ext cx="12191400" cy="6857280"/>
          </a:xfrm>
          <a:prstGeom prst="rect">
            <a:avLst/>
          </a:prstGeom>
          <a:solidFill>
            <a:schemeClr val="lt1"/>
          </a:solidFill>
          <a:ln>
            <a:noFill/>
          </a:ln>
        </p:spPr>
        <p:style>
          <a:lnRef idx="0"/>
          <a:fillRef idx="0"/>
          <a:effectRef idx="0"/>
          <a:fontRef idx="minor"/>
        </p:style>
      </p:sp>
      <p:sp>
        <p:nvSpPr>
          <p:cNvPr id="217" name="CustomShape 2"/>
          <p:cNvSpPr/>
          <p:nvPr/>
        </p:nvSpPr>
        <p:spPr>
          <a:xfrm>
            <a:off x="554400" y="365040"/>
            <a:ext cx="11166840" cy="2088720"/>
          </a:xfrm>
          <a:prstGeom prst="rect">
            <a:avLst/>
          </a:prstGeom>
          <a:solidFill>
            <a:schemeClr val="lt1"/>
          </a:solidFill>
          <a:ln w="12600">
            <a:solidFill>
              <a:srgbClr val="e1e1e1"/>
            </a:solidFill>
            <a:miter/>
          </a:ln>
          <a:effectLst>
            <a:outerShdw algn="tl" blurRad="50800" dir="2700000" dist="37674" rotWithShape="0">
              <a:srgbClr val="c5c2c2">
                <a:alpha val="50000"/>
              </a:srgbClr>
            </a:outerShdw>
          </a:effectLst>
        </p:spPr>
        <p:style>
          <a:lnRef idx="0"/>
          <a:fillRef idx="0"/>
          <a:effectRef idx="0"/>
          <a:fontRef idx="minor"/>
        </p:style>
      </p:sp>
      <p:sp>
        <p:nvSpPr>
          <p:cNvPr id="218" name="CustomShape 3"/>
          <p:cNvSpPr/>
          <p:nvPr/>
        </p:nvSpPr>
        <p:spPr>
          <a:xfrm>
            <a:off x="1046880" y="641880"/>
            <a:ext cx="361116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3200" spc="-1" strike="noStrike">
                <a:solidFill>
                  <a:srgbClr val="000000"/>
                </a:solidFill>
                <a:uFill>
                  <a:solidFill>
                    <a:srgbClr val="ffffff"/>
                  </a:solidFill>
                </a:uFill>
                <a:latin typeface="Calibri"/>
                <a:ea typeface="Calibri"/>
              </a:rPr>
              <a:t>ТИП 2</a:t>
            </a:r>
            <a:endParaRPr lang="sr-Latn-RS" sz="1800" spc="-1" strike="noStrike">
              <a:solidFill>
                <a:srgbClr val="000000"/>
              </a:solidFill>
              <a:uFill>
                <a:solidFill>
                  <a:srgbClr val="ffffff"/>
                </a:solidFill>
              </a:uFill>
              <a:latin typeface="Arial"/>
            </a:endParaRPr>
          </a:p>
        </p:txBody>
      </p:sp>
      <p:sp>
        <p:nvSpPr>
          <p:cNvPr id="219" name="CustomShape 4"/>
          <p:cNvSpPr/>
          <p:nvPr/>
        </p:nvSpPr>
        <p:spPr>
          <a:xfrm>
            <a:off x="490320" y="1057680"/>
            <a:ext cx="127440" cy="703440"/>
          </a:xfrm>
          <a:prstGeom prst="rect">
            <a:avLst/>
          </a:prstGeom>
          <a:solidFill>
            <a:schemeClr val="accent2"/>
          </a:solidFill>
          <a:ln>
            <a:noFill/>
          </a:ln>
        </p:spPr>
        <p:style>
          <a:lnRef idx="0"/>
          <a:fillRef idx="0"/>
          <a:effectRef idx="0"/>
          <a:fontRef idx="minor"/>
        </p:style>
      </p:sp>
      <p:sp>
        <p:nvSpPr>
          <p:cNvPr id="220" name="CustomShape 5"/>
          <p:cNvSpPr/>
          <p:nvPr/>
        </p:nvSpPr>
        <p:spPr>
          <a:xfrm rot="5400000">
            <a:off x="4244040" y="1400400"/>
            <a:ext cx="1462320" cy="17640"/>
          </a:xfrm>
          <a:prstGeom prst="rect">
            <a:avLst/>
          </a:prstGeom>
          <a:solidFill>
            <a:srgbClr val="d5d5d5"/>
          </a:solidFill>
          <a:ln>
            <a:noFill/>
          </a:ln>
        </p:spPr>
        <p:style>
          <a:lnRef idx="0"/>
          <a:fillRef idx="0"/>
          <a:effectRef idx="0"/>
          <a:fontRef idx="minor"/>
        </p:style>
      </p:sp>
      <p:sp>
        <p:nvSpPr>
          <p:cNvPr id="221" name="CustomShape 6"/>
          <p:cNvSpPr/>
          <p:nvPr/>
        </p:nvSpPr>
        <p:spPr>
          <a:xfrm>
            <a:off x="5300640" y="641880"/>
            <a:ext cx="605232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1600" spc="-1" strike="noStrike">
                <a:solidFill>
                  <a:srgbClr val="000000"/>
                </a:solidFill>
                <a:uFill>
                  <a:solidFill>
                    <a:srgbClr val="ffffff"/>
                  </a:solidFill>
                </a:uFill>
                <a:latin typeface="Arial"/>
                <a:ea typeface="Calibri"/>
              </a:rPr>
              <a:t>НАСЕЉЕ ИЗМЕЂУ УЛИЦА МЕДАКОВИЋЕВЕ, РАСТКА МИТРОВИЋА И ИГЊАТА ЈОБА, Градска општина Вождовац</a:t>
            </a:r>
            <a:endParaRPr lang="sr-Latn-RS" sz="1800" spc="-1" strike="noStrike">
              <a:solidFill>
                <a:srgbClr val="000000"/>
              </a:solidFill>
              <a:uFill>
                <a:solidFill>
                  <a:srgbClr val="ffffff"/>
                </a:solidFill>
              </a:uFill>
              <a:latin typeface="Arial"/>
            </a:endParaRPr>
          </a:p>
        </p:txBody>
      </p:sp>
      <p:pic>
        <p:nvPicPr>
          <p:cNvPr id="222" name="Picture 2" descr=""/>
          <p:cNvPicPr/>
          <p:nvPr/>
        </p:nvPicPr>
        <p:blipFill>
          <a:blip r:embed="rId1"/>
          <a:srcRect l="0" t="22222" r="0" b="13275"/>
          <a:stretch/>
        </p:blipFill>
        <p:spPr>
          <a:xfrm>
            <a:off x="554400" y="2630160"/>
            <a:ext cx="11166840" cy="4055040"/>
          </a:xfrm>
          <a:prstGeom prst="rect">
            <a:avLst/>
          </a:prstGeom>
          <a:ln>
            <a:noFill/>
          </a:ln>
        </p:spPr>
      </p:pic>
    </p:spTree>
  </p:cSld>
  <p:timing>
    <p:tnLst>
      <p:par>
        <p:cTn id="66" dur="indefinite" restart="never" nodeType="tmRoot">
          <p:childTnLst>
            <p:seq>
              <p:cTn id="67" nodeType="mainSeq"/>
              <p:prevCondLst>
                <p:cond delay="0" evt="onPrev">
                  <p:tgtEl>
                    <p:sldTgt/>
                  </p:tgtEl>
                </p:cond>
              </p:prevCondLst>
              <p:nextCondLst>
                <p:cond delay="0" evt="onNext">
                  <p:tgtEl>
                    <p:sldTgt/>
                  </p:tgtEl>
                </p:cond>
              </p:nextCondLst>
            </p:seq>
          </p:childTnLst>
        </p:cTn>
      </p:par>
    </p:tnLst>
  </p:timing>
</p:sld>
</file>

<file path=ppt/slides/slide28.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223" name="CustomShape 1"/>
          <p:cNvSpPr/>
          <p:nvPr/>
        </p:nvSpPr>
        <p:spPr>
          <a:xfrm>
            <a:off x="0" y="0"/>
            <a:ext cx="12191400" cy="6857280"/>
          </a:xfrm>
          <a:prstGeom prst="rect">
            <a:avLst/>
          </a:prstGeom>
          <a:solidFill>
            <a:schemeClr val="lt1"/>
          </a:solidFill>
          <a:ln>
            <a:noFill/>
          </a:ln>
        </p:spPr>
        <p:style>
          <a:lnRef idx="0"/>
          <a:fillRef idx="0"/>
          <a:effectRef idx="0"/>
          <a:fontRef idx="minor"/>
        </p:style>
      </p:sp>
      <p:sp>
        <p:nvSpPr>
          <p:cNvPr id="224" name="CustomShape 2"/>
          <p:cNvSpPr/>
          <p:nvPr/>
        </p:nvSpPr>
        <p:spPr>
          <a:xfrm>
            <a:off x="554400" y="365040"/>
            <a:ext cx="11166840" cy="2088720"/>
          </a:xfrm>
          <a:prstGeom prst="rect">
            <a:avLst/>
          </a:prstGeom>
          <a:solidFill>
            <a:schemeClr val="lt1"/>
          </a:solidFill>
          <a:ln w="12600">
            <a:solidFill>
              <a:srgbClr val="e1e1e1"/>
            </a:solidFill>
            <a:miter/>
          </a:ln>
          <a:effectLst>
            <a:outerShdw algn="tl" blurRad="50800" dir="2700000" dist="37674" rotWithShape="0">
              <a:srgbClr val="c5c2c2">
                <a:alpha val="50000"/>
              </a:srgbClr>
            </a:outerShdw>
          </a:effectLst>
        </p:spPr>
        <p:style>
          <a:lnRef idx="0"/>
          <a:fillRef idx="0"/>
          <a:effectRef idx="0"/>
          <a:fontRef idx="minor"/>
        </p:style>
      </p:sp>
      <p:sp>
        <p:nvSpPr>
          <p:cNvPr id="225" name="CustomShape 3"/>
          <p:cNvSpPr/>
          <p:nvPr/>
        </p:nvSpPr>
        <p:spPr>
          <a:xfrm>
            <a:off x="1046880" y="641880"/>
            <a:ext cx="361116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3200" spc="-1" strike="noStrike">
                <a:solidFill>
                  <a:srgbClr val="000000"/>
                </a:solidFill>
                <a:uFill>
                  <a:solidFill>
                    <a:srgbClr val="ffffff"/>
                  </a:solidFill>
                </a:uFill>
                <a:latin typeface="Arial"/>
                <a:ea typeface="Calibri"/>
              </a:rPr>
              <a:t>ТИП 2</a:t>
            </a:r>
            <a:endParaRPr lang="sr-Latn-RS" sz="1800" spc="-1" strike="noStrike">
              <a:solidFill>
                <a:srgbClr val="000000"/>
              </a:solidFill>
              <a:uFill>
                <a:solidFill>
                  <a:srgbClr val="ffffff"/>
                </a:solidFill>
              </a:uFill>
              <a:latin typeface="Arial"/>
            </a:endParaRPr>
          </a:p>
        </p:txBody>
      </p:sp>
      <p:sp>
        <p:nvSpPr>
          <p:cNvPr id="226" name="CustomShape 4"/>
          <p:cNvSpPr/>
          <p:nvPr/>
        </p:nvSpPr>
        <p:spPr>
          <a:xfrm>
            <a:off x="490320" y="1057680"/>
            <a:ext cx="127440" cy="703440"/>
          </a:xfrm>
          <a:prstGeom prst="rect">
            <a:avLst/>
          </a:prstGeom>
          <a:solidFill>
            <a:schemeClr val="accent2"/>
          </a:solidFill>
          <a:ln>
            <a:noFill/>
          </a:ln>
        </p:spPr>
        <p:style>
          <a:lnRef idx="0"/>
          <a:fillRef idx="0"/>
          <a:effectRef idx="0"/>
          <a:fontRef idx="minor"/>
        </p:style>
      </p:sp>
      <p:sp>
        <p:nvSpPr>
          <p:cNvPr id="227" name="CustomShape 5"/>
          <p:cNvSpPr/>
          <p:nvPr/>
        </p:nvSpPr>
        <p:spPr>
          <a:xfrm rot="5400000">
            <a:off x="4244040" y="1400400"/>
            <a:ext cx="1462320" cy="17640"/>
          </a:xfrm>
          <a:prstGeom prst="rect">
            <a:avLst/>
          </a:prstGeom>
          <a:solidFill>
            <a:srgbClr val="d5d5d5"/>
          </a:solidFill>
          <a:ln>
            <a:noFill/>
          </a:ln>
        </p:spPr>
        <p:style>
          <a:lnRef idx="0"/>
          <a:fillRef idx="0"/>
          <a:effectRef idx="0"/>
          <a:fontRef idx="minor"/>
        </p:style>
      </p:sp>
      <p:sp>
        <p:nvSpPr>
          <p:cNvPr id="228" name="CustomShape 6"/>
          <p:cNvSpPr/>
          <p:nvPr/>
        </p:nvSpPr>
        <p:spPr>
          <a:xfrm>
            <a:off x="5300640" y="641880"/>
            <a:ext cx="605232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1600" spc="-1" strike="noStrike">
                <a:solidFill>
                  <a:srgbClr val="000000"/>
                </a:solidFill>
                <a:uFill>
                  <a:solidFill>
                    <a:srgbClr val="ffffff"/>
                  </a:solidFill>
                </a:uFill>
                <a:latin typeface="Arial"/>
                <a:ea typeface="Calibri"/>
              </a:rPr>
              <a:t>НАСЕЉЕ НА ЦЕРАКУ, Градска општина Чукарица</a:t>
            </a:r>
            <a:endParaRPr lang="sr-Latn-RS" sz="1800" spc="-1" strike="noStrike">
              <a:solidFill>
                <a:srgbClr val="000000"/>
              </a:solidFill>
              <a:uFill>
                <a:solidFill>
                  <a:srgbClr val="ffffff"/>
                </a:solidFill>
              </a:uFill>
              <a:latin typeface="Arial"/>
            </a:endParaRPr>
          </a:p>
        </p:txBody>
      </p:sp>
      <p:pic>
        <p:nvPicPr>
          <p:cNvPr id="229" name="Picture 4" descr=""/>
          <p:cNvPicPr/>
          <p:nvPr/>
        </p:nvPicPr>
        <p:blipFill>
          <a:blip r:embed="rId1"/>
          <a:srcRect l="0" t="0" r="43331" b="0"/>
          <a:stretch/>
        </p:blipFill>
        <p:spPr>
          <a:xfrm>
            <a:off x="6854400" y="2669760"/>
            <a:ext cx="4866840" cy="3971880"/>
          </a:xfrm>
          <a:prstGeom prst="rect">
            <a:avLst/>
          </a:prstGeom>
          <a:ln>
            <a:noFill/>
          </a:ln>
        </p:spPr>
      </p:pic>
      <p:pic>
        <p:nvPicPr>
          <p:cNvPr id="230" name="Picture 6" descr=""/>
          <p:cNvPicPr/>
          <p:nvPr/>
        </p:nvPicPr>
        <p:blipFill>
          <a:blip r:embed="rId2"/>
          <a:srcRect l="9740" t="0" r="18876" b="0"/>
          <a:stretch/>
        </p:blipFill>
        <p:spPr>
          <a:xfrm>
            <a:off x="554400" y="2669760"/>
            <a:ext cx="6130800" cy="3971880"/>
          </a:xfrm>
          <a:prstGeom prst="rect">
            <a:avLst/>
          </a:prstGeom>
          <a:ln>
            <a:noFill/>
          </a:ln>
        </p:spPr>
      </p:pic>
    </p:spTree>
  </p:cSld>
  <p:timing>
    <p:tnLst>
      <p:par>
        <p:cTn id="68" dur="indefinite" restart="never" nodeType="tmRoot">
          <p:childTnLst>
            <p:seq>
              <p:cTn id="69" nodeType="mainSeq"/>
              <p:prevCondLst>
                <p:cond delay="0" evt="onPrev">
                  <p:tgtEl>
                    <p:sldTgt/>
                  </p:tgtEl>
                </p:cond>
              </p:prevCondLst>
              <p:nextCondLst>
                <p:cond delay="0" evt="onNext">
                  <p:tgtEl>
                    <p:sldTgt/>
                  </p:tgtEl>
                </p:cond>
              </p:nextCondLst>
            </p:seq>
          </p:childTnLst>
        </p:cTn>
      </p:par>
    </p:tnLst>
  </p:timing>
</p:sld>
</file>

<file path=ppt/slides/slide29.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231" name="CustomShape 1"/>
          <p:cNvSpPr/>
          <p:nvPr/>
        </p:nvSpPr>
        <p:spPr>
          <a:xfrm>
            <a:off x="0" y="0"/>
            <a:ext cx="12191400" cy="6857280"/>
          </a:xfrm>
          <a:prstGeom prst="rect">
            <a:avLst/>
          </a:prstGeom>
          <a:solidFill>
            <a:schemeClr val="lt1"/>
          </a:solidFill>
          <a:ln>
            <a:noFill/>
          </a:ln>
        </p:spPr>
        <p:style>
          <a:lnRef idx="0"/>
          <a:fillRef idx="0"/>
          <a:effectRef idx="0"/>
          <a:fontRef idx="minor"/>
        </p:style>
      </p:sp>
      <p:sp>
        <p:nvSpPr>
          <p:cNvPr id="232" name="CustomShape 2"/>
          <p:cNvSpPr/>
          <p:nvPr/>
        </p:nvSpPr>
        <p:spPr>
          <a:xfrm>
            <a:off x="554400" y="365040"/>
            <a:ext cx="11166840" cy="2088720"/>
          </a:xfrm>
          <a:prstGeom prst="rect">
            <a:avLst/>
          </a:prstGeom>
          <a:solidFill>
            <a:schemeClr val="lt1"/>
          </a:solidFill>
          <a:ln w="12600">
            <a:solidFill>
              <a:srgbClr val="e1e1e1"/>
            </a:solidFill>
            <a:miter/>
          </a:ln>
          <a:effectLst>
            <a:outerShdw algn="tl" blurRad="50800" dir="2700000" dist="37674" rotWithShape="0">
              <a:srgbClr val="c5c2c2">
                <a:alpha val="50000"/>
              </a:srgbClr>
            </a:outerShdw>
          </a:effectLst>
        </p:spPr>
        <p:style>
          <a:lnRef idx="0"/>
          <a:fillRef idx="0"/>
          <a:effectRef idx="0"/>
          <a:fontRef idx="minor"/>
        </p:style>
      </p:sp>
      <p:sp>
        <p:nvSpPr>
          <p:cNvPr id="233" name="CustomShape 3"/>
          <p:cNvSpPr/>
          <p:nvPr/>
        </p:nvSpPr>
        <p:spPr>
          <a:xfrm>
            <a:off x="1046880" y="641880"/>
            <a:ext cx="361116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3200" spc="-1" strike="noStrike">
                <a:solidFill>
                  <a:srgbClr val="000000"/>
                </a:solidFill>
                <a:uFill>
                  <a:solidFill>
                    <a:srgbClr val="ffffff"/>
                  </a:solidFill>
                </a:uFill>
                <a:latin typeface="Calibri"/>
                <a:ea typeface="Calibri"/>
              </a:rPr>
              <a:t>ТИП 2</a:t>
            </a:r>
            <a:endParaRPr lang="sr-Latn-RS" sz="1800" spc="-1" strike="noStrike">
              <a:solidFill>
                <a:srgbClr val="000000"/>
              </a:solidFill>
              <a:uFill>
                <a:solidFill>
                  <a:srgbClr val="ffffff"/>
                </a:solidFill>
              </a:uFill>
              <a:latin typeface="Arial"/>
            </a:endParaRPr>
          </a:p>
        </p:txBody>
      </p:sp>
      <p:sp>
        <p:nvSpPr>
          <p:cNvPr id="234" name="CustomShape 4"/>
          <p:cNvSpPr/>
          <p:nvPr/>
        </p:nvSpPr>
        <p:spPr>
          <a:xfrm>
            <a:off x="490320" y="1057680"/>
            <a:ext cx="127440" cy="703440"/>
          </a:xfrm>
          <a:prstGeom prst="rect">
            <a:avLst/>
          </a:prstGeom>
          <a:solidFill>
            <a:schemeClr val="accent2"/>
          </a:solidFill>
          <a:ln>
            <a:noFill/>
          </a:ln>
        </p:spPr>
        <p:style>
          <a:lnRef idx="0"/>
          <a:fillRef idx="0"/>
          <a:effectRef idx="0"/>
          <a:fontRef idx="minor"/>
        </p:style>
      </p:sp>
      <p:sp>
        <p:nvSpPr>
          <p:cNvPr id="235" name="CustomShape 5"/>
          <p:cNvSpPr/>
          <p:nvPr/>
        </p:nvSpPr>
        <p:spPr>
          <a:xfrm rot="5400000">
            <a:off x="4244040" y="1400400"/>
            <a:ext cx="1462320" cy="17640"/>
          </a:xfrm>
          <a:prstGeom prst="rect">
            <a:avLst/>
          </a:prstGeom>
          <a:solidFill>
            <a:srgbClr val="d5d5d5"/>
          </a:solidFill>
          <a:ln>
            <a:noFill/>
          </a:ln>
        </p:spPr>
        <p:style>
          <a:lnRef idx="0"/>
          <a:fillRef idx="0"/>
          <a:effectRef idx="0"/>
          <a:fontRef idx="minor"/>
        </p:style>
      </p:sp>
      <p:sp>
        <p:nvSpPr>
          <p:cNvPr id="236" name="CustomShape 6"/>
          <p:cNvSpPr/>
          <p:nvPr/>
        </p:nvSpPr>
        <p:spPr>
          <a:xfrm>
            <a:off x="5300640" y="641880"/>
            <a:ext cx="605232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1600" spc="-1" strike="noStrike">
                <a:solidFill>
                  <a:srgbClr val="000000"/>
                </a:solidFill>
                <a:uFill>
                  <a:solidFill>
                    <a:srgbClr val="ffffff"/>
                  </a:solidFill>
                </a:uFill>
                <a:latin typeface="Arial"/>
                <a:ea typeface="Calibri"/>
              </a:rPr>
              <a:t>НАСЕЉЕ БЕЛЕ ВОДЕ, Градска општина Чукарица</a:t>
            </a:r>
            <a:endParaRPr lang="sr-Latn-RS" sz="1800" spc="-1" strike="noStrike">
              <a:solidFill>
                <a:srgbClr val="000000"/>
              </a:solidFill>
              <a:uFill>
                <a:solidFill>
                  <a:srgbClr val="ffffff"/>
                </a:solidFill>
              </a:uFill>
              <a:latin typeface="Arial"/>
            </a:endParaRPr>
          </a:p>
        </p:txBody>
      </p:sp>
      <p:pic>
        <p:nvPicPr>
          <p:cNvPr id="237" name="Google Shape;147;p9" descr=""/>
          <p:cNvPicPr/>
          <p:nvPr/>
        </p:nvPicPr>
        <p:blipFill>
          <a:blip r:embed="rId1"/>
          <a:srcRect l="0" t="16263" r="0" b="8858"/>
          <a:stretch/>
        </p:blipFill>
        <p:spPr>
          <a:xfrm>
            <a:off x="554400" y="2731320"/>
            <a:ext cx="11166840" cy="3866760"/>
          </a:xfrm>
          <a:prstGeom prst="rect">
            <a:avLst/>
          </a:prstGeom>
          <a:ln>
            <a:noFill/>
          </a:ln>
        </p:spPr>
      </p:pic>
    </p:spTree>
  </p:cSld>
  <p:timing>
    <p:tnLst>
      <p:par>
        <p:cTn id="70" dur="indefinite" restart="never" nodeType="tmRoot">
          <p:childTnLst>
            <p:seq>
              <p:cTn id="71"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4" name="CustomShape 1"/>
          <p:cNvSpPr/>
          <p:nvPr/>
        </p:nvSpPr>
        <p:spPr>
          <a:xfrm>
            <a:off x="9330840" y="2651400"/>
            <a:ext cx="1936080" cy="1936440"/>
          </a:xfrm>
          <a:prstGeom prst="ellipse">
            <a:avLst/>
          </a:prstGeom>
          <a:solidFill>
            <a:schemeClr val="accent2">
              <a:lumMod val="75000"/>
            </a:schemeClr>
          </a:solidFill>
          <a:ln>
            <a:solidFill>
              <a:schemeClr val="lt1">
                <a:hueOff val="0"/>
                <a:satOff val="0"/>
                <a:lumOff val="0"/>
                <a:alphaOff val="0"/>
              </a:schemeClr>
            </a:solidFill>
          </a:ln>
        </p:spPr>
        <p:style>
          <a:lnRef idx="2"/>
          <a:fillRef idx="0"/>
          <a:effectRef idx="0"/>
          <a:fontRef idx="minor"/>
        </p:style>
      </p:sp>
      <p:sp>
        <p:nvSpPr>
          <p:cNvPr id="85" name="CustomShape 2"/>
          <p:cNvSpPr/>
          <p:nvPr/>
        </p:nvSpPr>
        <p:spPr>
          <a:xfrm>
            <a:off x="9394920" y="2715840"/>
            <a:ext cx="1807200" cy="1807200"/>
          </a:xfrm>
          <a:prstGeom prst="ellipse">
            <a:avLst/>
          </a:prstGeom>
          <a:solidFill>
            <a:schemeClr val="accent2">
              <a:lumMod val="20000"/>
              <a:lumOff val="80000"/>
            </a:schemeClr>
          </a:solidFill>
          <a:ln>
            <a:solidFill>
              <a:schemeClr val="lt1">
                <a:hueOff val="0"/>
                <a:satOff val="0"/>
                <a:lumOff val="0"/>
                <a:alphaOff val="0"/>
              </a:schemeClr>
            </a:solidFill>
          </a:ln>
        </p:spPr>
        <p:style>
          <a:lnRef idx="2"/>
          <a:fillRef idx="0"/>
          <a:effectRef idx="0"/>
          <a:fontRef idx="minor"/>
        </p:style>
        <p:txBody>
          <a:bodyPr lIns="15120" rIns="15120" tIns="15120" bIns="15120" anchor="ctr"/>
          <a:p>
            <a:pPr algn="ctr">
              <a:lnSpc>
                <a:spcPct val="90000"/>
              </a:lnSpc>
            </a:pPr>
            <a:r>
              <a:rPr lang="sr-Latn-RS" sz="1200" spc="-1" strike="noStrike">
                <a:solidFill>
                  <a:srgbClr val="ffffff"/>
                </a:solidFill>
                <a:uFill>
                  <a:solidFill>
                    <a:srgbClr val="ffffff"/>
                  </a:solidFill>
                </a:uFill>
                <a:latin typeface="Arial"/>
                <a:ea typeface="DejaVu Sans"/>
              </a:rPr>
              <a:t>Обуке представника ЈЛС </a:t>
            </a:r>
            <a:endParaRPr lang="sr-Latn-RS" sz="1800" spc="-1" strike="noStrike">
              <a:solidFill>
                <a:srgbClr val="000000"/>
              </a:solidFill>
              <a:uFill>
                <a:solidFill>
                  <a:srgbClr val="ffffff"/>
                </a:solidFill>
              </a:uFill>
              <a:latin typeface="Arial"/>
            </a:endParaRPr>
          </a:p>
        </p:txBody>
      </p:sp>
      <p:sp>
        <p:nvSpPr>
          <p:cNvPr id="86" name="CustomShape 3"/>
          <p:cNvSpPr/>
          <p:nvPr/>
        </p:nvSpPr>
        <p:spPr>
          <a:xfrm rot="2700000">
            <a:off x="7328880" y="2651040"/>
            <a:ext cx="1936080" cy="1936080"/>
          </a:xfrm>
          <a:prstGeom prst="teardrop">
            <a:avLst>
              <a:gd name="adj" fmla="val 100000"/>
            </a:avLst>
          </a:prstGeom>
          <a:solidFill>
            <a:schemeClr val="accent2">
              <a:lumMod val="75000"/>
            </a:schemeClr>
          </a:solidFill>
          <a:ln>
            <a:solidFill>
              <a:schemeClr val="lt1">
                <a:hueOff val="0"/>
                <a:satOff val="0"/>
                <a:lumOff val="0"/>
                <a:alphaOff val="0"/>
              </a:schemeClr>
            </a:solidFill>
          </a:ln>
        </p:spPr>
        <p:style>
          <a:lnRef idx="2"/>
          <a:fillRef idx="0"/>
          <a:effectRef idx="0"/>
          <a:fontRef idx="minor"/>
        </p:style>
      </p:sp>
      <p:sp>
        <p:nvSpPr>
          <p:cNvPr id="87" name="CustomShape 4"/>
          <p:cNvSpPr/>
          <p:nvPr/>
        </p:nvSpPr>
        <p:spPr>
          <a:xfrm>
            <a:off x="7394400" y="2715840"/>
            <a:ext cx="1807200" cy="1807200"/>
          </a:xfrm>
          <a:prstGeom prst="ellipse">
            <a:avLst/>
          </a:prstGeom>
          <a:solidFill>
            <a:schemeClr val="accent2">
              <a:lumMod val="40000"/>
              <a:lumOff val="60000"/>
            </a:schemeClr>
          </a:solidFill>
          <a:ln>
            <a:solidFill>
              <a:schemeClr val="lt1">
                <a:hueOff val="0"/>
                <a:satOff val="0"/>
                <a:lumOff val="0"/>
                <a:alphaOff val="0"/>
              </a:schemeClr>
            </a:solidFill>
          </a:ln>
        </p:spPr>
        <p:style>
          <a:lnRef idx="2"/>
          <a:fillRef idx="0"/>
          <a:effectRef idx="0"/>
          <a:fontRef idx="minor"/>
        </p:style>
        <p:txBody>
          <a:bodyPr lIns="15120" rIns="15120" tIns="15120" bIns="15120" anchor="ctr"/>
          <a:p>
            <a:pPr algn="ctr">
              <a:lnSpc>
                <a:spcPct val="90000"/>
              </a:lnSpc>
            </a:pPr>
            <a:r>
              <a:rPr lang="sr-Latn-RS" sz="1200" spc="-1" strike="noStrike">
                <a:solidFill>
                  <a:srgbClr val="ffffff"/>
                </a:solidFill>
                <a:uFill>
                  <a:solidFill>
                    <a:srgbClr val="ffffff"/>
                  </a:solidFill>
                </a:uFill>
                <a:latin typeface="Arial"/>
                <a:ea typeface="DejaVu Sans"/>
              </a:rPr>
              <a:t>Израда документа са препорукама и прилозима </a:t>
            </a:r>
            <a:endParaRPr lang="sr-Latn-RS" sz="1800" spc="-1" strike="noStrike">
              <a:solidFill>
                <a:srgbClr val="000000"/>
              </a:solidFill>
              <a:uFill>
                <a:solidFill>
                  <a:srgbClr val="ffffff"/>
                </a:solidFill>
              </a:uFill>
              <a:latin typeface="Arial"/>
            </a:endParaRPr>
          </a:p>
        </p:txBody>
      </p:sp>
      <p:sp>
        <p:nvSpPr>
          <p:cNvPr id="88" name="CustomShape 5"/>
          <p:cNvSpPr/>
          <p:nvPr/>
        </p:nvSpPr>
        <p:spPr>
          <a:xfrm rot="2700000">
            <a:off x="5328360" y="2651040"/>
            <a:ext cx="1936080" cy="1936080"/>
          </a:xfrm>
          <a:prstGeom prst="teardrop">
            <a:avLst>
              <a:gd name="adj" fmla="val 100000"/>
            </a:avLst>
          </a:prstGeom>
          <a:solidFill>
            <a:schemeClr val="accent2">
              <a:lumMod val="75000"/>
            </a:schemeClr>
          </a:solidFill>
          <a:ln>
            <a:solidFill>
              <a:schemeClr val="lt1">
                <a:hueOff val="0"/>
                <a:satOff val="0"/>
                <a:lumOff val="0"/>
                <a:alphaOff val="0"/>
              </a:schemeClr>
            </a:solidFill>
          </a:ln>
        </p:spPr>
        <p:style>
          <a:lnRef idx="2"/>
          <a:fillRef idx="0"/>
          <a:effectRef idx="0"/>
          <a:fontRef idx="minor"/>
        </p:style>
      </p:sp>
      <p:sp>
        <p:nvSpPr>
          <p:cNvPr id="89" name="CustomShape 6"/>
          <p:cNvSpPr/>
          <p:nvPr/>
        </p:nvSpPr>
        <p:spPr>
          <a:xfrm>
            <a:off x="5393160" y="2715840"/>
            <a:ext cx="1807200" cy="1807200"/>
          </a:xfrm>
          <a:prstGeom prst="ellipse">
            <a:avLst/>
          </a:prstGeom>
          <a:solidFill>
            <a:schemeClr val="accent2">
              <a:lumMod val="60000"/>
              <a:lumOff val="40000"/>
            </a:schemeClr>
          </a:solidFill>
          <a:ln>
            <a:solidFill>
              <a:schemeClr val="lt1">
                <a:hueOff val="0"/>
                <a:satOff val="0"/>
                <a:lumOff val="0"/>
                <a:alphaOff val="0"/>
              </a:schemeClr>
            </a:solidFill>
          </a:ln>
        </p:spPr>
        <p:style>
          <a:lnRef idx="2"/>
          <a:fillRef idx="0"/>
          <a:effectRef idx="0"/>
          <a:fontRef idx="minor"/>
        </p:style>
        <p:txBody>
          <a:bodyPr lIns="15120" rIns="15120" tIns="15120" bIns="15120" anchor="ctr"/>
          <a:p>
            <a:pPr algn="ctr">
              <a:lnSpc>
                <a:spcPct val="90000"/>
              </a:lnSpc>
            </a:pPr>
            <a:r>
              <a:rPr lang="sr-Latn-RS" sz="1200" spc="-1" strike="noStrike">
                <a:solidFill>
                  <a:srgbClr val="ffffff"/>
                </a:solidFill>
                <a:uFill>
                  <a:solidFill>
                    <a:srgbClr val="ffffff"/>
                  </a:solidFill>
                </a:uFill>
                <a:latin typeface="Arial"/>
                <a:ea typeface="DejaVu Sans"/>
              </a:rPr>
              <a:t>On-line консултације са представницима ЈЛС</a:t>
            </a:r>
            <a:endParaRPr lang="sr-Latn-RS" sz="1800" spc="-1" strike="noStrike">
              <a:solidFill>
                <a:srgbClr val="000000"/>
              </a:solidFill>
              <a:uFill>
                <a:solidFill>
                  <a:srgbClr val="ffffff"/>
                </a:solidFill>
              </a:uFill>
              <a:latin typeface="Arial"/>
            </a:endParaRPr>
          </a:p>
        </p:txBody>
      </p:sp>
      <p:sp>
        <p:nvSpPr>
          <p:cNvPr id="90" name="CustomShape 7"/>
          <p:cNvSpPr/>
          <p:nvPr/>
        </p:nvSpPr>
        <p:spPr>
          <a:xfrm rot="2700000">
            <a:off x="3326760" y="2651040"/>
            <a:ext cx="1936080" cy="1936080"/>
          </a:xfrm>
          <a:prstGeom prst="teardrop">
            <a:avLst>
              <a:gd name="adj" fmla="val 100000"/>
            </a:avLst>
          </a:prstGeom>
          <a:solidFill>
            <a:schemeClr val="accent2">
              <a:lumMod val="75000"/>
            </a:schemeClr>
          </a:solidFill>
          <a:ln>
            <a:solidFill>
              <a:schemeClr val="lt1">
                <a:hueOff val="0"/>
                <a:satOff val="0"/>
                <a:lumOff val="0"/>
                <a:alphaOff val="0"/>
              </a:schemeClr>
            </a:solidFill>
          </a:ln>
        </p:spPr>
        <p:style>
          <a:lnRef idx="2"/>
          <a:fillRef idx="0"/>
          <a:effectRef idx="0"/>
          <a:fontRef idx="minor"/>
        </p:style>
      </p:sp>
      <p:sp>
        <p:nvSpPr>
          <p:cNvPr id="91" name="CustomShape 8"/>
          <p:cNvSpPr/>
          <p:nvPr/>
        </p:nvSpPr>
        <p:spPr>
          <a:xfrm>
            <a:off x="3391560" y="2715840"/>
            <a:ext cx="1807200" cy="1807200"/>
          </a:xfrm>
          <a:prstGeom prst="ellipse">
            <a:avLst/>
          </a:prstGeom>
          <a:solidFill>
            <a:schemeClr val="accent2"/>
          </a:solidFill>
          <a:ln>
            <a:solidFill>
              <a:schemeClr val="lt1">
                <a:hueOff val="0"/>
                <a:satOff val="0"/>
                <a:lumOff val="0"/>
                <a:alphaOff val="0"/>
              </a:schemeClr>
            </a:solidFill>
          </a:ln>
        </p:spPr>
        <p:style>
          <a:lnRef idx="2"/>
          <a:fillRef idx="0"/>
          <a:effectRef idx="0"/>
          <a:fontRef idx="minor"/>
        </p:style>
        <p:txBody>
          <a:bodyPr lIns="15120" rIns="15120" tIns="15120" bIns="15120" anchor="ctr"/>
          <a:p>
            <a:pPr algn="ctr">
              <a:lnSpc>
                <a:spcPct val="90000"/>
              </a:lnSpc>
            </a:pPr>
            <a:r>
              <a:rPr lang="sr-Latn-RS" sz="1200" spc="-1" strike="noStrike">
                <a:solidFill>
                  <a:srgbClr val="ffffff"/>
                </a:solidFill>
                <a:uFill>
                  <a:solidFill>
                    <a:srgbClr val="ffffff"/>
                  </a:solidFill>
                </a:uFill>
                <a:latin typeface="Arial"/>
                <a:ea typeface="DejaVu Sans"/>
              </a:rPr>
              <a:t>Анализе праксе и анкета ЈЛС</a:t>
            </a:r>
            <a:endParaRPr lang="sr-Latn-RS" sz="1800" spc="-1" strike="noStrike">
              <a:solidFill>
                <a:srgbClr val="000000"/>
              </a:solidFill>
              <a:uFill>
                <a:solidFill>
                  <a:srgbClr val="ffffff"/>
                </a:solidFill>
              </a:uFill>
              <a:latin typeface="Arial"/>
            </a:endParaRPr>
          </a:p>
        </p:txBody>
      </p:sp>
      <p:sp>
        <p:nvSpPr>
          <p:cNvPr id="92" name="CustomShape 9"/>
          <p:cNvSpPr/>
          <p:nvPr/>
        </p:nvSpPr>
        <p:spPr>
          <a:xfrm rot="2700000">
            <a:off x="1325160" y="2651040"/>
            <a:ext cx="1936080" cy="1936080"/>
          </a:xfrm>
          <a:prstGeom prst="teardrop">
            <a:avLst>
              <a:gd name="adj" fmla="val 100000"/>
            </a:avLst>
          </a:prstGeom>
          <a:solidFill>
            <a:schemeClr val="accent2">
              <a:lumMod val="75000"/>
            </a:schemeClr>
          </a:solidFill>
          <a:ln>
            <a:solidFill>
              <a:schemeClr val="lt1">
                <a:hueOff val="0"/>
                <a:satOff val="0"/>
                <a:lumOff val="0"/>
                <a:alphaOff val="0"/>
              </a:schemeClr>
            </a:solidFill>
          </a:ln>
        </p:spPr>
        <p:style>
          <a:lnRef idx="2"/>
          <a:fillRef idx="0"/>
          <a:effectRef idx="0"/>
          <a:fontRef idx="minor"/>
        </p:style>
      </p:sp>
      <p:sp>
        <p:nvSpPr>
          <p:cNvPr id="93" name="CustomShape 10"/>
          <p:cNvSpPr/>
          <p:nvPr/>
        </p:nvSpPr>
        <p:spPr>
          <a:xfrm>
            <a:off x="1389960" y="2715840"/>
            <a:ext cx="1807200" cy="1807200"/>
          </a:xfrm>
          <a:prstGeom prst="ellipse">
            <a:avLst/>
          </a:prstGeom>
          <a:solidFill>
            <a:schemeClr val="accent2">
              <a:lumMod val="75000"/>
            </a:schemeClr>
          </a:solidFill>
          <a:ln>
            <a:solidFill>
              <a:schemeClr val="lt1">
                <a:hueOff val="0"/>
                <a:satOff val="0"/>
                <a:lumOff val="0"/>
                <a:alphaOff val="0"/>
              </a:schemeClr>
            </a:solidFill>
          </a:ln>
        </p:spPr>
        <p:style>
          <a:lnRef idx="2"/>
          <a:fillRef idx="0"/>
          <a:effectRef idx="0"/>
          <a:fontRef idx="minor"/>
        </p:style>
        <p:txBody>
          <a:bodyPr lIns="15120" rIns="15120" tIns="15120" bIns="15120" anchor="ctr"/>
          <a:p>
            <a:pPr algn="ctr">
              <a:lnSpc>
                <a:spcPct val="90000"/>
              </a:lnSpc>
            </a:pPr>
            <a:r>
              <a:rPr lang="sr-Latn-RS" sz="1200" spc="-1" strike="noStrike">
                <a:solidFill>
                  <a:srgbClr val="ffffff"/>
                </a:solidFill>
                <a:uFill>
                  <a:solidFill>
                    <a:srgbClr val="ffffff"/>
                  </a:solidFill>
                </a:uFill>
                <a:latin typeface="Arial"/>
                <a:ea typeface="DejaVu Sans"/>
              </a:rPr>
              <a:t>Анализа правног оквира и члана 70. ЗПИ</a:t>
            </a:r>
            <a:endParaRPr lang="sr-Latn-RS" sz="1800" spc="-1" strike="noStrike">
              <a:solidFill>
                <a:srgbClr val="000000"/>
              </a:solidFill>
              <a:uFill>
                <a:solidFill>
                  <a:srgbClr val="ffffff"/>
                </a:solidFill>
              </a:uFill>
              <a:latin typeface="Arial"/>
            </a:endParaRPr>
          </a:p>
        </p:txBody>
      </p:sp>
      <p:sp>
        <p:nvSpPr>
          <p:cNvPr id="94" name="CustomShape 11"/>
          <p:cNvSpPr/>
          <p:nvPr/>
        </p:nvSpPr>
        <p:spPr>
          <a:xfrm>
            <a:off x="838080" y="365040"/>
            <a:ext cx="10514880" cy="132480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3600" spc="-1" strike="noStrike">
                <a:solidFill>
                  <a:srgbClr val="000000"/>
                </a:solidFill>
                <a:uFill>
                  <a:solidFill>
                    <a:srgbClr val="ffffff"/>
                  </a:solidFill>
                </a:uFill>
                <a:latin typeface="Arial"/>
                <a:ea typeface="Calibri"/>
              </a:rPr>
              <a:t>Процес израде Анализе</a:t>
            </a:r>
            <a:endParaRPr lang="sr-Latn-RS" sz="1800" spc="-1" strike="noStrike">
              <a:solidFill>
                <a:srgbClr val="000000"/>
              </a:solidFill>
              <a:uFill>
                <a:solidFill>
                  <a:srgbClr val="ffffff"/>
                </a:solidFill>
              </a:uFill>
              <a:latin typeface="Arial"/>
            </a:endParaRPr>
          </a:p>
        </p:txBody>
      </p:sp>
    </p:spTree>
  </p:cSld>
  <p:timing>
    <p:tnLst>
      <p:par>
        <p:cTn id="5" dur="indefinite" restart="never" nodeType="tmRoot">
          <p:childTnLst>
            <p:seq>
              <p:cTn id="6" nodeType="mainSeq"/>
              <p:prevCondLst>
                <p:cond delay="0" evt="onPrev">
                  <p:tgtEl>
                    <p:sldTgt/>
                  </p:tgtEl>
                </p:cond>
              </p:prevCondLst>
              <p:nextCondLst>
                <p:cond delay="0" evt="onNext">
                  <p:tgtEl>
                    <p:sldTgt/>
                  </p:tgtEl>
                </p:cond>
              </p:nextCondLst>
            </p:seq>
          </p:childTnLst>
        </p:cTn>
      </p:par>
    </p:tnLst>
  </p:timing>
</p:sld>
</file>

<file path=ppt/slides/slide30.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238" name="CustomShape 1"/>
          <p:cNvSpPr/>
          <p:nvPr/>
        </p:nvSpPr>
        <p:spPr>
          <a:xfrm>
            <a:off x="0" y="0"/>
            <a:ext cx="12191400" cy="6857280"/>
          </a:xfrm>
          <a:prstGeom prst="rect">
            <a:avLst/>
          </a:prstGeom>
          <a:solidFill>
            <a:schemeClr val="lt1"/>
          </a:solidFill>
          <a:ln>
            <a:noFill/>
          </a:ln>
        </p:spPr>
        <p:style>
          <a:lnRef idx="0"/>
          <a:fillRef idx="0"/>
          <a:effectRef idx="0"/>
          <a:fontRef idx="minor"/>
        </p:style>
      </p:sp>
      <p:sp>
        <p:nvSpPr>
          <p:cNvPr id="239" name="CustomShape 2"/>
          <p:cNvSpPr/>
          <p:nvPr/>
        </p:nvSpPr>
        <p:spPr>
          <a:xfrm>
            <a:off x="554400" y="365040"/>
            <a:ext cx="11166840" cy="2088720"/>
          </a:xfrm>
          <a:prstGeom prst="rect">
            <a:avLst/>
          </a:prstGeom>
          <a:solidFill>
            <a:schemeClr val="lt1"/>
          </a:solidFill>
          <a:ln w="12600">
            <a:solidFill>
              <a:srgbClr val="e1e1e1"/>
            </a:solidFill>
            <a:miter/>
          </a:ln>
          <a:effectLst>
            <a:outerShdw algn="tl" blurRad="50800" dir="2700000" dist="37674" rotWithShape="0">
              <a:srgbClr val="c5c2c2">
                <a:alpha val="50000"/>
              </a:srgbClr>
            </a:outerShdw>
          </a:effectLst>
        </p:spPr>
        <p:style>
          <a:lnRef idx="0"/>
          <a:fillRef idx="0"/>
          <a:effectRef idx="0"/>
          <a:fontRef idx="minor"/>
        </p:style>
      </p:sp>
      <p:sp>
        <p:nvSpPr>
          <p:cNvPr id="240" name="CustomShape 3"/>
          <p:cNvSpPr/>
          <p:nvPr/>
        </p:nvSpPr>
        <p:spPr>
          <a:xfrm>
            <a:off x="1046880" y="641880"/>
            <a:ext cx="361116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3200" spc="-1" strike="noStrike">
                <a:solidFill>
                  <a:srgbClr val="000000"/>
                </a:solidFill>
                <a:uFill>
                  <a:solidFill>
                    <a:srgbClr val="ffffff"/>
                  </a:solidFill>
                </a:uFill>
                <a:latin typeface="Calibri"/>
                <a:ea typeface="Calibri"/>
              </a:rPr>
              <a:t>ТИП 3</a:t>
            </a:r>
            <a:endParaRPr lang="sr-Latn-RS" sz="1800" spc="-1" strike="noStrike">
              <a:solidFill>
                <a:srgbClr val="000000"/>
              </a:solidFill>
              <a:uFill>
                <a:solidFill>
                  <a:srgbClr val="ffffff"/>
                </a:solidFill>
              </a:uFill>
              <a:latin typeface="Arial"/>
            </a:endParaRPr>
          </a:p>
        </p:txBody>
      </p:sp>
      <p:sp>
        <p:nvSpPr>
          <p:cNvPr id="241" name="CustomShape 4"/>
          <p:cNvSpPr/>
          <p:nvPr/>
        </p:nvSpPr>
        <p:spPr>
          <a:xfrm>
            <a:off x="490320" y="1057680"/>
            <a:ext cx="127440" cy="703440"/>
          </a:xfrm>
          <a:prstGeom prst="rect">
            <a:avLst/>
          </a:prstGeom>
          <a:solidFill>
            <a:schemeClr val="accent2"/>
          </a:solidFill>
          <a:ln>
            <a:noFill/>
          </a:ln>
        </p:spPr>
        <p:style>
          <a:lnRef idx="0"/>
          <a:fillRef idx="0"/>
          <a:effectRef idx="0"/>
          <a:fontRef idx="minor"/>
        </p:style>
      </p:sp>
      <p:sp>
        <p:nvSpPr>
          <p:cNvPr id="242" name="CustomShape 5"/>
          <p:cNvSpPr/>
          <p:nvPr/>
        </p:nvSpPr>
        <p:spPr>
          <a:xfrm rot="5400000">
            <a:off x="4244040" y="1400400"/>
            <a:ext cx="1462320" cy="17640"/>
          </a:xfrm>
          <a:prstGeom prst="rect">
            <a:avLst/>
          </a:prstGeom>
          <a:solidFill>
            <a:srgbClr val="d5d5d5"/>
          </a:solidFill>
          <a:ln>
            <a:noFill/>
          </a:ln>
        </p:spPr>
        <p:style>
          <a:lnRef idx="0"/>
          <a:fillRef idx="0"/>
          <a:effectRef idx="0"/>
          <a:fontRef idx="minor"/>
        </p:style>
      </p:sp>
      <p:sp>
        <p:nvSpPr>
          <p:cNvPr id="243" name="CustomShape 6"/>
          <p:cNvSpPr/>
          <p:nvPr/>
        </p:nvSpPr>
        <p:spPr>
          <a:xfrm>
            <a:off x="5300640" y="641880"/>
            <a:ext cx="605232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1600" spc="-1" strike="noStrike">
                <a:solidFill>
                  <a:srgbClr val="000000"/>
                </a:solidFill>
                <a:uFill>
                  <a:solidFill>
                    <a:srgbClr val="ffffff"/>
                  </a:solidFill>
                </a:uFill>
                <a:latin typeface="Arial"/>
                <a:ea typeface="Calibri"/>
              </a:rPr>
              <a:t>РОМСКО НАСЕЉЕ у Бачком Моноштору, Сомбор</a:t>
            </a:r>
            <a:endParaRPr lang="sr-Latn-RS" sz="1800" spc="-1" strike="noStrike">
              <a:solidFill>
                <a:srgbClr val="000000"/>
              </a:solidFill>
              <a:uFill>
                <a:solidFill>
                  <a:srgbClr val="ffffff"/>
                </a:solidFill>
              </a:uFill>
              <a:latin typeface="Arial"/>
            </a:endParaRPr>
          </a:p>
        </p:txBody>
      </p:sp>
      <p:pic>
        <p:nvPicPr>
          <p:cNvPr id="244" name="Google Shape;147;p9" descr=""/>
          <p:cNvPicPr/>
          <p:nvPr/>
        </p:nvPicPr>
        <p:blipFill>
          <a:blip r:embed="rId1"/>
          <a:srcRect l="0" t="20030" r="0" b="0"/>
          <a:stretch/>
        </p:blipFill>
        <p:spPr>
          <a:xfrm>
            <a:off x="1794600" y="2561040"/>
            <a:ext cx="8601840" cy="3967920"/>
          </a:xfrm>
          <a:prstGeom prst="rect">
            <a:avLst/>
          </a:prstGeom>
          <a:ln>
            <a:noFill/>
          </a:ln>
        </p:spPr>
      </p:pic>
    </p:spTree>
  </p:cSld>
  <p:timing>
    <p:tnLst>
      <p:par>
        <p:cTn id="72" dur="indefinite" restart="never" nodeType="tmRoot">
          <p:childTnLst>
            <p:seq>
              <p:cTn id="73" nodeType="mainSeq"/>
              <p:prevCondLst>
                <p:cond delay="0" evt="onPrev">
                  <p:tgtEl>
                    <p:sldTgt/>
                  </p:tgtEl>
                </p:cond>
              </p:prevCondLst>
              <p:nextCondLst>
                <p:cond delay="0" evt="onNext">
                  <p:tgtEl>
                    <p:sldTgt/>
                  </p:tgtEl>
                </p:cond>
              </p:nextCondLst>
            </p:seq>
          </p:childTnLst>
        </p:cTn>
      </p:par>
    </p:tnLst>
  </p:timing>
</p:sld>
</file>

<file path=ppt/slides/slide31.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245" name="CustomShape 1"/>
          <p:cNvSpPr/>
          <p:nvPr/>
        </p:nvSpPr>
        <p:spPr>
          <a:xfrm>
            <a:off x="0" y="0"/>
            <a:ext cx="12191400" cy="6857280"/>
          </a:xfrm>
          <a:prstGeom prst="rect">
            <a:avLst/>
          </a:prstGeom>
          <a:solidFill>
            <a:schemeClr val="lt1"/>
          </a:solidFill>
          <a:ln>
            <a:noFill/>
          </a:ln>
        </p:spPr>
        <p:style>
          <a:lnRef idx="0"/>
          <a:fillRef idx="0"/>
          <a:effectRef idx="0"/>
          <a:fontRef idx="minor"/>
        </p:style>
      </p:sp>
      <p:sp>
        <p:nvSpPr>
          <p:cNvPr id="246" name="CustomShape 2"/>
          <p:cNvSpPr/>
          <p:nvPr/>
        </p:nvSpPr>
        <p:spPr>
          <a:xfrm>
            <a:off x="554400" y="365040"/>
            <a:ext cx="11166840" cy="2088720"/>
          </a:xfrm>
          <a:prstGeom prst="rect">
            <a:avLst/>
          </a:prstGeom>
          <a:solidFill>
            <a:schemeClr val="lt1"/>
          </a:solidFill>
          <a:ln w="12600">
            <a:solidFill>
              <a:srgbClr val="e1e1e1"/>
            </a:solidFill>
            <a:miter/>
          </a:ln>
          <a:effectLst>
            <a:outerShdw algn="tl" blurRad="50800" dir="2700000" dist="37674" rotWithShape="0">
              <a:srgbClr val="c5c2c2">
                <a:alpha val="50000"/>
              </a:srgbClr>
            </a:outerShdw>
          </a:effectLst>
        </p:spPr>
        <p:style>
          <a:lnRef idx="0"/>
          <a:fillRef idx="0"/>
          <a:effectRef idx="0"/>
          <a:fontRef idx="minor"/>
        </p:style>
      </p:sp>
      <p:sp>
        <p:nvSpPr>
          <p:cNvPr id="247" name="CustomShape 3"/>
          <p:cNvSpPr/>
          <p:nvPr/>
        </p:nvSpPr>
        <p:spPr>
          <a:xfrm>
            <a:off x="1046880" y="641880"/>
            <a:ext cx="361116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3200" spc="-1" strike="noStrike">
                <a:solidFill>
                  <a:srgbClr val="000000"/>
                </a:solidFill>
                <a:uFill>
                  <a:solidFill>
                    <a:srgbClr val="ffffff"/>
                  </a:solidFill>
                </a:uFill>
                <a:latin typeface="Calibri"/>
                <a:ea typeface="Calibri"/>
              </a:rPr>
              <a:t>ТИП 4</a:t>
            </a:r>
            <a:endParaRPr lang="sr-Latn-RS" sz="1800" spc="-1" strike="noStrike">
              <a:solidFill>
                <a:srgbClr val="000000"/>
              </a:solidFill>
              <a:uFill>
                <a:solidFill>
                  <a:srgbClr val="ffffff"/>
                </a:solidFill>
              </a:uFill>
              <a:latin typeface="Arial"/>
            </a:endParaRPr>
          </a:p>
        </p:txBody>
      </p:sp>
      <p:sp>
        <p:nvSpPr>
          <p:cNvPr id="248" name="CustomShape 4"/>
          <p:cNvSpPr/>
          <p:nvPr/>
        </p:nvSpPr>
        <p:spPr>
          <a:xfrm>
            <a:off x="490320" y="1057680"/>
            <a:ext cx="127440" cy="703440"/>
          </a:xfrm>
          <a:prstGeom prst="rect">
            <a:avLst/>
          </a:prstGeom>
          <a:solidFill>
            <a:schemeClr val="accent2"/>
          </a:solidFill>
          <a:ln>
            <a:noFill/>
          </a:ln>
        </p:spPr>
        <p:style>
          <a:lnRef idx="0"/>
          <a:fillRef idx="0"/>
          <a:effectRef idx="0"/>
          <a:fontRef idx="minor"/>
        </p:style>
      </p:sp>
      <p:sp>
        <p:nvSpPr>
          <p:cNvPr id="249" name="CustomShape 5"/>
          <p:cNvSpPr/>
          <p:nvPr/>
        </p:nvSpPr>
        <p:spPr>
          <a:xfrm rot="5400000">
            <a:off x="4244040" y="1400400"/>
            <a:ext cx="1462320" cy="17640"/>
          </a:xfrm>
          <a:prstGeom prst="rect">
            <a:avLst/>
          </a:prstGeom>
          <a:solidFill>
            <a:srgbClr val="d5d5d5"/>
          </a:solidFill>
          <a:ln>
            <a:noFill/>
          </a:ln>
        </p:spPr>
        <p:style>
          <a:lnRef idx="0"/>
          <a:fillRef idx="0"/>
          <a:effectRef idx="0"/>
          <a:fontRef idx="minor"/>
        </p:style>
      </p:sp>
      <p:sp>
        <p:nvSpPr>
          <p:cNvPr id="250" name="CustomShape 6"/>
          <p:cNvSpPr/>
          <p:nvPr/>
        </p:nvSpPr>
        <p:spPr>
          <a:xfrm>
            <a:off x="5300640" y="641880"/>
            <a:ext cx="6052320" cy="153504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1600" spc="-1" strike="noStrike">
                <a:solidFill>
                  <a:srgbClr val="000000"/>
                </a:solidFill>
                <a:uFill>
                  <a:solidFill>
                    <a:srgbClr val="ffffff"/>
                  </a:solidFill>
                </a:uFill>
                <a:latin typeface="Arial"/>
                <a:ea typeface="Calibri"/>
              </a:rPr>
              <a:t>ЗАНАТСКИ ЦЕНТАР, Шабац</a:t>
            </a:r>
            <a:endParaRPr lang="sr-Latn-RS" sz="1800" spc="-1" strike="noStrike">
              <a:solidFill>
                <a:srgbClr val="000000"/>
              </a:solidFill>
              <a:uFill>
                <a:solidFill>
                  <a:srgbClr val="ffffff"/>
                </a:solidFill>
              </a:uFill>
              <a:latin typeface="Arial"/>
            </a:endParaRPr>
          </a:p>
        </p:txBody>
      </p:sp>
      <p:pic>
        <p:nvPicPr>
          <p:cNvPr id="251" name="Google Shape;147;p9" descr=""/>
          <p:cNvPicPr/>
          <p:nvPr/>
        </p:nvPicPr>
        <p:blipFill>
          <a:blip r:embed="rId1"/>
          <a:srcRect l="0" t="26632" r="0" b="15082"/>
          <a:stretch/>
        </p:blipFill>
        <p:spPr>
          <a:xfrm>
            <a:off x="1288800" y="2646360"/>
            <a:ext cx="9613440" cy="3845880"/>
          </a:xfrm>
          <a:prstGeom prst="rect">
            <a:avLst/>
          </a:prstGeom>
          <a:ln>
            <a:noFill/>
          </a:ln>
        </p:spPr>
      </p:pic>
    </p:spTree>
  </p:cSld>
  <p:timing>
    <p:tnLst>
      <p:par>
        <p:cTn id="74" dur="indefinite" restart="never" nodeType="tmRoot">
          <p:childTnLst>
            <p:seq>
              <p:cTn id="75" nodeType="mainSeq"/>
              <p:prevCondLst>
                <p:cond delay="0" evt="onPrev">
                  <p:tgtEl>
                    <p:sldTgt/>
                  </p:tgtEl>
                </p:cond>
              </p:prevCondLst>
              <p:nextCondLst>
                <p:cond delay="0" evt="onNext">
                  <p:tgtEl>
                    <p:sldTgt/>
                  </p:tgtEl>
                </p:cond>
              </p:nextCondLst>
            </p:seq>
          </p:childTnLst>
        </p:cTn>
      </p:par>
    </p:tnLst>
  </p:timing>
</p:sld>
</file>

<file path=ppt/slides/slide32.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pic>
        <p:nvPicPr>
          <p:cNvPr id="252" name="Picture 4" descr=""/>
          <p:cNvPicPr/>
          <p:nvPr/>
        </p:nvPicPr>
        <p:blipFill>
          <a:blip r:embed="rId1"/>
          <a:srcRect l="10929" t="0" r="6848" b="0"/>
          <a:stretch/>
        </p:blipFill>
        <p:spPr>
          <a:xfrm>
            <a:off x="0" y="0"/>
            <a:ext cx="12191400" cy="6857280"/>
          </a:xfrm>
          <a:prstGeom prst="rect">
            <a:avLst/>
          </a:prstGeom>
          <a:ln>
            <a:noFill/>
          </a:ln>
        </p:spPr>
      </p:pic>
      <p:sp>
        <p:nvSpPr>
          <p:cNvPr id="253" name="CustomShape 1"/>
          <p:cNvSpPr/>
          <p:nvPr/>
        </p:nvSpPr>
        <p:spPr>
          <a:xfrm>
            <a:off x="0" y="0"/>
            <a:ext cx="8129160" cy="68572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p:style>
      </p:sp>
      <p:sp>
        <p:nvSpPr>
          <p:cNvPr id="254" name="CustomShape 2"/>
          <p:cNvSpPr/>
          <p:nvPr/>
        </p:nvSpPr>
        <p:spPr>
          <a:xfrm>
            <a:off x="643320" y="321840"/>
            <a:ext cx="6890400" cy="113508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3600" spc="-1" strike="noStrike">
                <a:solidFill>
                  <a:srgbClr val="000000"/>
                </a:solidFill>
                <a:uFill>
                  <a:solidFill>
                    <a:srgbClr val="ffffff"/>
                  </a:solidFill>
                </a:uFill>
                <a:latin typeface="Arial"/>
                <a:ea typeface="Calibri"/>
              </a:rPr>
              <a:t>Закључци и препоруке</a:t>
            </a:r>
            <a:endParaRPr lang="sr-Latn-RS" sz="1800" spc="-1" strike="noStrike">
              <a:solidFill>
                <a:srgbClr val="000000"/>
              </a:solidFill>
              <a:uFill>
                <a:solidFill>
                  <a:srgbClr val="ffffff"/>
                </a:solidFill>
              </a:uFill>
              <a:latin typeface="Arial"/>
            </a:endParaRPr>
          </a:p>
        </p:txBody>
      </p:sp>
      <p:sp>
        <p:nvSpPr>
          <p:cNvPr id="255" name="CustomShape 3"/>
          <p:cNvSpPr/>
          <p:nvPr/>
        </p:nvSpPr>
        <p:spPr>
          <a:xfrm>
            <a:off x="643320" y="1783080"/>
            <a:ext cx="6890400" cy="4393440"/>
          </a:xfrm>
          <a:prstGeom prst="rect">
            <a:avLst/>
          </a:prstGeom>
          <a:noFill/>
          <a:ln>
            <a:noFill/>
          </a:ln>
        </p:spPr>
        <p:style>
          <a:lnRef idx="0"/>
          <a:fillRef idx="0"/>
          <a:effectRef idx="0"/>
          <a:fontRef idx="minor"/>
        </p:style>
        <p:txBody>
          <a:bodyPr lIns="90000" rIns="90000" tIns="45000" bIns="45000"/>
          <a:p>
            <a:pPr marL="285840" indent="-285120">
              <a:lnSpc>
                <a:spcPct val="100000"/>
              </a:lnSpc>
              <a:buClr>
                <a:srgbClr val="000000"/>
              </a:buClr>
              <a:buFont typeface="Arial"/>
              <a:buChar char="•"/>
            </a:pPr>
            <a:r>
              <a:rPr lang="sr-Latn-RS" sz="1600" spc="-1" strike="noStrike">
                <a:solidFill>
                  <a:srgbClr val="000000"/>
                </a:solidFill>
                <a:uFill>
                  <a:solidFill>
                    <a:srgbClr val="ffffff"/>
                  </a:solidFill>
                </a:uFill>
                <a:latin typeface="Arial"/>
                <a:ea typeface="Arial"/>
              </a:rPr>
              <a:t>урадити систематичну измену чл. 70 ЗПИ, тако што би се целокупна процедура дефинисала кроз више чланова, при чему би се посебно уредио поступак одређивања, а посебно поступак утврђивања земљишта за редовну употребу;</a:t>
            </a:r>
            <a:endParaRPr lang="sr-Latn-RS" sz="1800" spc="-1" strike="noStrike">
              <a:solidFill>
                <a:srgbClr val="000000"/>
              </a:solidFill>
              <a:uFill>
                <a:solidFill>
                  <a:srgbClr val="ffffff"/>
                </a:solidFill>
              </a:uFill>
              <a:latin typeface="Arial"/>
            </a:endParaRPr>
          </a:p>
          <a:p>
            <a:pPr marL="285840" indent="-285120">
              <a:lnSpc>
                <a:spcPct val="100000"/>
              </a:lnSpc>
              <a:buClr>
                <a:srgbClr val="000000"/>
              </a:buClr>
              <a:buFont typeface="Arial"/>
              <a:buChar char="•"/>
            </a:pPr>
            <a:r>
              <a:rPr lang="sr-Latn-RS" sz="1600" spc="-1" strike="noStrike">
                <a:solidFill>
                  <a:srgbClr val="000000"/>
                </a:solidFill>
                <a:uFill>
                  <a:solidFill>
                    <a:srgbClr val="ffffff"/>
                  </a:solidFill>
                </a:uFill>
                <a:latin typeface="Arial"/>
                <a:ea typeface="Arial"/>
              </a:rPr>
              <a:t>размотрити потребу за доношењем подзаконског акта, којим би се детаљније разрадиле процедуре одређивања и утврђивања земљишта за редовну употребу; </a:t>
            </a:r>
            <a:endParaRPr lang="sr-Latn-RS" sz="1800" spc="-1" strike="noStrike">
              <a:solidFill>
                <a:srgbClr val="000000"/>
              </a:solidFill>
              <a:uFill>
                <a:solidFill>
                  <a:srgbClr val="ffffff"/>
                </a:solidFill>
              </a:uFill>
              <a:latin typeface="Arial"/>
            </a:endParaRPr>
          </a:p>
          <a:p>
            <a:pPr marL="285840" indent="-285120">
              <a:lnSpc>
                <a:spcPct val="100000"/>
              </a:lnSpc>
              <a:buClr>
                <a:srgbClr val="000000"/>
              </a:buClr>
              <a:buFont typeface="Arial"/>
              <a:buChar char="•"/>
            </a:pPr>
            <a:r>
              <a:rPr lang="sr-Latn-RS" sz="1600" spc="-1" strike="noStrike">
                <a:solidFill>
                  <a:srgbClr val="000000"/>
                </a:solidFill>
                <a:uFill>
                  <a:solidFill>
                    <a:srgbClr val="ffffff"/>
                  </a:solidFill>
                </a:uFill>
                <a:latin typeface="Arial"/>
                <a:ea typeface="Arial"/>
              </a:rPr>
              <a:t>јасније дефинисати однос методологије утврђивања земљишта за редовну употребу у односу на различите урбанистичке типологије, не само у односу на отворени стамбени комплекс;</a:t>
            </a:r>
            <a:endParaRPr lang="sr-Latn-RS" sz="1800" spc="-1" strike="noStrike">
              <a:solidFill>
                <a:srgbClr val="000000"/>
              </a:solidFill>
              <a:uFill>
                <a:solidFill>
                  <a:srgbClr val="ffffff"/>
                </a:solidFill>
              </a:uFill>
              <a:latin typeface="Arial"/>
            </a:endParaRPr>
          </a:p>
          <a:p>
            <a:pPr marL="285840" indent="-285120">
              <a:lnSpc>
                <a:spcPct val="100000"/>
              </a:lnSpc>
              <a:buClr>
                <a:srgbClr val="000000"/>
              </a:buClr>
              <a:buFont typeface="Arial"/>
              <a:buChar char="•"/>
            </a:pPr>
            <a:r>
              <a:rPr lang="sr-Latn-RS" sz="1600" spc="-1" strike="noStrike">
                <a:solidFill>
                  <a:srgbClr val="000000"/>
                </a:solidFill>
                <a:uFill>
                  <a:solidFill>
                    <a:srgbClr val="ffffff"/>
                  </a:solidFill>
                </a:uFill>
                <a:latin typeface="Arial"/>
                <a:ea typeface="Arial"/>
              </a:rPr>
              <a:t>дефинисати ближе параметре за утврђивање земљишта за редовну употребу за територије и случајеве када не постоји адекватна планска документација (рурална подручја); </a:t>
            </a:r>
            <a:endParaRPr lang="sr-Latn-RS" sz="1800" spc="-1" strike="noStrike">
              <a:solidFill>
                <a:srgbClr val="000000"/>
              </a:solidFill>
              <a:uFill>
                <a:solidFill>
                  <a:srgbClr val="ffffff"/>
                </a:solidFill>
              </a:uFill>
              <a:latin typeface="Arial"/>
            </a:endParaRPr>
          </a:p>
          <a:p>
            <a:pPr marL="285840" indent="-285120">
              <a:lnSpc>
                <a:spcPct val="100000"/>
              </a:lnSpc>
              <a:buClr>
                <a:srgbClr val="000000"/>
              </a:buClr>
              <a:buFont typeface="Arial"/>
              <a:buChar char="•"/>
            </a:pPr>
            <a:r>
              <a:rPr lang="sr-Latn-RS" sz="1600" spc="-1" strike="noStrike">
                <a:solidFill>
                  <a:srgbClr val="000000"/>
                </a:solidFill>
                <a:uFill>
                  <a:solidFill>
                    <a:srgbClr val="ffffff"/>
                  </a:solidFill>
                </a:uFill>
                <a:latin typeface="Arial"/>
                <a:ea typeface="Arial"/>
              </a:rPr>
              <a:t>изменом планске документације прописати услове и критеријуме за одређивање земљишта за редовну употребу;</a:t>
            </a:r>
            <a:endParaRPr lang="sr-Latn-RS" sz="1800" spc="-1" strike="noStrike">
              <a:solidFill>
                <a:srgbClr val="000000"/>
              </a:solidFill>
              <a:uFill>
                <a:solidFill>
                  <a:srgbClr val="ffffff"/>
                </a:solidFill>
              </a:uFill>
              <a:latin typeface="Arial"/>
            </a:endParaRPr>
          </a:p>
          <a:p>
            <a:pPr marL="285840" indent="-285120">
              <a:lnSpc>
                <a:spcPct val="100000"/>
              </a:lnSpc>
              <a:buClr>
                <a:srgbClr val="000000"/>
              </a:buClr>
              <a:buFont typeface="Arial"/>
              <a:buChar char="•"/>
            </a:pPr>
            <a:r>
              <a:rPr lang="sr-Latn-RS" sz="1600" spc="-1" strike="noStrike">
                <a:solidFill>
                  <a:srgbClr val="000000"/>
                </a:solidFill>
                <a:uFill>
                  <a:solidFill>
                    <a:srgbClr val="ffffff"/>
                  </a:solidFill>
                </a:uFill>
                <a:latin typeface="Arial"/>
                <a:ea typeface="Arial"/>
              </a:rPr>
              <a:t>одржати радионице са представницима ЈЛС како би се охрабрили и мотивисали за спровођење ове процедуре</a:t>
            </a:r>
            <a:endParaRPr lang="sr-Latn-RS" sz="1800" spc="-1" strike="noStrike">
              <a:solidFill>
                <a:srgbClr val="000000"/>
              </a:solidFill>
              <a:uFill>
                <a:solidFill>
                  <a:srgbClr val="ffffff"/>
                </a:solidFill>
              </a:uFill>
              <a:latin typeface="Arial"/>
            </a:endParaRPr>
          </a:p>
        </p:txBody>
      </p:sp>
      <p:sp>
        <p:nvSpPr>
          <p:cNvPr id="256" name="CustomShape 4"/>
          <p:cNvSpPr/>
          <p:nvPr/>
        </p:nvSpPr>
        <p:spPr>
          <a:xfrm rot="2700000">
            <a:off x="11235600" y="1893960"/>
            <a:ext cx="541080" cy="541080"/>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p:style>
      </p:sp>
      <p:sp>
        <p:nvSpPr>
          <p:cNvPr id="257" name="CustomShape 5"/>
          <p:cNvSpPr/>
          <p:nvPr/>
        </p:nvSpPr>
        <p:spPr>
          <a:xfrm rot="16200000">
            <a:off x="10594440" y="1242720"/>
            <a:ext cx="2125800" cy="1068120"/>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p:style>
      </p:sp>
      <p:sp>
        <p:nvSpPr>
          <p:cNvPr id="258" name="CustomShape 6"/>
          <p:cNvSpPr/>
          <p:nvPr/>
        </p:nvSpPr>
        <p:spPr>
          <a:xfrm rot="5400000">
            <a:off x="-500400" y="5103000"/>
            <a:ext cx="2016720" cy="101340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p:style>
      </p:sp>
      <p:sp>
        <p:nvSpPr>
          <p:cNvPr id="259" name="CustomShape 7"/>
          <p:cNvSpPr/>
          <p:nvPr/>
        </p:nvSpPr>
        <p:spPr>
          <a:xfrm rot="2700000">
            <a:off x="427680" y="5728320"/>
            <a:ext cx="484920" cy="48492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p:style>
      </p:sp>
    </p:spTree>
  </p:cSld>
  <p:timing>
    <p:tnLst>
      <p:par>
        <p:cTn id="76" dur="indefinite" restart="never" nodeType="tmRoot">
          <p:childTnLst>
            <p:seq>
              <p:cTn id="77" nodeType="mainSeq"/>
              <p:prevCondLst>
                <p:cond delay="0" evt="onPrev">
                  <p:tgtEl>
                    <p:sldTgt/>
                  </p:tgtEl>
                </p:cond>
              </p:prevCondLst>
              <p:nextCondLst>
                <p:cond delay="0" evt="onNext">
                  <p:tgtEl>
                    <p:sldTgt/>
                  </p:tgtEl>
                </p:cond>
              </p:nextCondLst>
            </p:seq>
          </p:childTnLst>
        </p:cTn>
      </p:par>
    </p:tnLst>
  </p:timing>
</p:sld>
</file>

<file path=ppt/slides/slide33.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260" name="CustomShape 1"/>
          <p:cNvSpPr/>
          <p:nvPr/>
        </p:nvSpPr>
        <p:spPr>
          <a:xfrm>
            <a:off x="0" y="0"/>
            <a:ext cx="12191400" cy="68659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p:style>
      </p:sp>
      <p:pic>
        <p:nvPicPr>
          <p:cNvPr id="261" name="Picture 5" descr=""/>
          <p:cNvPicPr/>
          <p:nvPr/>
        </p:nvPicPr>
        <p:blipFill>
          <a:blip r:embed="rId1"/>
          <a:srcRect l="10929" t="0" r="6848" b="0"/>
          <a:stretch/>
        </p:blipFill>
        <p:spPr>
          <a:xfrm>
            <a:off x="0" y="0"/>
            <a:ext cx="12191400" cy="6857280"/>
          </a:xfrm>
          <a:prstGeom prst="rect">
            <a:avLst/>
          </a:prstGeom>
          <a:ln>
            <a:noFill/>
          </a:ln>
        </p:spPr>
      </p:pic>
      <p:sp>
        <p:nvSpPr>
          <p:cNvPr id="262" name="CustomShape 2"/>
          <p:cNvSpPr/>
          <p:nvPr/>
        </p:nvSpPr>
        <p:spPr>
          <a:xfrm>
            <a:off x="3111480" y="370440"/>
            <a:ext cx="5923080" cy="5923080"/>
          </a:xfrm>
          <a:prstGeom prst="ellipse">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p:style>
      </p:sp>
      <p:sp>
        <p:nvSpPr>
          <p:cNvPr id="263" name="CustomShape 3"/>
          <p:cNvSpPr/>
          <p:nvPr/>
        </p:nvSpPr>
        <p:spPr>
          <a:xfrm>
            <a:off x="3577320" y="1032480"/>
            <a:ext cx="5036760" cy="2981520"/>
          </a:xfrm>
          <a:prstGeom prst="rect">
            <a:avLst/>
          </a:prstGeom>
          <a:noFill/>
          <a:ln>
            <a:noFill/>
          </a:ln>
        </p:spPr>
        <p:style>
          <a:lnRef idx="0"/>
          <a:fillRef idx="0"/>
          <a:effectRef idx="0"/>
          <a:fontRef idx="minor"/>
        </p:style>
        <p:txBody>
          <a:bodyPr lIns="90000" rIns="90000" tIns="45000" bIns="45000" anchor="b"/>
          <a:p>
            <a:pPr algn="ctr">
              <a:lnSpc>
                <a:spcPct val="90000"/>
              </a:lnSpc>
            </a:pPr>
            <a:r>
              <a:rPr lang="sr-Latn-RS" sz="6000" spc="-1" strike="noStrike">
                <a:solidFill>
                  <a:srgbClr val="000000"/>
                </a:solidFill>
                <a:uFill>
                  <a:solidFill>
                    <a:srgbClr val="ffffff"/>
                  </a:solidFill>
                </a:uFill>
                <a:latin typeface="Arial"/>
              </a:rPr>
              <a:t>АНКЕТА</a:t>
            </a:r>
            <a:endParaRPr lang="sr-Latn-RS" sz="1800" spc="-1" strike="noStrike">
              <a:solidFill>
                <a:srgbClr val="000000"/>
              </a:solidFill>
              <a:uFill>
                <a:solidFill>
                  <a:srgbClr val="ffffff"/>
                </a:solidFill>
              </a:uFill>
              <a:latin typeface="Arial"/>
            </a:endParaRPr>
          </a:p>
        </p:txBody>
      </p:sp>
      <p:sp>
        <p:nvSpPr>
          <p:cNvPr id="264" name="CustomShape 4"/>
          <p:cNvSpPr/>
          <p:nvPr/>
        </p:nvSpPr>
        <p:spPr>
          <a:xfrm flipV="1" rot="9366600">
            <a:off x="2607840" y="9000"/>
            <a:ext cx="6815520" cy="6815160"/>
          </a:xfrm>
          <a:prstGeom prst="arc">
            <a:avLst>
              <a:gd name="adj1" fmla="val 16200000"/>
              <a:gd name="adj2" fmla="val 20401595"/>
            </a:avLst>
          </a:prstGeom>
          <a:noFill/>
          <a:ln cap="rnd" w="127080">
            <a:solidFill>
              <a:schemeClr val="accent4">
                <a:alpha val="95000"/>
              </a:schemeClr>
            </a:solidFill>
            <a:custDash>
              <a:ds d="400000" sp="300000"/>
            </a:custDash>
            <a:round/>
          </a:ln>
        </p:spPr>
        <p:style>
          <a:lnRef idx="1">
            <a:schemeClr val="accent1"/>
          </a:lnRef>
          <a:fillRef idx="0">
            <a:schemeClr val="accent1"/>
          </a:fillRef>
          <a:effectRef idx="0">
            <a:schemeClr val="accent1"/>
          </a:effectRef>
          <a:fontRef idx="minor"/>
        </p:style>
      </p:sp>
      <p:sp>
        <p:nvSpPr>
          <p:cNvPr id="265" name="CustomShape 5"/>
          <p:cNvSpPr/>
          <p:nvPr/>
        </p:nvSpPr>
        <p:spPr>
          <a:xfrm>
            <a:off x="8153280" y="4609800"/>
            <a:ext cx="872280" cy="848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p:style>
      </p:sp>
    </p:spTree>
  </p:cSld>
  <p:timing>
    <p:tnLst>
      <p:par>
        <p:cTn id="78" dur="indefinite" restart="never" nodeType="tmRoot">
          <p:childTnLst>
            <p:seq>
              <p:cTn id="79" nodeType="mainSeq"/>
              <p:prevCondLst>
                <p:cond delay="0" evt="onPrev">
                  <p:tgtEl>
                    <p:sldTgt/>
                  </p:tgtEl>
                </p:cond>
              </p:prevCondLst>
              <p:nextCondLst>
                <p:cond delay="0" evt="onNext">
                  <p:tgtEl>
                    <p:sldTgt/>
                  </p:tgtEl>
                </p:cond>
              </p:nextCondLst>
            </p:seq>
          </p:childTnLst>
        </p:cTn>
      </p:par>
    </p:tnLst>
  </p:timing>
</p:sld>
</file>

<file path=ppt/slides/slide34.xml><?xml version="1.0" encoding="utf-8"?>
<p:sld xmlns:a="http://schemas.openxmlformats.org/drawingml/2006/main" xmlns:p="http://schemas.openxmlformats.org/presentationml/2006/main" xmlns:r="http://schemas.openxmlformats.org/officeDocument/2006/relationships">
  <p:cSld>
    <p:bg>
      <p:bgPr>
        <a:solidFill>
          <a:srgbClr val="000000"/>
        </a:solidFill>
      </p:bgPr>
    </p:bg>
    <p:spTree>
      <p:nvGrpSpPr>
        <p:cNvPr id="1" name=""/>
        <p:cNvGrpSpPr/>
        <p:nvPr/>
      </p:nvGrpSpPr>
      <p:grpSpPr>
        <a:xfrm>
          <a:off x="0" y="0"/>
          <a:ext cx="0" cy="0"/>
          <a:chOff x="0" y="0"/>
          <a:chExt cx="0" cy="0"/>
        </a:xfrm>
      </p:grpSpPr>
      <p:sp>
        <p:nvSpPr>
          <p:cNvPr id="266" name="CustomShape 1"/>
          <p:cNvSpPr/>
          <p:nvPr/>
        </p:nvSpPr>
        <p:spPr>
          <a:xfrm>
            <a:off x="0" y="0"/>
            <a:ext cx="12191400" cy="685728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p:style>
      </p:sp>
      <p:pic>
        <p:nvPicPr>
          <p:cNvPr id="267" name="Picture 2" descr=""/>
          <p:cNvPicPr/>
          <p:nvPr/>
        </p:nvPicPr>
        <p:blipFill>
          <a:blip r:embed="rId1"/>
          <a:srcRect l="10929" t="0" r="6848" b="0"/>
          <a:stretch/>
        </p:blipFill>
        <p:spPr>
          <a:xfrm>
            <a:off x="0" y="0"/>
            <a:ext cx="12191400" cy="6857280"/>
          </a:xfrm>
          <a:prstGeom prst="rect">
            <a:avLst/>
          </a:prstGeom>
          <a:ln>
            <a:noFill/>
          </a:ln>
        </p:spPr>
      </p:pic>
      <p:sp>
        <p:nvSpPr>
          <p:cNvPr id="268" name="CustomShape 2"/>
          <p:cNvSpPr/>
          <p:nvPr/>
        </p:nvSpPr>
        <p:spPr>
          <a:xfrm>
            <a:off x="838080" y="1825560"/>
            <a:ext cx="10514880" cy="4350600"/>
          </a:xfrm>
          <a:prstGeom prst="rect">
            <a:avLst/>
          </a:prstGeom>
          <a:noFill/>
          <a:ln>
            <a:noFill/>
          </a:ln>
        </p:spPr>
        <p:style>
          <a:lnRef idx="0"/>
          <a:fillRef idx="0"/>
          <a:effectRef idx="0"/>
          <a:fontRef idx="minor"/>
        </p:style>
        <p:txBody>
          <a:bodyPr lIns="90000" rIns="90000" tIns="45000" bIns="45000"/>
          <a:p>
            <a:pPr marL="228600" indent="-50040">
              <a:lnSpc>
                <a:spcPct val="90000"/>
              </a:lnSpc>
            </a:pPr>
            <a:endParaRPr lang="sr-Latn-RS" sz="1800" spc="-1" strike="noStrike">
              <a:solidFill>
                <a:srgbClr val="ffffff"/>
              </a:solidFill>
              <a:uFill>
                <a:solidFill>
                  <a:srgbClr val="ffffff"/>
                </a:solidFill>
              </a:uFill>
              <a:latin typeface="Arial"/>
            </a:endParaRPr>
          </a:p>
          <a:p>
            <a:pPr marL="228600" indent="-50040">
              <a:lnSpc>
                <a:spcPct val="90000"/>
              </a:lnSpc>
            </a:pPr>
            <a:endParaRPr lang="sr-Latn-RS" sz="1800" spc="-1" strike="noStrike">
              <a:solidFill>
                <a:srgbClr val="ffffff"/>
              </a:solidFill>
              <a:uFill>
                <a:solidFill>
                  <a:srgbClr val="ffffff"/>
                </a:solidFill>
              </a:uFill>
              <a:latin typeface="Arial"/>
            </a:endParaRPr>
          </a:p>
          <a:p>
            <a:pPr marL="228600" indent="-50040">
              <a:lnSpc>
                <a:spcPct val="90000"/>
              </a:lnSpc>
            </a:pPr>
            <a:endParaRPr lang="sr-Latn-RS" sz="1800" spc="-1" strike="noStrike">
              <a:solidFill>
                <a:srgbClr val="ffffff"/>
              </a:solidFill>
              <a:uFill>
                <a:solidFill>
                  <a:srgbClr val="ffffff"/>
                </a:solidFill>
              </a:uFill>
              <a:latin typeface="Arial"/>
            </a:endParaRPr>
          </a:p>
          <a:p>
            <a:pPr marL="228600" indent="-50040">
              <a:lnSpc>
                <a:spcPct val="90000"/>
              </a:lnSpc>
            </a:pPr>
            <a:r>
              <a:rPr lang="sr-Latn-RS" sz="2800" spc="-1" strike="noStrike">
                <a:solidFill>
                  <a:srgbClr val="ffffff"/>
                </a:solidFill>
                <a:uFill>
                  <a:solidFill>
                    <a:srgbClr val="ffffff"/>
                  </a:solidFill>
                </a:uFill>
                <a:latin typeface="Calibri"/>
                <a:ea typeface="Calibri"/>
              </a:rPr>
              <a:t>Хвала на пажњи!</a:t>
            </a:r>
            <a:endParaRPr lang="sr-Latn-RS" sz="1800" spc="-1" strike="noStrike">
              <a:solidFill>
                <a:srgbClr val="ffffff"/>
              </a:solidFill>
              <a:uFill>
                <a:solidFill>
                  <a:srgbClr val="ffffff"/>
                </a:solidFill>
              </a:uFill>
              <a:latin typeface="Arial"/>
            </a:endParaRPr>
          </a:p>
          <a:p>
            <a:pPr marL="228600" indent="-50040">
              <a:lnSpc>
                <a:spcPct val="90000"/>
              </a:lnSpc>
            </a:pPr>
            <a:endParaRPr lang="sr-Latn-RS" sz="1800" spc="-1" strike="noStrike">
              <a:solidFill>
                <a:srgbClr val="ffffff"/>
              </a:solidFill>
              <a:uFill>
                <a:solidFill>
                  <a:srgbClr val="ffffff"/>
                </a:solidFill>
              </a:uFill>
              <a:latin typeface="Arial"/>
            </a:endParaRPr>
          </a:p>
          <a:p>
            <a:pPr marL="228600" indent="-50040">
              <a:lnSpc>
                <a:spcPct val="90000"/>
              </a:lnSpc>
            </a:pPr>
            <a:r>
              <a:rPr lang="sr-Latn-RS" sz="2800" spc="-1" strike="noStrike">
                <a:solidFill>
                  <a:srgbClr val="ffffff"/>
                </a:solidFill>
                <a:uFill>
                  <a:solidFill>
                    <a:srgbClr val="ffffff"/>
                  </a:solidFill>
                </a:uFill>
                <a:latin typeface="Calibri"/>
                <a:ea typeface="Calibri"/>
              </a:rPr>
              <a:t>Милена Зиндовић </a:t>
            </a:r>
            <a:r>
              <a:rPr lang="sr-Latn-RS" sz="2800" spc="-1" strike="noStrike" u="sng">
                <a:solidFill>
                  <a:srgbClr val="0563c1"/>
                </a:solidFill>
                <a:uFill>
                  <a:solidFill>
                    <a:srgbClr val="ffffff"/>
                  </a:solidFill>
                </a:uFill>
                <a:latin typeface="Calibri"/>
                <a:ea typeface="Calibri"/>
                <a:hlinkClick r:id="rId2"/>
              </a:rPr>
              <a:t>mzindovic@gmail.com</a:t>
            </a:r>
            <a:endParaRPr lang="sr-Latn-RS" sz="1800" spc="-1" strike="noStrike">
              <a:solidFill>
                <a:srgbClr val="ffffff"/>
              </a:solidFill>
              <a:uFill>
                <a:solidFill>
                  <a:srgbClr val="ffffff"/>
                </a:solidFill>
              </a:uFill>
              <a:latin typeface="Arial"/>
            </a:endParaRPr>
          </a:p>
          <a:p>
            <a:pPr marL="228600" indent="-50040">
              <a:lnSpc>
                <a:spcPct val="90000"/>
              </a:lnSpc>
            </a:pPr>
            <a:r>
              <a:rPr lang="sr-Latn-RS" sz="2800" spc="-1" strike="noStrike">
                <a:solidFill>
                  <a:srgbClr val="ffffff"/>
                </a:solidFill>
                <a:uFill>
                  <a:solidFill>
                    <a:srgbClr val="ffffff"/>
                  </a:solidFill>
                </a:uFill>
                <a:latin typeface="Calibri"/>
                <a:ea typeface="Calibri"/>
              </a:rPr>
              <a:t>Јелена Јекић </a:t>
            </a:r>
            <a:r>
              <a:rPr lang="sr-Latn-RS" sz="2800" spc="-1" strike="noStrike" u="sng">
                <a:solidFill>
                  <a:srgbClr val="0563c1"/>
                </a:solidFill>
                <a:uFill>
                  <a:solidFill>
                    <a:srgbClr val="ffffff"/>
                  </a:solidFill>
                </a:uFill>
                <a:latin typeface="Calibri"/>
                <a:ea typeface="Calibri"/>
                <a:hlinkClick r:id="rId3"/>
              </a:rPr>
              <a:t>advjekic@gmail.com</a:t>
            </a:r>
            <a:r>
              <a:rPr lang="sr-Latn-RS" sz="2800" spc="-1" strike="noStrike" u="sng">
                <a:solidFill>
                  <a:srgbClr val="ffffff"/>
                </a:solidFill>
                <a:uFill>
                  <a:solidFill>
                    <a:srgbClr val="ffffff"/>
                  </a:solidFill>
                </a:uFill>
                <a:latin typeface="Calibri"/>
                <a:ea typeface="Calibri"/>
              </a:rPr>
              <a:t>  </a:t>
            </a:r>
            <a:endParaRPr lang="sr-Latn-RS" sz="1800" spc="-1" strike="noStrike">
              <a:solidFill>
                <a:srgbClr val="ffffff"/>
              </a:solidFill>
              <a:uFill>
                <a:solidFill>
                  <a:srgbClr val="ffffff"/>
                </a:solidFill>
              </a:uFill>
              <a:latin typeface="Arial"/>
            </a:endParaRPr>
          </a:p>
        </p:txBody>
      </p:sp>
    </p:spTree>
  </p:cSld>
  <p:timing>
    <p:tnLst>
      <p:par>
        <p:cTn id="80" dur="indefinite" restart="never" nodeType="tmRoot">
          <p:childTnLst>
            <p:seq>
              <p:cTn id="81"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95" name="CustomShape 1"/>
          <p:cNvSpPr/>
          <p:nvPr/>
        </p:nvSpPr>
        <p:spPr>
          <a:xfrm>
            <a:off x="0" y="0"/>
            <a:ext cx="12191400" cy="68659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p:style>
      </p:sp>
      <p:pic>
        <p:nvPicPr>
          <p:cNvPr id="96" name="Picture 5" descr=""/>
          <p:cNvPicPr/>
          <p:nvPr/>
        </p:nvPicPr>
        <p:blipFill>
          <a:blip r:embed="rId1"/>
          <a:srcRect l="10929" t="0" r="6848" b="0"/>
          <a:stretch/>
        </p:blipFill>
        <p:spPr>
          <a:xfrm>
            <a:off x="0" y="0"/>
            <a:ext cx="12191400" cy="6857280"/>
          </a:xfrm>
          <a:prstGeom prst="rect">
            <a:avLst/>
          </a:prstGeom>
          <a:ln>
            <a:noFill/>
          </a:ln>
        </p:spPr>
      </p:pic>
      <p:sp>
        <p:nvSpPr>
          <p:cNvPr id="97" name="CustomShape 2"/>
          <p:cNvSpPr/>
          <p:nvPr/>
        </p:nvSpPr>
        <p:spPr>
          <a:xfrm>
            <a:off x="3111480" y="370440"/>
            <a:ext cx="5923080" cy="5923080"/>
          </a:xfrm>
          <a:prstGeom prst="ellipse">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p:style>
      </p:sp>
      <p:sp>
        <p:nvSpPr>
          <p:cNvPr id="98" name="CustomShape 3"/>
          <p:cNvSpPr/>
          <p:nvPr/>
        </p:nvSpPr>
        <p:spPr>
          <a:xfrm>
            <a:off x="3577320" y="1032480"/>
            <a:ext cx="5036760" cy="2981520"/>
          </a:xfrm>
          <a:prstGeom prst="rect">
            <a:avLst/>
          </a:prstGeom>
          <a:noFill/>
          <a:ln>
            <a:noFill/>
          </a:ln>
        </p:spPr>
        <p:style>
          <a:lnRef idx="0"/>
          <a:fillRef idx="0"/>
          <a:effectRef idx="0"/>
          <a:fontRef idx="minor"/>
        </p:style>
        <p:txBody>
          <a:bodyPr lIns="90000" rIns="90000" tIns="45000" bIns="45000" anchor="b"/>
          <a:p>
            <a:pPr algn="ctr">
              <a:lnSpc>
                <a:spcPct val="90000"/>
              </a:lnSpc>
            </a:pPr>
            <a:r>
              <a:rPr lang="sr-Latn-RS" sz="6000" spc="-1" strike="noStrike">
                <a:solidFill>
                  <a:srgbClr val="000000"/>
                </a:solidFill>
                <a:uFill>
                  <a:solidFill>
                    <a:srgbClr val="ffffff"/>
                  </a:solidFill>
                </a:uFill>
                <a:latin typeface="Arial"/>
              </a:rPr>
              <a:t>АНКЕТА</a:t>
            </a:r>
            <a:endParaRPr lang="sr-Latn-RS" sz="1800" spc="-1" strike="noStrike">
              <a:solidFill>
                <a:srgbClr val="000000"/>
              </a:solidFill>
              <a:uFill>
                <a:solidFill>
                  <a:srgbClr val="ffffff"/>
                </a:solidFill>
              </a:uFill>
              <a:latin typeface="Arial"/>
            </a:endParaRPr>
          </a:p>
        </p:txBody>
      </p:sp>
      <p:sp>
        <p:nvSpPr>
          <p:cNvPr id="99" name="CustomShape 4"/>
          <p:cNvSpPr/>
          <p:nvPr/>
        </p:nvSpPr>
        <p:spPr>
          <a:xfrm flipV="1" rot="9366600">
            <a:off x="2607840" y="9000"/>
            <a:ext cx="6815520" cy="6815160"/>
          </a:xfrm>
          <a:prstGeom prst="arc">
            <a:avLst>
              <a:gd name="adj1" fmla="val 16200000"/>
              <a:gd name="adj2" fmla="val 20401595"/>
            </a:avLst>
          </a:prstGeom>
          <a:noFill/>
          <a:ln cap="rnd" w="127080">
            <a:solidFill>
              <a:schemeClr val="accent4">
                <a:alpha val="95000"/>
              </a:schemeClr>
            </a:solidFill>
            <a:custDash>
              <a:ds d="400000" sp="300000"/>
            </a:custDash>
            <a:round/>
          </a:ln>
        </p:spPr>
        <p:style>
          <a:lnRef idx="1">
            <a:schemeClr val="accent1"/>
          </a:lnRef>
          <a:fillRef idx="0">
            <a:schemeClr val="accent1"/>
          </a:fillRef>
          <a:effectRef idx="0">
            <a:schemeClr val="accent1"/>
          </a:effectRef>
          <a:fontRef idx="minor"/>
        </p:style>
      </p:sp>
      <p:sp>
        <p:nvSpPr>
          <p:cNvPr id="100" name="CustomShape 5"/>
          <p:cNvSpPr/>
          <p:nvPr/>
        </p:nvSpPr>
        <p:spPr>
          <a:xfrm>
            <a:off x="8153280" y="4609800"/>
            <a:ext cx="872280" cy="8485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p:style>
      </p:sp>
    </p:spTree>
  </p:cSld>
  <p:timing>
    <p:tnLst>
      <p:par>
        <p:cTn id="7" dur="indefinite" restart="never" nodeType="tmRoot">
          <p:childTnLst>
            <p:seq>
              <p:cTn id="8"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01" name="CustomShape 1"/>
          <p:cNvSpPr/>
          <p:nvPr/>
        </p:nvSpPr>
        <p:spPr>
          <a:xfrm>
            <a:off x="4965480" y="629280"/>
            <a:ext cx="6585840" cy="1285560"/>
          </a:xfrm>
          <a:prstGeom prst="rect">
            <a:avLst/>
          </a:prstGeom>
          <a:noFill/>
          <a:ln>
            <a:noFill/>
          </a:ln>
        </p:spPr>
        <p:style>
          <a:lnRef idx="0"/>
          <a:fillRef idx="0"/>
          <a:effectRef idx="0"/>
          <a:fontRef idx="minor"/>
        </p:style>
        <p:txBody>
          <a:bodyPr lIns="90000" rIns="90000" tIns="45000" bIns="45000" anchor="b"/>
          <a:p>
            <a:pPr>
              <a:lnSpc>
                <a:spcPct val="90000"/>
              </a:lnSpc>
            </a:pPr>
            <a:r>
              <a:rPr lang="sr-Latn-RS" sz="4400" spc="-1" strike="noStrike">
                <a:solidFill>
                  <a:srgbClr val="000000"/>
                </a:solidFill>
                <a:uFill>
                  <a:solidFill>
                    <a:srgbClr val="ffffff"/>
                  </a:solidFill>
                </a:uFill>
                <a:latin typeface="Arial"/>
                <a:ea typeface="Calibri"/>
              </a:rPr>
              <a:t>Садржај анализе</a:t>
            </a:r>
            <a:endParaRPr lang="sr-Latn-RS" sz="1800" spc="-1" strike="noStrike">
              <a:solidFill>
                <a:srgbClr val="000000"/>
              </a:solidFill>
              <a:uFill>
                <a:solidFill>
                  <a:srgbClr val="ffffff"/>
                </a:solidFill>
              </a:uFill>
              <a:latin typeface="Arial"/>
            </a:endParaRPr>
          </a:p>
        </p:txBody>
      </p:sp>
      <p:sp>
        <p:nvSpPr>
          <p:cNvPr id="102" name="CustomShape 2"/>
          <p:cNvSpPr/>
          <p:nvPr/>
        </p:nvSpPr>
        <p:spPr>
          <a:xfrm>
            <a:off x="4965480" y="2438280"/>
            <a:ext cx="6585840" cy="3784680"/>
          </a:xfrm>
          <a:prstGeom prst="rect">
            <a:avLst/>
          </a:prstGeom>
          <a:noFill/>
          <a:ln>
            <a:noFill/>
          </a:ln>
        </p:spPr>
        <p:style>
          <a:lnRef idx="0"/>
          <a:fillRef idx="0"/>
          <a:effectRef idx="0"/>
          <a:fontRef idx="minor"/>
        </p:style>
        <p:txBody>
          <a:bodyPr lIns="90000" rIns="90000" tIns="45000" bIns="45000"/>
          <a:p>
            <a:pPr marL="171360" indent="-17064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Times New Roman"/>
              </a:rPr>
              <a:t>Увод</a:t>
            </a:r>
            <a:endParaRPr lang="sr-Latn-RS" sz="1800" spc="-1" strike="noStrike">
              <a:solidFill>
                <a:srgbClr val="000000"/>
              </a:solidFill>
              <a:uFill>
                <a:solidFill>
                  <a:srgbClr val="ffffff"/>
                </a:solidFill>
              </a:uFill>
              <a:latin typeface="Arial"/>
            </a:endParaRPr>
          </a:p>
          <a:p>
            <a:pPr marL="171360" indent="-17064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Calibri"/>
              </a:rPr>
              <a:t>Анализа правног оквира</a:t>
            </a:r>
            <a:endParaRPr lang="sr-Latn-RS" sz="1800" spc="-1" strike="noStrike">
              <a:solidFill>
                <a:srgbClr val="000000"/>
              </a:solidFill>
              <a:uFill>
                <a:solidFill>
                  <a:srgbClr val="ffffff"/>
                </a:solidFill>
              </a:uFill>
              <a:latin typeface="Arial"/>
            </a:endParaRPr>
          </a:p>
          <a:p>
            <a:pPr marL="171360" indent="-17064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Calibri"/>
              </a:rPr>
              <a:t>Анализа примене у пракси</a:t>
            </a:r>
            <a:endParaRPr lang="sr-Latn-RS" sz="1800" spc="-1" strike="noStrike">
              <a:solidFill>
                <a:srgbClr val="000000"/>
              </a:solidFill>
              <a:uFill>
                <a:solidFill>
                  <a:srgbClr val="ffffff"/>
                </a:solidFill>
              </a:uFill>
              <a:latin typeface="Arial"/>
            </a:endParaRPr>
          </a:p>
          <a:p>
            <a:pPr marL="171360" indent="-17064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Calibri"/>
              </a:rPr>
              <a:t>Урбанистичка типолошка анализа </a:t>
            </a:r>
            <a:endParaRPr lang="sr-Latn-RS" sz="1800" spc="-1" strike="noStrike">
              <a:solidFill>
                <a:srgbClr val="000000"/>
              </a:solidFill>
              <a:uFill>
                <a:solidFill>
                  <a:srgbClr val="ffffff"/>
                </a:solidFill>
              </a:uFill>
              <a:latin typeface="Arial"/>
            </a:endParaRPr>
          </a:p>
          <a:p>
            <a:pPr marL="171360" indent="-17064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Calibri"/>
              </a:rPr>
              <a:t>Закључци и препоруке</a:t>
            </a:r>
            <a:endParaRPr lang="sr-Latn-RS" sz="1800" spc="-1" strike="noStrike">
              <a:solidFill>
                <a:srgbClr val="000000"/>
              </a:solidFill>
              <a:uFill>
                <a:solidFill>
                  <a:srgbClr val="ffffff"/>
                </a:solidFill>
              </a:uFill>
              <a:latin typeface="Arial"/>
            </a:endParaRPr>
          </a:p>
          <a:p>
            <a:pPr marL="171360" indent="-17064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Calibri"/>
              </a:rPr>
              <a:t>ПРИЛОГ 1: Модел решења за одређивање земљишта за редовну употребу</a:t>
            </a:r>
            <a:endParaRPr lang="sr-Latn-RS" sz="1800" spc="-1" strike="noStrike">
              <a:solidFill>
                <a:srgbClr val="000000"/>
              </a:solidFill>
              <a:uFill>
                <a:solidFill>
                  <a:srgbClr val="ffffff"/>
                </a:solidFill>
              </a:uFill>
              <a:latin typeface="Arial"/>
            </a:endParaRPr>
          </a:p>
          <a:p>
            <a:pPr marL="171360" indent="-17064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Calibri"/>
              </a:rPr>
              <a:t>ПРИЛОГ 2: Модел решења за утврђивање земљишта за редовну употребу</a:t>
            </a:r>
            <a:endParaRPr lang="sr-Latn-RS" sz="1800" spc="-1" strike="noStrike">
              <a:solidFill>
                <a:srgbClr val="000000"/>
              </a:solidFill>
              <a:uFill>
                <a:solidFill>
                  <a:srgbClr val="ffffff"/>
                </a:solidFill>
              </a:uFill>
              <a:latin typeface="Arial"/>
            </a:endParaRPr>
          </a:p>
        </p:txBody>
      </p:sp>
      <p:pic>
        <p:nvPicPr>
          <p:cNvPr id="103" name="Picture 4" descr=""/>
          <p:cNvPicPr/>
          <p:nvPr/>
        </p:nvPicPr>
        <p:blipFill>
          <a:blip r:embed="rId1"/>
          <a:srcRect l="3095" t="0" r="5871" b="0"/>
          <a:stretch/>
        </p:blipFill>
        <p:spPr>
          <a:xfrm>
            <a:off x="0" y="0"/>
            <a:ext cx="4635000" cy="6857280"/>
          </a:xfrm>
          <a:prstGeom prst="rect">
            <a:avLst/>
          </a:prstGeom>
          <a:ln>
            <a:noFill/>
          </a:ln>
        </p:spPr>
      </p:pic>
      <p:sp>
        <p:nvSpPr>
          <p:cNvPr id="104" name="Line 3"/>
          <p:cNvSpPr/>
          <p:nvPr/>
        </p:nvSpPr>
        <p:spPr>
          <a:xfrm>
            <a:off x="5080680" y="2115000"/>
            <a:ext cx="6309360" cy="0"/>
          </a:xfrm>
          <a:prstGeom prst="line">
            <a:avLst/>
          </a:prstGeom>
          <a:ln w="19080">
            <a:solidFill>
              <a:srgbClr val="e8ab48"/>
            </a:solidFill>
            <a:round/>
          </a:ln>
        </p:spPr>
        <p:style>
          <a:lnRef idx="1">
            <a:schemeClr val="accent1"/>
          </a:lnRef>
          <a:fillRef idx="0">
            <a:schemeClr val="accent1"/>
          </a:fillRef>
          <a:effectRef idx="0">
            <a:schemeClr val="accent1"/>
          </a:effectRef>
          <a:fontRef idx="minor"/>
        </p:style>
      </p:sp>
    </p:spTree>
  </p:cSld>
  <p:timing>
    <p:tnLst>
      <p:par>
        <p:cTn id="9" dur="indefinite" restart="never" nodeType="tmRoot">
          <p:childTnLst>
            <p:seq>
              <p:cTn id="10"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pic>
        <p:nvPicPr>
          <p:cNvPr id="105" name="Picture 5" descr=""/>
          <p:cNvPicPr/>
          <p:nvPr/>
        </p:nvPicPr>
        <p:blipFill>
          <a:blip r:embed="rId1"/>
          <a:srcRect l="10929" t="0" r="6848" b="0"/>
          <a:stretch/>
        </p:blipFill>
        <p:spPr>
          <a:xfrm>
            <a:off x="0" y="0"/>
            <a:ext cx="12191400" cy="6857280"/>
          </a:xfrm>
          <a:prstGeom prst="rect">
            <a:avLst/>
          </a:prstGeom>
          <a:ln>
            <a:noFill/>
          </a:ln>
        </p:spPr>
      </p:pic>
      <p:sp>
        <p:nvSpPr>
          <p:cNvPr id="106" name="CustomShape 1"/>
          <p:cNvSpPr/>
          <p:nvPr/>
        </p:nvSpPr>
        <p:spPr>
          <a:xfrm>
            <a:off x="0" y="0"/>
            <a:ext cx="8129160" cy="685728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p:style>
      </p:sp>
      <p:sp>
        <p:nvSpPr>
          <p:cNvPr id="107" name="CustomShape 2"/>
          <p:cNvSpPr/>
          <p:nvPr/>
        </p:nvSpPr>
        <p:spPr>
          <a:xfrm>
            <a:off x="643320" y="321840"/>
            <a:ext cx="6890400" cy="113508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3600" spc="-1" strike="noStrike">
                <a:solidFill>
                  <a:srgbClr val="000000"/>
                </a:solidFill>
                <a:uFill>
                  <a:solidFill>
                    <a:srgbClr val="ffffff"/>
                  </a:solidFill>
                </a:uFill>
                <a:latin typeface="Arial"/>
                <a:ea typeface="Calibri"/>
              </a:rPr>
              <a:t>Анализа правног оквира</a:t>
            </a:r>
            <a:endParaRPr lang="sr-Latn-RS" sz="1800" spc="-1" strike="noStrike">
              <a:solidFill>
                <a:srgbClr val="000000"/>
              </a:solidFill>
              <a:uFill>
                <a:solidFill>
                  <a:srgbClr val="ffffff"/>
                </a:solidFill>
              </a:uFill>
              <a:latin typeface="Arial"/>
            </a:endParaRPr>
          </a:p>
        </p:txBody>
      </p:sp>
      <p:sp>
        <p:nvSpPr>
          <p:cNvPr id="108" name="CustomShape 3"/>
          <p:cNvSpPr/>
          <p:nvPr/>
        </p:nvSpPr>
        <p:spPr>
          <a:xfrm>
            <a:off x="643320" y="1783080"/>
            <a:ext cx="6890400" cy="4393440"/>
          </a:xfrm>
          <a:prstGeom prst="rect">
            <a:avLst/>
          </a:prstGeom>
          <a:noFill/>
          <a:ln>
            <a:noFill/>
          </a:ln>
        </p:spPr>
        <p:style>
          <a:lnRef idx="0"/>
          <a:fillRef idx="0"/>
          <a:effectRef idx="0"/>
          <a:fontRef idx="minor"/>
        </p:style>
        <p:txBody>
          <a:bodyPr lIns="90000" rIns="90000" tIns="45000" bIns="45000"/>
          <a:p>
            <a:pPr marL="457200" indent="-34236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Calibri"/>
              </a:rPr>
              <a:t>Утврђивање земљишта за редовну употребу објекта дефинисано је Законом о планирању и изградњи (ЗПИ) као поступак који се спроводи у сврху остваривања јединства непокретности, односно омогућавања власницима објеката да остваре својину над земљиштем на коме се објекат налази. </a:t>
            </a:r>
            <a:endParaRPr lang="sr-Latn-RS" sz="1800" spc="-1" strike="noStrike">
              <a:solidFill>
                <a:srgbClr val="000000"/>
              </a:solidFill>
              <a:uFill>
                <a:solidFill>
                  <a:srgbClr val="ffffff"/>
                </a:solidFill>
              </a:uFill>
              <a:latin typeface="Arial"/>
            </a:endParaRPr>
          </a:p>
          <a:p>
            <a:pPr marL="457200" indent="-34236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Calibri"/>
              </a:rPr>
              <a:t>У важећем Закону о планирању и изградњи појам земљишта за редовну употребу и поступак његовог утврђивања дефинишу чланови 70. и 105.</a:t>
            </a:r>
            <a:endParaRPr lang="sr-Latn-RS" sz="1800" spc="-1" strike="noStrike">
              <a:solidFill>
                <a:srgbClr val="000000"/>
              </a:solidFill>
              <a:uFill>
                <a:solidFill>
                  <a:srgbClr val="ffffff"/>
                </a:solidFill>
              </a:uFill>
              <a:latin typeface="Arial"/>
            </a:endParaRPr>
          </a:p>
          <a:p>
            <a:pPr marL="457200" indent="-342360">
              <a:lnSpc>
                <a:spcPct val="90000"/>
              </a:lnSpc>
              <a:buClr>
                <a:srgbClr val="000000"/>
              </a:buClr>
              <a:buFont typeface="Arial"/>
              <a:buChar char="•"/>
            </a:pPr>
            <a:r>
              <a:rPr lang="sr-Latn-RS" sz="2000" spc="-1" strike="noStrike">
                <a:solidFill>
                  <a:srgbClr val="000000"/>
                </a:solidFill>
                <a:uFill>
                  <a:solidFill>
                    <a:srgbClr val="ffffff"/>
                  </a:solidFill>
                </a:uFill>
                <a:latin typeface="Arial"/>
                <a:ea typeface="Calibri"/>
              </a:rPr>
              <a:t>Прописани поступак је комплексан и захтева учешће више служби управе јединице локалне самоуправе (ЈЛС): имовинско-правне, урбанистичке службе и службе надлежне за озакоњење, као и учешће службе за катастар непокретности РГЗ.</a:t>
            </a:r>
            <a:endParaRPr lang="sr-Latn-RS" sz="1800" spc="-1" strike="noStrike">
              <a:solidFill>
                <a:srgbClr val="000000"/>
              </a:solidFill>
              <a:uFill>
                <a:solidFill>
                  <a:srgbClr val="ffffff"/>
                </a:solidFill>
              </a:uFill>
              <a:latin typeface="Arial"/>
            </a:endParaRPr>
          </a:p>
        </p:txBody>
      </p:sp>
      <p:sp>
        <p:nvSpPr>
          <p:cNvPr id="109" name="CustomShape 4"/>
          <p:cNvSpPr/>
          <p:nvPr/>
        </p:nvSpPr>
        <p:spPr>
          <a:xfrm rot="2700000">
            <a:off x="11235600" y="1893960"/>
            <a:ext cx="541080" cy="541080"/>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p:style>
      </p:sp>
      <p:sp>
        <p:nvSpPr>
          <p:cNvPr id="110" name="CustomShape 5"/>
          <p:cNvSpPr/>
          <p:nvPr/>
        </p:nvSpPr>
        <p:spPr>
          <a:xfrm rot="16200000">
            <a:off x="10594440" y="1242720"/>
            <a:ext cx="2125800" cy="1068120"/>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p:style>
      </p:sp>
      <p:sp>
        <p:nvSpPr>
          <p:cNvPr id="111" name="CustomShape 6"/>
          <p:cNvSpPr/>
          <p:nvPr/>
        </p:nvSpPr>
        <p:spPr>
          <a:xfrm rot="5400000">
            <a:off x="-500400" y="5103000"/>
            <a:ext cx="2016720" cy="101340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p:style>
      </p:sp>
      <p:sp>
        <p:nvSpPr>
          <p:cNvPr id="112" name="CustomShape 7"/>
          <p:cNvSpPr/>
          <p:nvPr/>
        </p:nvSpPr>
        <p:spPr>
          <a:xfrm rot="2700000">
            <a:off x="427680" y="5728320"/>
            <a:ext cx="484920" cy="484920"/>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p:style>
      </p:sp>
    </p:spTree>
  </p:cSld>
  <p:timing>
    <p:tnLst>
      <p:par>
        <p:cTn id="11" dur="indefinite" restart="never" nodeType="tmRoot">
          <p:childTnLst>
            <p:seq>
              <p:cTn id="12"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3" name="CustomShape 1"/>
          <p:cNvSpPr/>
          <p:nvPr/>
        </p:nvSpPr>
        <p:spPr>
          <a:xfrm>
            <a:off x="0" y="4696200"/>
            <a:ext cx="6095160" cy="2041920"/>
          </a:xfrm>
          <a:prstGeom prst="rect">
            <a:avLst/>
          </a:prstGeom>
          <a:solidFill>
            <a:srgbClr val="d8e2f3"/>
          </a:solidFill>
          <a:ln>
            <a:noFill/>
          </a:ln>
        </p:spPr>
        <p:style>
          <a:lnRef idx="0"/>
          <a:fillRef idx="0"/>
          <a:effectRef idx="0"/>
          <a:fontRef idx="minor"/>
        </p:style>
      </p:sp>
      <p:sp>
        <p:nvSpPr>
          <p:cNvPr id="114" name="CustomShape 2"/>
          <p:cNvSpPr/>
          <p:nvPr/>
        </p:nvSpPr>
        <p:spPr>
          <a:xfrm>
            <a:off x="6107760" y="821160"/>
            <a:ext cx="6083280" cy="4521960"/>
          </a:xfrm>
          <a:prstGeom prst="rect">
            <a:avLst/>
          </a:prstGeom>
          <a:solidFill>
            <a:srgbClr val="d8e2f3"/>
          </a:solidFill>
          <a:ln>
            <a:noFill/>
          </a:ln>
        </p:spPr>
        <p:style>
          <a:lnRef idx="0"/>
          <a:fillRef idx="0"/>
          <a:effectRef idx="0"/>
          <a:fontRef idx="minor"/>
        </p:style>
      </p:sp>
      <p:sp>
        <p:nvSpPr>
          <p:cNvPr id="115" name="CustomShape 3"/>
          <p:cNvSpPr/>
          <p:nvPr/>
        </p:nvSpPr>
        <p:spPr>
          <a:xfrm>
            <a:off x="0" y="1149120"/>
            <a:ext cx="6095160" cy="3546360"/>
          </a:xfrm>
          <a:prstGeom prst="rect">
            <a:avLst/>
          </a:prstGeom>
          <a:solidFill>
            <a:srgbClr val="fbe4d4"/>
          </a:solidFill>
          <a:ln>
            <a:noFill/>
          </a:ln>
        </p:spPr>
        <p:style>
          <a:lnRef idx="0"/>
          <a:fillRef idx="0"/>
          <a:effectRef idx="0"/>
          <a:fontRef idx="minor"/>
        </p:style>
      </p:sp>
      <p:sp>
        <p:nvSpPr>
          <p:cNvPr id="116" name="CustomShape 4"/>
          <p:cNvSpPr/>
          <p:nvPr/>
        </p:nvSpPr>
        <p:spPr>
          <a:xfrm>
            <a:off x="838080" y="298080"/>
            <a:ext cx="10514880" cy="604440"/>
          </a:xfrm>
          <a:prstGeom prst="rect">
            <a:avLst/>
          </a:prstGeom>
          <a:noFill/>
          <a:ln>
            <a:noFill/>
          </a:ln>
        </p:spPr>
        <p:style>
          <a:lnRef idx="0"/>
          <a:fillRef idx="0"/>
          <a:effectRef idx="0"/>
          <a:fontRef idx="minor"/>
        </p:style>
        <p:txBody>
          <a:bodyPr lIns="90000" rIns="90000" tIns="45000" bIns="45000" anchor="ctr"/>
          <a:p>
            <a:pPr algn="ctr">
              <a:lnSpc>
                <a:spcPct val="90000"/>
              </a:lnSpc>
            </a:pPr>
            <a:r>
              <a:rPr b="1" lang="sr-Latn-RS" sz="2400" spc="-1" strike="noStrike">
                <a:solidFill>
                  <a:srgbClr val="000000"/>
                </a:solidFill>
                <a:uFill>
                  <a:solidFill>
                    <a:srgbClr val="ffffff"/>
                  </a:solidFill>
                </a:uFill>
                <a:latin typeface="Arial"/>
                <a:ea typeface="Calibri"/>
              </a:rPr>
              <a:t>Анализа члана 70. Закона о планирању и изградњи</a:t>
            </a:r>
            <a:endParaRPr lang="sr-Latn-RS" sz="1800" spc="-1" strike="noStrike">
              <a:solidFill>
                <a:srgbClr val="000000"/>
              </a:solidFill>
              <a:uFill>
                <a:solidFill>
                  <a:srgbClr val="ffffff"/>
                </a:solidFill>
              </a:uFill>
              <a:latin typeface="Arial"/>
            </a:endParaRPr>
          </a:p>
        </p:txBody>
      </p:sp>
      <p:graphicFrame>
        <p:nvGraphicFramePr>
          <p:cNvPr id="117" name="Table 5"/>
          <p:cNvGraphicFramePr/>
          <p:nvPr/>
        </p:nvGraphicFramePr>
        <p:xfrm>
          <a:off x="444600" y="821160"/>
          <a:ext cx="11341080" cy="360000"/>
        </p:xfrm>
        <a:graphic>
          <a:graphicData uri="http://schemas.openxmlformats.org/drawingml/2006/table">
            <a:tbl>
              <a:tblPr/>
              <a:tblGrid>
                <a:gridCol w="5670720"/>
                <a:gridCol w="5670720"/>
              </a:tblGrid>
              <a:tr h="0">
                <a:tc>
                  <a:txBody>
                    <a:bodyPr/>
                    <a:p>
                      <a:pPr marL="114480">
                        <a:lnSpc>
                          <a:spcPct val="90000"/>
                        </a:lnSpc>
                      </a:pPr>
                      <a:r>
                        <a:rPr lang="sr-Latn-RS" sz="700" spc="-1" strike="noStrike">
                          <a:solidFill>
                            <a:srgbClr val="000000"/>
                          </a:solidFill>
                          <a:uFill>
                            <a:solidFill>
                              <a:srgbClr val="ffffff"/>
                            </a:solidFill>
                          </a:uFill>
                          <a:latin typeface="Arial"/>
                          <a:ea typeface="Calibri"/>
                        </a:rPr>
                        <a:t>Земљиште за редовну употребу јесте земљиште испод објекта и земљиште око објекта, које испуњава услове за грађевинску парцелу и које по спроведеном поступку, у складу са овим законом, постаје катастарска парцела.</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Земљиште за редовну употребу објекта изграђеног у отвореном стамбеном блоку и стамбеном комплексу јесте земљиште испод објекта, а по захтеву подносиоца захтева у поступку легализације, односно озакоњења, надлежни орган може </a:t>
                      </a:r>
                      <a:r>
                        <a:rPr b="1" lang="sr-Latn-RS" sz="700" spc="-1" strike="noStrike">
                          <a:solidFill>
                            <a:srgbClr val="000000"/>
                          </a:solidFill>
                          <a:uFill>
                            <a:solidFill>
                              <a:srgbClr val="ffffff"/>
                            </a:solidFill>
                          </a:uFill>
                          <a:latin typeface="Arial"/>
                          <a:ea typeface="Calibri"/>
                        </a:rPr>
                        <a:t>одредити</a:t>
                      </a:r>
                      <a:r>
                        <a:rPr lang="sr-Latn-RS" sz="700" spc="-1" strike="noStrike">
                          <a:solidFill>
                            <a:srgbClr val="000000"/>
                          </a:solidFill>
                          <a:uFill>
                            <a:solidFill>
                              <a:srgbClr val="ffffff"/>
                            </a:solidFill>
                          </a:uFill>
                          <a:latin typeface="Arial"/>
                          <a:ea typeface="Calibri"/>
                        </a:rPr>
                        <a:t> грађевинско земљиште испод објекта као земљиште за редовну употребу, уз обавезу подносиоца захтева да у року од пет година од дана правноснажности решења о озакоњењу покрене поступак за утврђивање земљишта за редовну употребу, у складу са овим законом.</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Евиденцију катастарских парцела из поступка озакоњења из става 2. овог члана, води орган који је донео решење о озакоњењу, уз обавезу да свако донето решење из става 2. овог члана достави и органу надлежном за имовинско-правне послове. Када је објекат изграђен на земљишту у јавној својини Републике Србије, примерак решења доставља се Републичкој дирекцији за имовину Републике Србије.</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Ако је предмет стицања само земљиште испод објекта из става 2. овог члана у отвореном стамбеном блоку или стамбеном комплексу, односно згради са више улаза, надлежни орган одређује и површину тог земљишта, на основу копије плана парцеле са уцртаном основом постојећег објекта, што представља грађевинску парцелу на којој надлежни орган може утврдити решењем право на изградњу објекта. Инвеститор изградње објекта на тој грађевинској парцели има обавезу формирања катастарске парцеле пре издавања решења о употребној дозволи.</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У кондоминијуму, инвеститор односно власник или закупац земљишта на коме се налазе изграђени објекти, управља земљиштем око објеката, на начин да организује одржавање земљишта, до завршетка изградње свих објеката и прибављања употребних дозвола. По завршетку изградње свих објеката и прибављања употребних дозвола, инвеститор односно власник или закупац земљишта, земљиште око објеката, преноси у заједничку својину власницима посебних делова, бестеретним правним послом, који даље преузимају послове управљања и одржавања.</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Власници на посебним деловима објекта изграђених у отвореном стамбеном блоку или стамбеном комплексу имају право уписа удела на грађевинском земљишту испод објекта по правноснажности решења о употребној дозволи за предметни објекат.</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Ако је предмет стицања само земљиште испод објекта из става 2. овог члана за потребе озакоњења, надлежни орган, решењем којим се прекида поступак озакоњења до решавања имовинско-правних односа на земљишту на коме се незаконито изграђен објекат налази, одређује и површину тог земљишта, на основу копије плана парцеле са уцртаном основом постојећег објекта. Власник објекта који је предмет озакоњења на тој грађевинској парцели има обавезу формирања катастарске парцеле пре издавања решења о озакоњењу објекта.</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У случају из става 6. овог члана, ако је земљиште испод објекта у јавној својини Републике Србије, надлежни орган у поступку озакоњења на утврђену површину земљишта прибавља сагласност Републичке дирекције за имовину Републике Србије.</a:t>
                      </a:r>
                      <a:endParaRPr lang="sr-Latn-RS" sz="1800" spc="-1" strike="noStrike">
                        <a:solidFill>
                          <a:srgbClr val="000000"/>
                        </a:solidFill>
                        <a:uFill>
                          <a:solidFill>
                            <a:srgbClr val="ffffff"/>
                          </a:solidFill>
                        </a:uFill>
                        <a:latin typeface="Arial"/>
                      </a:endParaRPr>
                    </a:p>
                    <a:p>
                      <a:pPr marL="114480">
                        <a:lnSpc>
                          <a:spcPct val="90000"/>
                        </a:lnSpc>
                      </a:pPr>
                      <a:r>
                        <a:rPr b="1" lang="sr-Latn-RS" sz="700" spc="-1" strike="noStrike">
                          <a:solidFill>
                            <a:srgbClr val="000000"/>
                          </a:solidFill>
                          <a:uFill>
                            <a:solidFill>
                              <a:srgbClr val="ffffff"/>
                            </a:solidFill>
                          </a:uFill>
                          <a:latin typeface="Arial"/>
                          <a:ea typeface="Calibri"/>
                        </a:rPr>
                        <a:t>Акт из става 7. </a:t>
                      </a:r>
                      <a:r>
                        <a:rPr lang="sr-Latn-RS" sz="700" spc="-1" strike="noStrike">
                          <a:solidFill>
                            <a:srgbClr val="000000"/>
                          </a:solidFill>
                          <a:uFill>
                            <a:solidFill>
                              <a:srgbClr val="ffffff"/>
                            </a:solidFill>
                          </a:uFill>
                          <a:latin typeface="Arial"/>
                          <a:ea typeface="Calibri"/>
                        </a:rPr>
                        <a:t>овог члана представља исправу подобну за формирање катастарске парцеле. По формирању катастарске парцеле Републичка дирекција за имовину Републике Србије отуђује новоформирану катастарску парцелу власнику објекта из става 6. овог члана, у складу са овим и посебним законом.</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Захтев за </a:t>
                      </a:r>
                      <a:r>
                        <a:rPr b="1" lang="sr-Latn-RS" sz="700" spc="-1" strike="noStrike">
                          <a:solidFill>
                            <a:srgbClr val="000000"/>
                          </a:solidFill>
                          <a:uFill>
                            <a:solidFill>
                              <a:srgbClr val="ffffff"/>
                            </a:solidFill>
                          </a:uFill>
                          <a:latin typeface="Arial"/>
                          <a:ea typeface="Calibri"/>
                        </a:rPr>
                        <a:t>утврђивање</a:t>
                      </a:r>
                      <a:r>
                        <a:rPr lang="sr-Latn-RS" sz="700" spc="-1" strike="noStrike">
                          <a:solidFill>
                            <a:srgbClr val="000000"/>
                          </a:solidFill>
                          <a:uFill>
                            <a:solidFill>
                              <a:srgbClr val="ffffff"/>
                            </a:solidFill>
                          </a:uFill>
                          <a:latin typeface="Arial"/>
                          <a:ea typeface="Calibri"/>
                        </a:rPr>
                        <a:t> земљишта за редовну употребу објекта и формирање грађевинске парцеле подноси се органу јединице локалне самоуправе надлежном за имовинско-правне послове (у даљем тексту: надлежни орган), ако:</a:t>
                      </a:r>
                      <a:endParaRPr lang="sr-Latn-RS" sz="1800" spc="-1" strike="noStrike">
                        <a:solidFill>
                          <a:srgbClr val="000000"/>
                        </a:solidFill>
                        <a:uFill>
                          <a:solidFill>
                            <a:srgbClr val="ffffff"/>
                          </a:solidFill>
                        </a:uFill>
                        <a:latin typeface="Arial"/>
                      </a:endParaRPr>
                    </a:p>
                    <a:p>
                      <a:pPr marL="571680">
                        <a:lnSpc>
                          <a:spcPct val="90000"/>
                        </a:lnSpc>
                      </a:pPr>
                      <a:r>
                        <a:rPr lang="sr-Latn-RS" sz="700" spc="-1" strike="noStrike">
                          <a:solidFill>
                            <a:srgbClr val="000000"/>
                          </a:solidFill>
                          <a:uFill>
                            <a:solidFill>
                              <a:srgbClr val="ffffff"/>
                            </a:solidFill>
                          </a:uFill>
                          <a:latin typeface="Arial"/>
                          <a:ea typeface="Calibri"/>
                        </a:rPr>
                        <a:t>постојећа катастарска парцела на којој је објекат саграђен представља само земљиште испод објекта, осим у случају прописаним овим законом;</a:t>
                      </a:r>
                      <a:endParaRPr lang="sr-Latn-RS" sz="1800" spc="-1" strike="noStrike">
                        <a:solidFill>
                          <a:srgbClr val="000000"/>
                        </a:solidFill>
                        <a:uFill>
                          <a:solidFill>
                            <a:srgbClr val="ffffff"/>
                          </a:solidFill>
                        </a:uFill>
                        <a:latin typeface="Arial"/>
                      </a:endParaRPr>
                    </a:p>
                    <a:p>
                      <a:pPr marL="571680">
                        <a:lnSpc>
                          <a:spcPct val="90000"/>
                        </a:lnSpc>
                      </a:pPr>
                      <a:r>
                        <a:rPr lang="sr-Latn-RS" sz="700" spc="-1" strike="noStrike">
                          <a:solidFill>
                            <a:srgbClr val="000000"/>
                          </a:solidFill>
                          <a:uFill>
                            <a:solidFill>
                              <a:srgbClr val="ffffff"/>
                            </a:solidFill>
                          </a:uFill>
                          <a:latin typeface="Arial"/>
                          <a:ea typeface="Calibri"/>
                        </a:rPr>
                        <a:t>се ради о објекту за који је поднет захтев за озакоњење за који је надлежни орган утврдио да постоји могућност озакоњења у смислу испуњености претходних услова и донео закључак којим се поступак озакоњења прекида у циљу решавања имовинско-правних односа на земљишту или објекту који је уписан у евиденцију о непокретности и правима на њима у складу са раније важећим законима којима је уређивана легализација објеката или на основу Закона о легализацији објеката ("Службени гласник РС", бр. 95/13 и 117/14), када је такав објекат изграђен на грађевинском земљишту на коме је као носилац права коришћења, односно власник уписана Република Србија, аутономна покрајина, јединица локалне самоуправе или правно лице чији су оснивачи Република Србија, аутономна покрајина, јединица локалне самоуправе или неко друго правно, односно физичко лице;</a:t>
                      </a:r>
                      <a:endParaRPr lang="sr-Latn-RS" sz="1800" spc="-1" strike="noStrike">
                        <a:solidFill>
                          <a:srgbClr val="000000"/>
                        </a:solidFill>
                        <a:uFill>
                          <a:solidFill>
                            <a:srgbClr val="ffffff"/>
                          </a:solidFill>
                        </a:uFill>
                        <a:latin typeface="Arial"/>
                      </a:endParaRPr>
                    </a:p>
                    <a:p>
                      <a:pPr marL="571680">
                        <a:lnSpc>
                          <a:spcPct val="90000"/>
                        </a:lnSpc>
                      </a:pPr>
                      <a:r>
                        <a:rPr lang="sr-Latn-RS" sz="700" spc="-1" strike="noStrike">
                          <a:solidFill>
                            <a:srgbClr val="000000"/>
                          </a:solidFill>
                          <a:uFill>
                            <a:solidFill>
                              <a:srgbClr val="ffffff"/>
                            </a:solidFill>
                          </a:uFill>
                          <a:latin typeface="Arial"/>
                          <a:ea typeface="Calibri"/>
                        </a:rPr>
                        <a:t>се ради о објекту који је уписан у евиденцију о непокретности и правима на њима у складу са Законом о посебним условима за упис права својине на објектима изграђеним без грађевинске дозволе ("Службени гласник РС", број 25/13), када је такав објекат изграђен на грађевинском земљишту на коме је као носилац права коришћења, односно власник уписана Република Србија, аутономна покрајина, јединица локалне самоуправе или правно лице чији су оснивачи Република Србија, аутономна покрајина, јединица локалне самоуправе или неко друго правно, односно физичко лице.</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Уз захтев из става 9. овог члана власник објекта доставља доказ о праву својине и основ стицања, односно доказ да је по поднетом захтеву орган надлежан за послове легализације утврдио могућност легализације, односно донео решење о легализацији објекта, копију плана парцеле и уверење органа надлежног за послове државног премера и катастра да ли је извршено обележавање, односно формирање катастарске парцеле и по ком основу.</a:t>
                      </a:r>
                      <a:endParaRPr lang="sr-Latn-RS" sz="1800" spc="-1" strike="noStrike">
                        <a:solidFill>
                          <a:srgbClr val="000000"/>
                        </a:solidFill>
                        <a:uFill>
                          <a:solidFill>
                            <a:srgbClr val="ffffff"/>
                          </a:solidFill>
                        </a:uFill>
                        <a:latin typeface="Arial"/>
                      </a:endParaRPr>
                    </a:p>
                  </a:txBody>
                  <a:tcPr marL="91440" marR="91440">
                    <a:noFill/>
                  </a:tcPr>
                </a:tc>
                <a:tc>
                  <a:txBody>
                    <a:bodyPr/>
                    <a:p>
                      <a:pPr marL="114480">
                        <a:lnSpc>
                          <a:spcPct val="90000"/>
                        </a:lnSpc>
                      </a:pPr>
                      <a:r>
                        <a:rPr lang="sr-Latn-RS" sz="700" spc="-1" strike="noStrike">
                          <a:solidFill>
                            <a:srgbClr val="000000"/>
                          </a:solidFill>
                          <a:uFill>
                            <a:solidFill>
                              <a:srgbClr val="ffffff"/>
                            </a:solidFill>
                          </a:uFill>
                          <a:latin typeface="Arial"/>
                          <a:ea typeface="Calibri"/>
                        </a:rPr>
                        <a:t>По пријему захтева из става 9. овог члана надлежни орган прибавља по службеној дужности од органа надлежног за послове урбанизма извештај да ли постојећа катастарска парцела испуњава услове да буде одређена као земљиште за редовну употребу објекта и услове за грађевинску парцелу, односно да ли је, ради утврђивања земљишта за редовну употребу објекта потребно израдити пројекат препарцелације, односно парцелације, да ли постоје урбанистички услови за израду ових пројеката, односно прибави мишљење, ако је већ извршено обележавање или формирање катастарске парцеле, да израда пројекта препарцелације, односно парцелације није потребна. Ако орган за послове урбанизма утврди да је потребна израда пројекта препарцелације, односно парцелације, извештај садржи и предлог за формирање грађевинске парцеле.</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Извештај из става 11. овог члана, као и пројекат препарцелације, односно парцелације, израђују се у складу са условима садржаним у важећем планском документу, а нарочито са условима који се односе на положај постојећег објекта у односу на регулацију и границе катастарске парцеле, услове и начин приступа катастарској парцели, општи минимум у погледу површине који парцела мора испуњавати у односу на намену и површину постојећег објекта или у складу са општим правилима за формирање грађевинске парцеле прописаним у пропису којим се уређују општа правила за парцелацију, регулацију и изградњу.</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Ако извештај из става 11. овог члана садржи обавезу израде пројекта препарцелације, односно парцелације, надлежни орган обавештава подносиоца захтева о потреби израде пројекта, са предлогом за формирање катастарске парцеле.</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Ако се на основу извештаја из става 11. овог члана утврди да нема урбанистичких услова за израду пројекта препарцелације, односно парцелације, надлежни орган о томе обавештава подносиоца захтева, који има право да у року од три дана од дана добијања обавештења поднесе приговор општинском, односно градском већу.</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Пре доношења одлуке о отуђењу земљишта, односно пре доношења решења о озакоњењу објекта, односно пре уписа права својине власника на посебним деловима објекта, постоји обавеза формирања посебне катастарске парцеле испод објекта и уписа новоформиране парцеле у евиденцију на непокретностима и правима на њима.</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Решење о утврђивању земљишта за редовну употребу и формирању грађевинске парцеле, по спроведеном поступку, доноси надлежни орган.</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Решењем из става 16. овог члана одређују се сви елементи потребни за формирање катастарске парцеле, односно утврђује се да је постојећа катастарска парцела истовремено и грађевинска парцела, а саставни део решења је потврђени пројекат препарцелације, односно парцелације који садржи пројекат геодетског обележавања, односно констатацију да је катастарска парцела већ обележена, односно формирана.</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Решењем из става 16. овог члана утврђује се престанак права коришћења, односно права својине дотадашњег корисника, односно власника грађевинског земљишта и право власника објекта да право својине на грађевинском земљишту, које је одређено као земљиште за редовну употребу објекта, стекне непосредном погодбом, по тржишној цени, у складу са овим законом.</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На решење из става 16. овог члана може се изјавити жалба министарству надлежном за послове грађевинарства, у року од осам дана од дана достављања решења.</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Правноснажно решење из става 16. овог члана је основ за провођење промене код органа надлежног за послове државног премера и катастра.</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Ако је грађевинска парцела формирана до 11. септембра 2009. године у складу за законом, надлежни орган ту чињеницу прихвата као стечено право у поступку одређивања земљишта за редовну употребу објекта, односно таква катастарска парцела се сматра парцелом која у утврђеној површини служи за редовну употребу објекта, а право својине на тој парцели биће уписано у складу са законом.</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Поступак из става 21. овог члана спроводи орган надлежан за послове државног премера и катастра, на основу доказа да је грађевинска парцела формирана, односно обележена пре 11. септембра 2009. године.</a:t>
                      </a:r>
                      <a:endParaRPr lang="sr-Latn-RS" sz="1800" spc="-1" strike="noStrike">
                        <a:solidFill>
                          <a:srgbClr val="000000"/>
                        </a:solidFill>
                        <a:uFill>
                          <a:solidFill>
                            <a:srgbClr val="ffffff"/>
                          </a:solidFill>
                        </a:uFill>
                        <a:latin typeface="Arial"/>
                      </a:endParaRPr>
                    </a:p>
                    <a:p>
                      <a:pPr marL="114480">
                        <a:lnSpc>
                          <a:spcPct val="90000"/>
                        </a:lnSpc>
                      </a:pPr>
                      <a:r>
                        <a:rPr lang="sr-Latn-RS" sz="700" spc="-1" strike="noStrike">
                          <a:solidFill>
                            <a:srgbClr val="000000"/>
                          </a:solidFill>
                          <a:uFill>
                            <a:solidFill>
                              <a:srgbClr val="ffffff"/>
                            </a:solidFill>
                          </a:uFill>
                          <a:latin typeface="Arial"/>
                          <a:ea typeface="Calibri"/>
                        </a:rPr>
                        <a:t>Право трајног коришћења паркинг места у отвореном стамбеном блоку и стамбеном комплексу, које је инвеститор пренео правним послом трећем лицу, може се даље прометовати и располагати у обиму стечених права. Овим правним послом не стичу се услови за упис својинских права у евиденцију непокретности и правима на њима, али се правни посао којим се преноси то право може уписати као забележба у евиденцију непокретности и правима на њима.</a:t>
                      </a:r>
                      <a:endParaRPr lang="sr-Latn-RS" sz="1800" spc="-1" strike="noStrike">
                        <a:solidFill>
                          <a:srgbClr val="000000"/>
                        </a:solidFill>
                        <a:uFill>
                          <a:solidFill>
                            <a:srgbClr val="ffffff"/>
                          </a:solidFill>
                        </a:uFill>
                        <a:latin typeface="Arial"/>
                      </a:endParaRPr>
                    </a:p>
                    <a:p>
                      <a:pPr marL="114480" algn="just">
                        <a:lnSpc>
                          <a:spcPct val="90000"/>
                        </a:lnSpc>
                      </a:pPr>
                      <a:endParaRPr lang="sr-Latn-RS" sz="1800" spc="-1" strike="noStrike">
                        <a:solidFill>
                          <a:srgbClr val="000000"/>
                        </a:solidFill>
                        <a:uFill>
                          <a:solidFill>
                            <a:srgbClr val="ffffff"/>
                          </a:solidFill>
                        </a:uFill>
                        <a:latin typeface="Arial"/>
                      </a:endParaRPr>
                    </a:p>
                  </a:txBody>
                  <a:tcPr marL="91440" marR="91440">
                    <a:noFill/>
                  </a:tcPr>
                </a:tc>
              </a:tr>
            </a:tbl>
          </a:graphicData>
        </a:graphic>
      </p:graphicFrame>
    </p:spTree>
  </p:cSld>
  <p:timing>
    <p:tnLst>
      <p:par>
        <p:cTn id="13" dur="indefinite" restart="never" nodeType="tmRoot">
          <p:childTnLst>
            <p:seq>
              <p:cTn id="14" dur="indefinite" nodeType="mainSeq">
                <p:childTnLst>
                  <p:par>
                    <p:cTn id="15" fill="hold">
                      <p:stCondLst>
                        <p:cond delay="indefinite"/>
                      </p:stCondLst>
                      <p:childTnLst>
                        <p:par>
                          <p:cTn id="16" fill="hold">
                            <p:stCondLst>
                              <p:cond delay="0"/>
                            </p:stCondLst>
                            <p:childTnLst>
                              <p:par>
                                <p:cTn id="17" nodeType="clickEffect" fill="hold" presetClass="entr" presetID="2" presetSubtype="8">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repl">
                                        <p:cTn id="19" dur="500"/>
                                        <p:tgtEl>
                                          <p:spTgt spid="115"/>
                                        </p:tgtEl>
                                        <p:attrNameLst>
                                          <p:attrName>ppt_x</p:attrName>
                                        </p:attrNameLst>
                                      </p:cBhvr>
                                      <p:tavLst>
                                        <p:tav tm="0">
                                          <p:val>
                                            <p:strVal val="#ppt_x-1"/>
                                          </p:val>
                                        </p:tav>
                                        <p:tav tm="100000">
                                          <p:val>
                                            <p:strVal val="#ppt_x"/>
                                          </p:val>
                                        </p:tav>
                                      </p:tavLst>
                                    </p:anim>
                                  </p:childTnLst>
                                </p:cTn>
                              </p:par>
                            </p:childTnLst>
                          </p:cTn>
                        </p:par>
                      </p:childTnLst>
                    </p:cTn>
                  </p:par>
                  <p:par>
                    <p:cTn id="20" fill="hold">
                      <p:stCondLst>
                        <p:cond delay="indefinite"/>
                      </p:stCondLst>
                      <p:childTnLst>
                        <p:par>
                          <p:cTn id="21" fill="hold">
                            <p:stCondLst>
                              <p:cond delay="0"/>
                            </p:stCondLst>
                            <p:childTnLst>
                              <p:par>
                                <p:cTn id="22" nodeType="clickEffect" fill="hold" presetClass="entr" presetID="2" presetSubtype="4">
                                  <p:stCondLst>
                                    <p:cond delay="0"/>
                                  </p:stCondLst>
                                  <p:childTnLst>
                                    <p:set>
                                      <p:cBhvr>
                                        <p:cTn id="23" dur="1" fill="hold">
                                          <p:stCondLst>
                                            <p:cond delay="0"/>
                                          </p:stCondLst>
                                        </p:cTn>
                                        <p:tgtEl>
                                          <p:spTgt spid="113"/>
                                        </p:tgtEl>
                                        <p:attrNameLst>
                                          <p:attrName>style.visibility</p:attrName>
                                        </p:attrNameLst>
                                      </p:cBhvr>
                                      <p:to>
                                        <p:strVal val="visible"/>
                                      </p:to>
                                    </p:set>
                                    <p:anim calcmode="lin" valueType="num">
                                      <p:cBhvr additive="repl">
                                        <p:cTn id="24" dur="500"/>
                                        <p:tgtEl>
                                          <p:spTgt spid="113"/>
                                        </p:tgtEl>
                                        <p:attrNameLst>
                                          <p:attrName>ppt_y</p:attrName>
                                        </p:attrNameLst>
                                      </p:cBhvr>
                                      <p:tavLst>
                                        <p:tav tm="0">
                                          <p:val>
                                            <p:strVal val="#ppt_y+1"/>
                                          </p:val>
                                        </p:tav>
                                        <p:tav tm="100000">
                                          <p:val>
                                            <p:strVal val="#ppt_y"/>
                                          </p:val>
                                        </p:tav>
                                      </p:tavLst>
                                    </p:anim>
                                  </p:childTnLst>
                                </p:cTn>
                              </p:par>
                              <p:par>
                                <p:cTn id="25" nodeType="withEffect" fill="hold" presetClass="entr" presetID="2" presetSubtype="4">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additive="repl">
                                        <p:cTn id="27" dur="500"/>
                                        <p:tgtEl>
                                          <p:spTgt spid="114"/>
                                        </p:tgtEl>
                                        <p:attrNameLst>
                                          <p:attrName>ppt_y</p:attrName>
                                        </p:attrNameLst>
                                      </p:cBhvr>
                                      <p:tavLst>
                                        <p:tav tm="0">
                                          <p:val>
                                            <p:strVal val="#ppt_y+1"/>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18" name="CustomShape 1"/>
          <p:cNvSpPr/>
          <p:nvPr/>
        </p:nvSpPr>
        <p:spPr>
          <a:xfrm>
            <a:off x="2880" y="0"/>
            <a:ext cx="12188160" cy="6857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19" name="CustomShape 2"/>
          <p:cNvSpPr/>
          <p:nvPr/>
        </p:nvSpPr>
        <p:spPr>
          <a:xfrm>
            <a:off x="0" y="0"/>
            <a:ext cx="4166640" cy="6857280"/>
          </a:xfrm>
          <a:custGeom>
            <a:avLst/>
            <a:gdLst/>
            <a:ah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p:style>
      </p:sp>
      <p:sp>
        <p:nvSpPr>
          <p:cNvPr id="120" name="CustomShape 3"/>
          <p:cNvSpPr/>
          <p:nvPr/>
        </p:nvSpPr>
        <p:spPr>
          <a:xfrm>
            <a:off x="686880" y="1153440"/>
            <a:ext cx="3199680" cy="446040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4000" spc="-1" strike="noStrike">
                <a:solidFill>
                  <a:srgbClr val="ffffff"/>
                </a:solidFill>
                <a:uFill>
                  <a:solidFill>
                    <a:srgbClr val="ffffff"/>
                  </a:solidFill>
                </a:uFill>
                <a:latin typeface="Arial"/>
                <a:ea typeface="Calibri"/>
              </a:rPr>
              <a:t>Анализа поступка </a:t>
            </a:r>
            <a:endParaRPr lang="sr-Latn-RS" sz="1800" spc="-1" strike="noStrike">
              <a:solidFill>
                <a:srgbClr val="000000"/>
              </a:solidFill>
              <a:uFill>
                <a:solidFill>
                  <a:srgbClr val="ffffff"/>
                </a:solidFill>
              </a:uFill>
              <a:latin typeface="Arial"/>
            </a:endParaRPr>
          </a:p>
        </p:txBody>
      </p:sp>
      <p:sp>
        <p:nvSpPr>
          <p:cNvPr id="121" name="CustomShape 4"/>
          <p:cNvSpPr/>
          <p:nvPr/>
        </p:nvSpPr>
        <p:spPr>
          <a:xfrm flipV="1">
            <a:off x="7550280" y="2454480"/>
            <a:ext cx="4082760" cy="4082760"/>
          </a:xfrm>
          <a:prstGeom prst="arc">
            <a:avLst>
              <a:gd name="adj1" fmla="val 16200000"/>
              <a:gd name="adj2" fmla="val 0"/>
            </a:avLst>
          </a:prstGeom>
          <a:noFill/>
          <a:ln cap="rnd" w="127080">
            <a:solidFill>
              <a:schemeClr val="accent4"/>
            </a:solidFill>
            <a:custDash>
              <a:ds d="400000" sp="300000"/>
            </a:custDash>
            <a:round/>
          </a:ln>
        </p:spPr>
        <p:style>
          <a:lnRef idx="1">
            <a:schemeClr val="accent1"/>
          </a:lnRef>
          <a:fillRef idx="0">
            <a:schemeClr val="accent1"/>
          </a:fillRef>
          <a:effectRef idx="0">
            <a:schemeClr val="accent1"/>
          </a:effectRef>
          <a:fontRef idx="minor"/>
        </p:style>
      </p:sp>
      <p:sp>
        <p:nvSpPr>
          <p:cNvPr id="122" name="CustomShape 5"/>
          <p:cNvSpPr/>
          <p:nvPr/>
        </p:nvSpPr>
        <p:spPr>
          <a:xfrm>
            <a:off x="4467960" y="855720"/>
            <a:ext cx="6905880" cy="5585040"/>
          </a:xfrm>
          <a:prstGeom prst="rect">
            <a:avLst/>
          </a:prstGeom>
          <a:noFill/>
          <a:ln>
            <a:noFill/>
          </a:ln>
        </p:spPr>
        <p:style>
          <a:lnRef idx="0"/>
          <a:fillRef idx="0"/>
          <a:effectRef idx="0"/>
          <a:fontRef idx="minor"/>
        </p:style>
        <p:txBody>
          <a:bodyPr lIns="90000" rIns="90000" tIns="45000" bIns="45000" anchor="ctr"/>
          <a:p>
            <a:pPr marL="228600" indent="-227880">
              <a:lnSpc>
                <a:spcPct val="90000"/>
              </a:lnSpc>
              <a:buClr>
                <a:srgbClr val="000000"/>
              </a:buClr>
              <a:buFont typeface="Arial"/>
              <a:buChar char="•"/>
            </a:pPr>
            <a:r>
              <a:rPr lang="sr-Latn-RS" sz="2400" spc="-1" strike="noStrike">
                <a:solidFill>
                  <a:srgbClr val="000000"/>
                </a:solidFill>
                <a:uFill>
                  <a:solidFill>
                    <a:srgbClr val="ffffff"/>
                  </a:solidFill>
                </a:uFill>
                <a:latin typeface="Arial"/>
                <a:ea typeface="Calibri"/>
              </a:rPr>
              <a:t>Члан 70. ЗПИ дефинише два различита поступка: ОДРЕЂИВАЊЕ и УТВРЂИВАЊЕ земљишта за редовну употребу </a:t>
            </a:r>
            <a:endParaRPr lang="sr-Latn-RS" sz="1800" spc="-1" strike="noStrike">
              <a:solidFill>
                <a:srgbClr val="000000"/>
              </a:solidFill>
              <a:uFill>
                <a:solidFill>
                  <a:srgbClr val="ffffff"/>
                </a:solidFill>
              </a:uFill>
              <a:latin typeface="Arial"/>
            </a:endParaRPr>
          </a:p>
          <a:p>
            <a:pPr>
              <a:lnSpc>
                <a:spcPct val="90000"/>
              </a:lnSpc>
            </a:pPr>
            <a:endParaRPr lang="sr-Latn-RS" sz="1800" spc="-1" strike="noStrike">
              <a:solidFill>
                <a:srgbClr val="000000"/>
              </a:solidFill>
              <a:uFill>
                <a:solidFill>
                  <a:srgbClr val="ffffff"/>
                </a:solidFill>
              </a:uFill>
              <a:latin typeface="Arial"/>
            </a:endParaRPr>
          </a:p>
          <a:p>
            <a:pPr marL="228600" indent="-227880">
              <a:lnSpc>
                <a:spcPct val="90000"/>
              </a:lnSpc>
              <a:buClr>
                <a:srgbClr val="000000"/>
              </a:buClr>
              <a:buFont typeface="Arial"/>
              <a:buChar char="•"/>
            </a:pPr>
            <a:r>
              <a:rPr lang="sr-Latn-RS" sz="2400" spc="-1" strike="noStrike">
                <a:solidFill>
                  <a:srgbClr val="000000"/>
                </a:solidFill>
                <a:uFill>
                  <a:solidFill>
                    <a:srgbClr val="ffffff"/>
                  </a:solidFill>
                </a:uFill>
                <a:latin typeface="Arial"/>
                <a:ea typeface="Calibri"/>
              </a:rPr>
              <a:t>У поступку ОДРЕЂИВАЊА земљиште за редовну употребу је увек САМО ЗЕМЉИШТЕ ИСПОД ОБЈЕКТА, од кога се формира </a:t>
            </a:r>
            <a:r>
              <a:rPr lang="sr-Latn-RS" sz="2400" spc="-1" strike="noStrike" u="sng">
                <a:solidFill>
                  <a:srgbClr val="000000"/>
                </a:solidFill>
                <a:uFill>
                  <a:solidFill>
                    <a:srgbClr val="ffffff"/>
                  </a:solidFill>
                </a:uFill>
                <a:latin typeface="Arial"/>
                <a:ea typeface="Calibri"/>
              </a:rPr>
              <a:t>катастарска парцела</a:t>
            </a:r>
            <a:r>
              <a:rPr lang="sr-Latn-RS" sz="2400" spc="-1" strike="noStrike">
                <a:solidFill>
                  <a:srgbClr val="000000"/>
                </a:solidFill>
                <a:uFill>
                  <a:solidFill>
                    <a:srgbClr val="ffffff"/>
                  </a:solidFill>
                </a:uFill>
                <a:latin typeface="Arial"/>
                <a:ea typeface="Calibri"/>
              </a:rPr>
              <a:t> за потребе решавања  имовинско-правних односа у процесу озакоњења </a:t>
            </a:r>
            <a:endParaRPr lang="sr-Latn-RS" sz="1800" spc="-1" strike="noStrike">
              <a:solidFill>
                <a:srgbClr val="000000"/>
              </a:solidFill>
              <a:uFill>
                <a:solidFill>
                  <a:srgbClr val="ffffff"/>
                </a:solidFill>
              </a:uFill>
              <a:latin typeface="Arial"/>
            </a:endParaRPr>
          </a:p>
          <a:p>
            <a:pPr marL="228600" indent="-227880">
              <a:lnSpc>
                <a:spcPct val="90000"/>
              </a:lnSpc>
              <a:buClr>
                <a:srgbClr val="000000"/>
              </a:buClr>
              <a:buFont typeface="Arial"/>
              <a:buChar char="•"/>
            </a:pPr>
            <a:r>
              <a:rPr lang="sr-Latn-RS" sz="2400" spc="-1" strike="noStrike">
                <a:solidFill>
                  <a:srgbClr val="000000"/>
                </a:solidFill>
                <a:uFill>
                  <a:solidFill>
                    <a:srgbClr val="ffffff"/>
                  </a:solidFill>
                </a:uFill>
                <a:latin typeface="Arial"/>
                <a:ea typeface="Calibri"/>
              </a:rPr>
              <a:t> </a:t>
            </a:r>
            <a:r>
              <a:rPr lang="sr-Latn-RS" sz="2400" spc="-1" strike="noStrike">
                <a:solidFill>
                  <a:srgbClr val="000000"/>
                </a:solidFill>
                <a:uFill>
                  <a:solidFill>
                    <a:srgbClr val="ffffff"/>
                  </a:solidFill>
                </a:uFill>
                <a:latin typeface="Arial"/>
                <a:ea typeface="Calibri"/>
              </a:rPr>
              <a:t>Кроз поступак УТВРЂИВАЊА земљишта за редовну употребу омогућава се формирање </a:t>
            </a:r>
            <a:r>
              <a:rPr lang="sr-Latn-RS" sz="2400" spc="-1" strike="noStrike" u="sng">
                <a:solidFill>
                  <a:srgbClr val="000000"/>
                </a:solidFill>
                <a:uFill>
                  <a:solidFill>
                    <a:srgbClr val="ffffff"/>
                  </a:solidFill>
                </a:uFill>
                <a:latin typeface="Arial"/>
                <a:ea typeface="Calibri"/>
              </a:rPr>
              <a:t>грађевинске парцеле</a:t>
            </a:r>
            <a:r>
              <a:rPr lang="sr-Latn-RS" sz="2400" spc="-1" strike="noStrike">
                <a:solidFill>
                  <a:srgbClr val="000000"/>
                </a:solidFill>
                <a:uFill>
                  <a:solidFill>
                    <a:srgbClr val="ffffff"/>
                  </a:solidFill>
                </a:uFill>
                <a:latin typeface="Arial"/>
                <a:ea typeface="Calibri"/>
              </a:rPr>
              <a:t> око објекта која се потом отуђује из јавне својине непосредном погодбом</a:t>
            </a:r>
            <a:endParaRPr lang="sr-Latn-RS" sz="1800" spc="-1" strike="noStrike">
              <a:solidFill>
                <a:srgbClr val="000000"/>
              </a:solidFill>
              <a:uFill>
                <a:solidFill>
                  <a:srgbClr val="ffffff"/>
                </a:solidFill>
              </a:uFill>
              <a:latin typeface="Arial"/>
            </a:endParaRPr>
          </a:p>
          <a:p>
            <a:pPr marL="228600" indent="-50040">
              <a:lnSpc>
                <a:spcPct val="90000"/>
              </a:lnSpc>
            </a:pPr>
            <a:endParaRPr lang="sr-Latn-RS" sz="1800" spc="-1" strike="noStrike">
              <a:solidFill>
                <a:srgbClr val="000000"/>
              </a:solidFill>
              <a:uFill>
                <a:solidFill>
                  <a:srgbClr val="ffffff"/>
                </a:solidFill>
              </a:uFill>
              <a:latin typeface="Arial"/>
            </a:endParaRPr>
          </a:p>
        </p:txBody>
      </p:sp>
    </p:spTree>
  </p:cSld>
  <p:timing>
    <p:tnLst>
      <p:par>
        <p:cTn id="28" dur="indefinite" restart="never" nodeType="tmRoot">
          <p:childTnLst>
            <p:seq>
              <p:cTn id="29"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p:bgPr>
    </p:bg>
    <p:spTree>
      <p:nvGrpSpPr>
        <p:cNvPr id="1" name=""/>
        <p:cNvGrpSpPr/>
        <p:nvPr/>
      </p:nvGrpSpPr>
      <p:grpSpPr>
        <a:xfrm>
          <a:off x="0" y="0"/>
          <a:ext cx="0" cy="0"/>
          <a:chOff x="0" y="0"/>
          <a:chExt cx="0" cy="0"/>
        </a:xfrm>
      </p:grpSpPr>
      <p:sp>
        <p:nvSpPr>
          <p:cNvPr id="123" name="CustomShape 1"/>
          <p:cNvSpPr/>
          <p:nvPr/>
        </p:nvSpPr>
        <p:spPr>
          <a:xfrm>
            <a:off x="2880" y="0"/>
            <a:ext cx="12188160" cy="6857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sp>
      <p:sp>
        <p:nvSpPr>
          <p:cNvPr id="124" name="CustomShape 2"/>
          <p:cNvSpPr/>
          <p:nvPr/>
        </p:nvSpPr>
        <p:spPr>
          <a:xfrm>
            <a:off x="0" y="0"/>
            <a:ext cx="4166640" cy="6857280"/>
          </a:xfrm>
          <a:custGeom>
            <a:avLst/>
            <a:gdLst/>
            <a:ah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p:style>
      </p:sp>
      <p:sp>
        <p:nvSpPr>
          <p:cNvPr id="125" name="CustomShape 3"/>
          <p:cNvSpPr/>
          <p:nvPr/>
        </p:nvSpPr>
        <p:spPr>
          <a:xfrm>
            <a:off x="431640" y="1153440"/>
            <a:ext cx="3454920" cy="4460400"/>
          </a:xfrm>
          <a:prstGeom prst="rect">
            <a:avLst/>
          </a:prstGeom>
          <a:noFill/>
          <a:ln>
            <a:noFill/>
          </a:ln>
        </p:spPr>
        <p:style>
          <a:lnRef idx="0"/>
          <a:fillRef idx="0"/>
          <a:effectRef idx="0"/>
          <a:fontRef idx="minor"/>
        </p:style>
        <p:txBody>
          <a:bodyPr lIns="90000" rIns="90000" tIns="45000" bIns="45000" anchor="ctr"/>
          <a:p>
            <a:pPr>
              <a:lnSpc>
                <a:spcPct val="90000"/>
              </a:lnSpc>
            </a:pPr>
            <a:r>
              <a:rPr lang="sr-Latn-RS" sz="4000" spc="-1" strike="noStrike">
                <a:solidFill>
                  <a:srgbClr val="ffffff"/>
                </a:solidFill>
                <a:uFill>
                  <a:solidFill>
                    <a:srgbClr val="ffffff"/>
                  </a:solidFill>
                </a:uFill>
                <a:latin typeface="Arial"/>
                <a:ea typeface="Calibri"/>
              </a:rPr>
              <a:t>Одређивање ЗРУ у озакоњењу</a:t>
            </a:r>
            <a:endParaRPr lang="sr-Latn-RS" sz="1800" spc="-1" strike="noStrike">
              <a:solidFill>
                <a:srgbClr val="000000"/>
              </a:solidFill>
              <a:uFill>
                <a:solidFill>
                  <a:srgbClr val="ffffff"/>
                </a:solidFill>
              </a:uFill>
              <a:latin typeface="Arial"/>
            </a:endParaRPr>
          </a:p>
        </p:txBody>
      </p:sp>
      <p:sp>
        <p:nvSpPr>
          <p:cNvPr id="126" name="CustomShape 4"/>
          <p:cNvSpPr/>
          <p:nvPr/>
        </p:nvSpPr>
        <p:spPr>
          <a:xfrm flipV="1">
            <a:off x="7550280" y="2454480"/>
            <a:ext cx="4082760" cy="4082760"/>
          </a:xfrm>
          <a:prstGeom prst="arc">
            <a:avLst>
              <a:gd name="adj1" fmla="val 16200000"/>
              <a:gd name="adj2" fmla="val 0"/>
            </a:avLst>
          </a:prstGeom>
          <a:noFill/>
          <a:ln cap="rnd" w="127080">
            <a:solidFill>
              <a:schemeClr val="accent4"/>
            </a:solidFill>
            <a:custDash>
              <a:ds d="400000" sp="300000"/>
            </a:custDash>
            <a:round/>
          </a:ln>
        </p:spPr>
        <p:style>
          <a:lnRef idx="1">
            <a:schemeClr val="accent1"/>
          </a:lnRef>
          <a:fillRef idx="0">
            <a:schemeClr val="accent1"/>
          </a:fillRef>
          <a:effectRef idx="0">
            <a:schemeClr val="accent1"/>
          </a:effectRef>
          <a:fontRef idx="minor"/>
        </p:style>
      </p:sp>
      <p:sp>
        <p:nvSpPr>
          <p:cNvPr id="127" name="CustomShape 5"/>
          <p:cNvSpPr/>
          <p:nvPr/>
        </p:nvSpPr>
        <p:spPr>
          <a:xfrm>
            <a:off x="4447440" y="591480"/>
            <a:ext cx="6905880" cy="5585040"/>
          </a:xfrm>
          <a:prstGeom prst="rect">
            <a:avLst/>
          </a:prstGeom>
          <a:noFill/>
          <a:ln>
            <a:noFill/>
          </a:ln>
        </p:spPr>
        <p:style>
          <a:lnRef idx="0"/>
          <a:fillRef idx="0"/>
          <a:effectRef idx="0"/>
          <a:fontRef idx="minor"/>
        </p:style>
        <p:txBody>
          <a:bodyPr lIns="90000" rIns="90000" tIns="45000" bIns="45000" anchor="ctr"/>
          <a:p>
            <a:pPr marL="228600" indent="-227880">
              <a:lnSpc>
                <a:spcPct val="90000"/>
              </a:lnSpc>
              <a:buClr>
                <a:srgbClr val="000000"/>
              </a:buClr>
              <a:buFont typeface="Arial"/>
              <a:buChar char="•"/>
            </a:pPr>
            <a:r>
              <a:rPr lang="sr-Latn-RS" sz="2400" spc="-1" strike="noStrike">
                <a:solidFill>
                  <a:srgbClr val="000000"/>
                </a:solidFill>
                <a:uFill>
                  <a:solidFill>
                    <a:srgbClr val="ffffff"/>
                  </a:solidFill>
                </a:uFill>
                <a:latin typeface="Arial"/>
                <a:ea typeface="Calibri"/>
              </a:rPr>
              <a:t>Поступак се спроводи у случају захтева за озакоњење објеката на земљишту у јавној својини  </a:t>
            </a:r>
            <a:endParaRPr lang="sr-Latn-RS" sz="1800" spc="-1" strike="noStrike">
              <a:solidFill>
                <a:srgbClr val="000000"/>
              </a:solidFill>
              <a:uFill>
                <a:solidFill>
                  <a:srgbClr val="ffffff"/>
                </a:solidFill>
              </a:uFill>
              <a:latin typeface="Arial"/>
            </a:endParaRPr>
          </a:p>
          <a:p>
            <a:pPr marL="228600" indent="-227880">
              <a:lnSpc>
                <a:spcPct val="90000"/>
              </a:lnSpc>
              <a:buClr>
                <a:srgbClr val="000000"/>
              </a:buClr>
              <a:buFont typeface="Arial"/>
              <a:buChar char="•"/>
            </a:pPr>
            <a:r>
              <a:rPr lang="sr-Latn-RS" sz="2400" spc="-1" strike="noStrike">
                <a:solidFill>
                  <a:srgbClr val="000000"/>
                </a:solidFill>
                <a:uFill>
                  <a:solidFill>
                    <a:srgbClr val="ffffff"/>
                  </a:solidFill>
                </a:uFill>
                <a:latin typeface="Arial"/>
                <a:ea typeface="Calibri"/>
              </a:rPr>
              <a:t>Надлежни орган за озакоњење одређује земљиште испод објекта као земљиште за редовну употребу (став 2)и о томе води евиденцију (став 3). </a:t>
            </a:r>
            <a:endParaRPr lang="sr-Latn-RS" sz="1800" spc="-1" strike="noStrike">
              <a:solidFill>
                <a:srgbClr val="000000"/>
              </a:solidFill>
              <a:uFill>
                <a:solidFill>
                  <a:srgbClr val="ffffff"/>
                </a:solidFill>
              </a:uFill>
              <a:latin typeface="Arial"/>
            </a:endParaRPr>
          </a:p>
          <a:p>
            <a:pPr marL="228600" indent="-227880">
              <a:lnSpc>
                <a:spcPct val="90000"/>
              </a:lnSpc>
              <a:buClr>
                <a:srgbClr val="000000"/>
              </a:buClr>
              <a:buFont typeface="Arial"/>
              <a:buChar char="•"/>
            </a:pPr>
            <a:r>
              <a:rPr lang="sr-Latn-RS" sz="2400" spc="-1" strike="noStrike">
                <a:solidFill>
                  <a:srgbClr val="000000"/>
                </a:solidFill>
                <a:uFill>
                  <a:solidFill>
                    <a:srgbClr val="ffffff"/>
                  </a:solidFill>
                </a:uFill>
                <a:latin typeface="Arial"/>
                <a:ea typeface="Calibri"/>
              </a:rPr>
              <a:t>На овај начин се фомира </a:t>
            </a:r>
            <a:r>
              <a:rPr lang="sr-Latn-RS" sz="2400" spc="-1" strike="noStrike" u="sng">
                <a:solidFill>
                  <a:srgbClr val="000000"/>
                </a:solidFill>
                <a:uFill>
                  <a:solidFill>
                    <a:srgbClr val="ffffff"/>
                  </a:solidFill>
                </a:uFill>
                <a:latin typeface="Arial"/>
                <a:ea typeface="Calibri"/>
              </a:rPr>
              <a:t>катастарска парцела</a:t>
            </a:r>
            <a:r>
              <a:rPr lang="sr-Latn-RS" sz="2400" spc="-1" strike="noStrike">
                <a:solidFill>
                  <a:srgbClr val="000000"/>
                </a:solidFill>
                <a:uFill>
                  <a:solidFill>
                    <a:srgbClr val="ffffff"/>
                  </a:solidFill>
                </a:uFill>
                <a:latin typeface="Arial"/>
                <a:ea typeface="Calibri"/>
              </a:rPr>
              <a:t> која не мора да буде у сагласности са планским одредбама за парцелацију. </a:t>
            </a:r>
            <a:endParaRPr lang="sr-Latn-RS" sz="1800" spc="-1" strike="noStrike">
              <a:solidFill>
                <a:srgbClr val="000000"/>
              </a:solidFill>
              <a:uFill>
                <a:solidFill>
                  <a:srgbClr val="ffffff"/>
                </a:solidFill>
              </a:uFill>
              <a:latin typeface="Arial"/>
            </a:endParaRPr>
          </a:p>
          <a:p>
            <a:pPr marL="228600" indent="-227880">
              <a:lnSpc>
                <a:spcPct val="90000"/>
              </a:lnSpc>
              <a:buClr>
                <a:srgbClr val="000000"/>
              </a:buClr>
              <a:buFont typeface="Arial"/>
              <a:buChar char="•"/>
            </a:pPr>
            <a:r>
              <a:rPr lang="sr-Latn-RS" sz="2400" spc="-1" strike="noStrike">
                <a:solidFill>
                  <a:srgbClr val="000000"/>
                </a:solidFill>
                <a:uFill>
                  <a:solidFill>
                    <a:srgbClr val="ffffff"/>
                  </a:solidFill>
                </a:uFill>
                <a:latin typeface="Arial"/>
                <a:ea typeface="Calibri"/>
              </a:rPr>
              <a:t>Земљиште испод објекта се отуђује са циљем да се омогући завршетак процедуре озакоњења. Власник објекта има 5 година рок да покрене поступак за УВРЂИВАЊЕ ЗРУ како би евентуално формирао </a:t>
            </a:r>
            <a:r>
              <a:rPr lang="sr-Latn-RS" sz="2400" spc="-1" strike="noStrike" u="sng">
                <a:solidFill>
                  <a:srgbClr val="000000"/>
                </a:solidFill>
                <a:uFill>
                  <a:solidFill>
                    <a:srgbClr val="ffffff"/>
                  </a:solidFill>
                </a:uFill>
                <a:latin typeface="Arial"/>
                <a:ea typeface="Calibri"/>
              </a:rPr>
              <a:t>грађевинску парцелу</a:t>
            </a:r>
            <a:r>
              <a:rPr lang="sr-Latn-RS" sz="2400" spc="-1" strike="noStrike">
                <a:solidFill>
                  <a:srgbClr val="000000"/>
                </a:solidFill>
                <a:uFill>
                  <a:solidFill>
                    <a:srgbClr val="ffffff"/>
                  </a:solidFill>
                </a:uFill>
                <a:latin typeface="Arial"/>
                <a:ea typeface="Calibri"/>
              </a:rPr>
              <a:t> у складу са важећим планом. </a:t>
            </a:r>
            <a:endParaRPr lang="sr-Latn-RS" sz="1800" spc="-1" strike="noStrike">
              <a:solidFill>
                <a:srgbClr val="000000"/>
              </a:solidFill>
              <a:uFill>
                <a:solidFill>
                  <a:srgbClr val="ffffff"/>
                </a:solidFill>
              </a:uFill>
              <a:latin typeface="Arial"/>
            </a:endParaRPr>
          </a:p>
        </p:txBody>
      </p:sp>
    </p:spTree>
  </p:cSld>
  <p:timing>
    <p:tnLst>
      <p:par>
        <p:cTn id="30" dur="indefinite" restart="never" nodeType="tmRoot">
          <p:childTnLst>
            <p:seq>
              <p:cTn id="31"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otalTime>137</TotalTime>
  <Application>LibreOffice/5.0.4.2$Windows_X86_64 LibreOffice_project/2b9802c1994aa0b7dc6079e128979269cf95bc78</Application>
  <Paragraphs>326</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2020-10-28T11:37:40Z</dcterms:created>
  <dc:creator>1</dc:creator>
  <dc:language>sr-Latn-RS</dc:language>
  <cp:lastModifiedBy>Klara Danilovic</cp:lastModifiedBy>
  <dcterms:modified xsi:type="dcterms:W3CDTF">2020-11-02T11:29:49Z</dcterms:modified>
  <cp:revision>5</cp:revision>
  <dc:title>Анализа прописа и праксе код поступања ЈЛС у предметима утврђивања земљишта за редовну употребу објекта</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28</vt:i4>
  </property>
  <property fmtid="{D5CDD505-2E9C-101B-9397-08002B2CF9AE}" pid="8" name="PresentationFormat">
    <vt:lpwstr>Widescreen</vt:lpwstr>
  </property>
  <property fmtid="{D5CDD505-2E9C-101B-9397-08002B2CF9AE}" pid="9" name="ScaleCrop">
    <vt:bool>0</vt:bool>
  </property>
  <property fmtid="{D5CDD505-2E9C-101B-9397-08002B2CF9AE}" pid="10" name="ShareDoc">
    <vt:bool>0</vt:bool>
  </property>
  <property fmtid="{D5CDD505-2E9C-101B-9397-08002B2CF9AE}" pid="11" name="Slides">
    <vt:i4>34</vt:i4>
  </property>
</Properties>
</file>