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92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3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9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7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0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43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5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90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58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3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25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7A671-D827-4B0A-843F-13D6C0A214A2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3A0E8-6896-4581-BB83-76342C3D2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555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RS" sz="4000" b="1" dirty="0"/>
              <a:t>T</a:t>
            </a:r>
            <a:r>
              <a:rPr lang="sr-Latn-RS" sz="4000" b="1" dirty="0" smtClean="0"/>
              <a:t>ROŠKOVI UPRAVNOG SPORA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Ruža Urošević</a:t>
            </a:r>
          </a:p>
          <a:p>
            <a:r>
              <a:rPr lang="sr-Latn-RS" dirty="0"/>
              <a:t>s</a:t>
            </a:r>
            <a:r>
              <a:rPr lang="sr-Latn-RS" dirty="0" smtClean="0"/>
              <a:t>udija Upravnog suda </a:t>
            </a:r>
          </a:p>
          <a:p>
            <a:r>
              <a:rPr lang="sr-Latn-RS" dirty="0"/>
              <a:t>u</a:t>
            </a:r>
            <a:r>
              <a:rPr lang="sr-Latn-RS" dirty="0" smtClean="0"/>
              <a:t> penziji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51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/>
              <a:t>Uslovi za priznavanje troškova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dirty="0" smtClean="0"/>
              <a:t>Prema stavu Ustavnog suda( Už-9130/2013) stranka koja je uspela u sporu ima </a:t>
            </a:r>
            <a:r>
              <a:rPr lang="sr-Latn-RS" b="1" dirty="0" smtClean="0"/>
              <a:t>pravo da traži zakonsku zateznu kamatu </a:t>
            </a:r>
            <a:r>
              <a:rPr lang="sr-Latn-RS" dirty="0" smtClean="0"/>
              <a:t>na opredeljeni iznos troškova upravnog spora.</a:t>
            </a:r>
          </a:p>
          <a:p>
            <a:pPr marL="0" indent="0">
              <a:buNone/>
            </a:pPr>
            <a:r>
              <a:rPr lang="sr-Latn-RS" b="1" dirty="0" smtClean="0"/>
              <a:t>„Stranka koja je uspela u upravnom sporu, a koju je zastupao advokat obveznik poreza na dodatu vrednost, ima pravo na naknadu troškova na ime PDV-a za pruženu advokatsku uslugu. Kao dokaz je potrebno da pruži račun o izvršenim advokatskim uslugama.“</a:t>
            </a:r>
          </a:p>
          <a:p>
            <a:pPr marL="0" indent="0">
              <a:buNone/>
            </a:pPr>
            <a:r>
              <a:rPr lang="sr-Latn-RS" dirty="0" smtClean="0"/>
              <a:t>Ukoliko sud ne prizna troškove u opredeljenom iznosu od strane tužioca, dužan je da u obrazloženju presude navede raloge za takvu odluku.</a:t>
            </a:r>
          </a:p>
          <a:p>
            <a:pPr marL="0" indent="0">
              <a:buNone/>
            </a:pPr>
            <a:endParaRPr lang="sr-Latn-RS" b="1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68125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 smtClean="0"/>
              <a:t>Naknada troškova po tužbi zbog ćutanja uprave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Latn-RS" b="1" dirty="0" smtClean="0"/>
          </a:p>
          <a:p>
            <a:pPr marL="0" indent="0">
              <a:buNone/>
            </a:pPr>
            <a:r>
              <a:rPr lang="sr-Latn-RS" b="1" dirty="0" smtClean="0"/>
              <a:t>Kad</a:t>
            </a:r>
            <a:r>
              <a:rPr lang="sr-Latn-RS" dirty="0" smtClean="0"/>
              <a:t> </a:t>
            </a:r>
            <a:r>
              <a:rPr lang="sr-Latn-RS" b="1" dirty="0" smtClean="0"/>
              <a:t>sud uvaži tužbu </a:t>
            </a:r>
            <a:r>
              <a:rPr lang="sr-Latn-RS" dirty="0" smtClean="0"/>
              <a:t>i naloži tuženom organu da donese odluku, tužilac </a:t>
            </a:r>
            <a:r>
              <a:rPr lang="sr-Latn-RS" b="1" dirty="0" smtClean="0"/>
              <a:t>ima pravo na naknadu troškova </a:t>
            </a:r>
            <a:r>
              <a:rPr lang="sr-Latn-RS" dirty="0" smtClean="0"/>
              <a:t>za sastav tužbe od strane advokata.</a:t>
            </a:r>
          </a:p>
          <a:p>
            <a:pPr marL="0" indent="0">
              <a:buNone/>
            </a:pPr>
            <a:r>
              <a:rPr lang="sr-Latn-RS" b="1" dirty="0" smtClean="0"/>
              <a:t>Kad sud odbaci tužbu tužilac nema pravo na naknadu troškova </a:t>
            </a:r>
            <a:r>
              <a:rPr lang="sr-Latn-RS" dirty="0" smtClean="0"/>
              <a:t>za sastav tužbe od strane advokata.</a:t>
            </a:r>
          </a:p>
          <a:p>
            <a:pPr marL="0" indent="0">
              <a:buNone/>
            </a:pPr>
            <a:r>
              <a:rPr lang="sr-Latn-RS" b="1" dirty="0" smtClean="0"/>
              <a:t>Odstupanje</a:t>
            </a:r>
            <a:r>
              <a:rPr lang="sr-Latn-RS" dirty="0" smtClean="0"/>
              <a:t> od principa dosuđivanja troškova upravnog spora u zavisnosti od uspeha u sporu </a:t>
            </a:r>
            <a:r>
              <a:rPr lang="sr-Latn-RS" b="1" dirty="0" smtClean="0"/>
              <a:t>kad sud odbije tužbu ili obustavi postupak </a:t>
            </a:r>
            <a:r>
              <a:rPr lang="sr-Latn-RS" dirty="0" smtClean="0"/>
              <a:t>pokrenut tužbom zbog ćutanja uprave zbog toga što je tuženi organ u međuvremenu doneo upravni akt i dostavio ga stranci-tužiocu.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456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 smtClean="0"/>
              <a:t>Odstupanja od pravila o naknadi troškova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r>
              <a:rPr lang="sr-Latn-RS" dirty="0" smtClean="0"/>
              <a:t>Slučaj kada je stranka odustala od tužbe zbog ćutanja uprave jer je nadležni organ u međuvremenu doneo rešenje i dostavio ga stranci.</a:t>
            </a:r>
          </a:p>
          <a:p>
            <a:pPr marL="0" indent="0">
              <a:buNone/>
            </a:pPr>
            <a:r>
              <a:rPr lang="sr-Latn-RS" b="1" dirty="0" smtClean="0"/>
              <a:t>„Kada sud obustavi postupak pokrenut tužbom zbog ćutanja uprave jer je tužilac zadovoljan odlukom organa donetom u toku upravnog spora, tužilac ima pravo na naknadu troškova za sastav tužbe ako je sastavljena od strane advokata i ako je tužba u vreme podnošenja bila osnovana, kao i za sastav naknadno dostavljene izjave po pozivu suda odstrane punomoćnika iz reda advokata, ako je zahtev za naknadu troškova istaknut u tužbi ili naknadno dostavljenoj izjavi sudu.“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51071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/>
              <a:t>Odstupanja od pravila o naknadi troškova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Latn-RS" dirty="0" smtClean="0"/>
              <a:t>Uslovi:</a:t>
            </a:r>
          </a:p>
          <a:p>
            <a:pPr marL="0" indent="0">
              <a:buNone/>
            </a:pPr>
            <a:r>
              <a:rPr lang="en-US" dirty="0"/>
              <a:t>-da je </a:t>
            </a:r>
            <a:r>
              <a:rPr lang="en-US" dirty="0" err="1"/>
              <a:t>nadležni</a:t>
            </a:r>
            <a:r>
              <a:rPr lang="en-US" dirty="0"/>
              <a:t> organ </a:t>
            </a:r>
            <a:r>
              <a:rPr lang="en-US" dirty="0" err="1"/>
              <a:t>doneo</a:t>
            </a:r>
            <a:r>
              <a:rPr lang="en-US" dirty="0"/>
              <a:t> </a:t>
            </a:r>
            <a:r>
              <a:rPr lang="en-US" dirty="0" err="1"/>
              <a:t>upravni</a:t>
            </a:r>
            <a:r>
              <a:rPr lang="en-US" dirty="0"/>
              <a:t> </a:t>
            </a:r>
            <a:r>
              <a:rPr lang="en-US" dirty="0" err="1"/>
              <a:t>akt</a:t>
            </a:r>
            <a:r>
              <a:rPr lang="en-US" dirty="0"/>
              <a:t> </a:t>
            </a:r>
            <a:r>
              <a:rPr lang="en-US" dirty="0" err="1"/>
              <a:t>čije</a:t>
            </a:r>
            <a:r>
              <a:rPr lang="en-US" dirty="0"/>
              <a:t> se </a:t>
            </a:r>
            <a:r>
              <a:rPr lang="en-US" dirty="0" err="1"/>
              <a:t>donošenje</a:t>
            </a:r>
            <a:r>
              <a:rPr lang="en-US" dirty="0"/>
              <a:t> </a:t>
            </a:r>
            <a:r>
              <a:rPr lang="en-US" dirty="0" err="1"/>
              <a:t>tužbom</a:t>
            </a:r>
            <a:r>
              <a:rPr lang="en-US" dirty="0"/>
              <a:t> </a:t>
            </a:r>
            <a:r>
              <a:rPr lang="en-US" dirty="0" err="1"/>
              <a:t>traži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 je </a:t>
            </a:r>
            <a:r>
              <a:rPr lang="en-US" dirty="0" err="1"/>
              <a:t>tužilac</a:t>
            </a:r>
            <a:r>
              <a:rPr lang="en-US" dirty="0"/>
              <a:t> </a:t>
            </a:r>
            <a:r>
              <a:rPr lang="en-US" dirty="0" err="1"/>
              <a:t>odustao</a:t>
            </a:r>
            <a:r>
              <a:rPr lang="en-US" dirty="0"/>
              <a:t> od </a:t>
            </a:r>
            <a:r>
              <a:rPr lang="en-US" dirty="0" err="1"/>
              <a:t>tužbe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ćutanja</a:t>
            </a:r>
            <a:r>
              <a:rPr lang="en-US" dirty="0"/>
              <a:t> </a:t>
            </a:r>
            <a:r>
              <a:rPr lang="en-US" dirty="0" err="1"/>
              <a:t>uprave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 je </a:t>
            </a:r>
            <a:r>
              <a:rPr lang="en-US" dirty="0" err="1"/>
              <a:t>tužba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ćutanja</a:t>
            </a:r>
            <a:r>
              <a:rPr lang="en-US" dirty="0"/>
              <a:t> </a:t>
            </a:r>
            <a:r>
              <a:rPr lang="en-US" dirty="0" err="1"/>
              <a:t>uprave</a:t>
            </a:r>
            <a:r>
              <a:rPr lang="en-US" dirty="0"/>
              <a:t>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osnovana</a:t>
            </a:r>
            <a:r>
              <a:rPr lang="en-US" dirty="0"/>
              <a:t> u </a:t>
            </a:r>
            <a:r>
              <a:rPr lang="en-US" dirty="0" err="1"/>
              <a:t>vreme</a:t>
            </a:r>
            <a:r>
              <a:rPr lang="en-US" dirty="0"/>
              <a:t> </a:t>
            </a:r>
            <a:r>
              <a:rPr lang="en-US" dirty="0" err="1"/>
              <a:t>podnošenja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 je </a:t>
            </a:r>
            <a:r>
              <a:rPr lang="en-US" dirty="0" err="1"/>
              <a:t>tužba</a:t>
            </a:r>
            <a:r>
              <a:rPr lang="en-US" dirty="0"/>
              <a:t> </a:t>
            </a:r>
            <a:r>
              <a:rPr lang="en-US" dirty="0" err="1"/>
              <a:t>sastavljena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en-US" dirty="0"/>
              <a:t> </a:t>
            </a:r>
            <a:r>
              <a:rPr lang="en-US" dirty="0" err="1"/>
              <a:t>punomoćnika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reda</a:t>
            </a:r>
            <a:r>
              <a:rPr lang="en-US" dirty="0"/>
              <a:t> </a:t>
            </a:r>
            <a:r>
              <a:rPr lang="en-US" dirty="0" err="1"/>
              <a:t>advokata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 je </a:t>
            </a:r>
            <a:r>
              <a:rPr lang="en-US" dirty="0" err="1"/>
              <a:t>izjava</a:t>
            </a:r>
            <a:r>
              <a:rPr lang="en-US" dirty="0"/>
              <a:t> </a:t>
            </a:r>
            <a:r>
              <a:rPr lang="en-US" dirty="0" err="1"/>
              <a:t>stranke</a:t>
            </a:r>
            <a:r>
              <a:rPr lang="en-US" dirty="0"/>
              <a:t> data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nalogu</a:t>
            </a:r>
            <a:r>
              <a:rPr lang="en-US" dirty="0"/>
              <a:t> </a:t>
            </a:r>
            <a:r>
              <a:rPr lang="en-US" dirty="0" err="1"/>
              <a:t>suda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 je </a:t>
            </a:r>
            <a:r>
              <a:rPr lang="en-US" dirty="0" err="1"/>
              <a:t>izjava</a:t>
            </a:r>
            <a:r>
              <a:rPr lang="en-US" dirty="0"/>
              <a:t> </a:t>
            </a:r>
            <a:r>
              <a:rPr lang="en-US" dirty="0" err="1"/>
              <a:t>takođe</a:t>
            </a:r>
            <a:r>
              <a:rPr lang="en-US" dirty="0"/>
              <a:t> </a:t>
            </a:r>
            <a:r>
              <a:rPr lang="en-US" dirty="0" err="1"/>
              <a:t>sastavljena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en-US" dirty="0"/>
              <a:t> </a:t>
            </a:r>
            <a:r>
              <a:rPr lang="en-US" dirty="0" err="1"/>
              <a:t>punomoćnika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reda</a:t>
            </a:r>
            <a:r>
              <a:rPr lang="en-US" dirty="0"/>
              <a:t> </a:t>
            </a:r>
            <a:r>
              <a:rPr lang="en-US" dirty="0" err="1"/>
              <a:t>advokata</a:t>
            </a:r>
            <a:r>
              <a:rPr lang="en-US" dirty="0"/>
              <a:t> </a:t>
            </a:r>
            <a:r>
              <a:rPr lang="en-US" dirty="0" err="1"/>
              <a:t>i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 je </a:t>
            </a:r>
            <a:r>
              <a:rPr lang="en-US" dirty="0" err="1"/>
              <a:t>zahtev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naknadu</a:t>
            </a:r>
            <a:r>
              <a:rPr lang="en-US" dirty="0"/>
              <a:t> </a:t>
            </a:r>
            <a:r>
              <a:rPr lang="en-US" dirty="0" err="1"/>
              <a:t>troškova</a:t>
            </a:r>
            <a:r>
              <a:rPr lang="en-US" dirty="0"/>
              <a:t> </a:t>
            </a:r>
            <a:r>
              <a:rPr lang="en-US" dirty="0" err="1"/>
              <a:t>istaknut</a:t>
            </a:r>
            <a:r>
              <a:rPr lang="en-US" dirty="0"/>
              <a:t> u </a:t>
            </a:r>
            <a:r>
              <a:rPr lang="en-US" dirty="0" err="1"/>
              <a:t>tužbi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izjavi</a:t>
            </a:r>
            <a:r>
              <a:rPr lang="en-US" dirty="0"/>
              <a:t> </a:t>
            </a:r>
            <a:r>
              <a:rPr lang="en-US" dirty="0" err="1"/>
              <a:t>tužioca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245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/>
              <a:t>Odstupanja od pravila o naknadi troškova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“</a:t>
            </a:r>
            <a:r>
              <a:rPr lang="en-US" b="1" dirty="0" err="1"/>
              <a:t>Ukoliko</a:t>
            </a:r>
            <a:r>
              <a:rPr lang="en-US" b="1" dirty="0"/>
              <a:t> </a:t>
            </a:r>
            <a:r>
              <a:rPr lang="en-US" b="1" dirty="0" err="1"/>
              <a:t>sud</a:t>
            </a:r>
            <a:r>
              <a:rPr lang="en-US" b="1" dirty="0"/>
              <a:t> u </a:t>
            </a:r>
            <a:r>
              <a:rPr lang="en-US" b="1" dirty="0" err="1"/>
              <a:t>toku</a:t>
            </a:r>
            <a:r>
              <a:rPr lang="en-US" b="1" dirty="0"/>
              <a:t> </a:t>
            </a:r>
            <a:r>
              <a:rPr lang="en-US" b="1" dirty="0" err="1"/>
              <a:t>upravnog</a:t>
            </a:r>
            <a:r>
              <a:rPr lang="en-US" b="1" dirty="0"/>
              <a:t> </a:t>
            </a:r>
            <a:r>
              <a:rPr lang="en-US" b="1" dirty="0" err="1"/>
              <a:t>spora</a:t>
            </a:r>
            <a:r>
              <a:rPr lang="en-US" b="1" dirty="0"/>
              <a:t> </a:t>
            </a:r>
            <a:r>
              <a:rPr lang="en-US" b="1" dirty="0" err="1"/>
              <a:t>zbog</a:t>
            </a:r>
            <a:r>
              <a:rPr lang="en-US" b="1" dirty="0"/>
              <a:t> </a:t>
            </a:r>
            <a:r>
              <a:rPr lang="en-US" b="1" dirty="0" err="1"/>
              <a:t>ćutanja</a:t>
            </a:r>
            <a:r>
              <a:rPr lang="en-US" b="1" dirty="0"/>
              <a:t> </a:t>
            </a:r>
            <a:r>
              <a:rPr lang="en-US" b="1" dirty="0" err="1"/>
              <a:t>uprave</a:t>
            </a:r>
            <a:r>
              <a:rPr lang="en-US" b="1" dirty="0"/>
              <a:t> </a:t>
            </a:r>
            <a:r>
              <a:rPr lang="en-US" b="1" dirty="0" err="1"/>
              <a:t>utvrdi</a:t>
            </a:r>
            <a:r>
              <a:rPr lang="en-US" b="1" dirty="0"/>
              <a:t> da je </a:t>
            </a:r>
            <a:r>
              <a:rPr lang="en-US" b="1" dirty="0" err="1"/>
              <a:t>tuženi</a:t>
            </a:r>
            <a:r>
              <a:rPr lang="en-US" b="1" dirty="0"/>
              <a:t> organ </a:t>
            </a:r>
            <a:r>
              <a:rPr lang="en-US" b="1" dirty="0" err="1"/>
              <a:t>doneo</a:t>
            </a:r>
            <a:r>
              <a:rPr lang="en-US" b="1" dirty="0"/>
              <a:t> </a:t>
            </a:r>
            <a:r>
              <a:rPr lang="en-US" b="1" dirty="0" err="1"/>
              <a:t>upravni</a:t>
            </a:r>
            <a:r>
              <a:rPr lang="en-US" b="1" dirty="0"/>
              <a:t> </a:t>
            </a:r>
            <a:r>
              <a:rPr lang="en-US" b="1" dirty="0" err="1"/>
              <a:t>akt</a:t>
            </a:r>
            <a:r>
              <a:rPr lang="en-US" b="1" dirty="0"/>
              <a:t> </a:t>
            </a:r>
            <a:r>
              <a:rPr lang="en-US" b="1" dirty="0" err="1"/>
              <a:t>zbog</a:t>
            </a:r>
            <a:r>
              <a:rPr lang="en-US" b="1" dirty="0"/>
              <a:t> </a:t>
            </a:r>
            <a:r>
              <a:rPr lang="en-US" b="1" dirty="0" err="1"/>
              <a:t>čijeg</a:t>
            </a:r>
            <a:r>
              <a:rPr lang="en-US" b="1" dirty="0"/>
              <a:t> </a:t>
            </a:r>
            <a:r>
              <a:rPr lang="en-US" b="1" dirty="0" err="1"/>
              <a:t>nedonošenja</a:t>
            </a:r>
            <a:r>
              <a:rPr lang="en-US" b="1" dirty="0"/>
              <a:t> je </a:t>
            </a:r>
            <a:r>
              <a:rPr lang="en-US" b="1" dirty="0" err="1"/>
              <a:t>taj</a:t>
            </a:r>
            <a:r>
              <a:rPr lang="en-US" b="1" dirty="0"/>
              <a:t> </a:t>
            </a:r>
            <a:r>
              <a:rPr lang="en-US" b="1" dirty="0" err="1"/>
              <a:t>spor</a:t>
            </a:r>
            <a:r>
              <a:rPr lang="en-US" b="1" dirty="0"/>
              <a:t> </a:t>
            </a:r>
            <a:r>
              <a:rPr lang="en-US" b="1" dirty="0" err="1"/>
              <a:t>pokrenut</a:t>
            </a:r>
            <a:r>
              <a:rPr lang="en-US" b="1" dirty="0"/>
              <a:t>, a da je </a:t>
            </a:r>
            <a:r>
              <a:rPr lang="en-US" b="1" dirty="0" err="1"/>
              <a:t>tužilac</a:t>
            </a:r>
            <a:r>
              <a:rPr lang="en-US" b="1" dirty="0"/>
              <a:t> </a:t>
            </a:r>
            <a:r>
              <a:rPr lang="en-US" b="1" dirty="0" err="1"/>
              <a:t>protiv</a:t>
            </a:r>
            <a:r>
              <a:rPr lang="en-US" b="1" dirty="0"/>
              <a:t> tog </a:t>
            </a:r>
            <a:r>
              <a:rPr lang="en-US" b="1" dirty="0" err="1"/>
              <a:t>akta</a:t>
            </a:r>
            <a:r>
              <a:rPr lang="en-US" b="1" dirty="0"/>
              <a:t> </a:t>
            </a:r>
            <a:r>
              <a:rPr lang="en-US" b="1" dirty="0" err="1"/>
              <a:t>posebnom</a:t>
            </a:r>
            <a:r>
              <a:rPr lang="en-US" b="1" dirty="0"/>
              <a:t> </a:t>
            </a:r>
            <a:r>
              <a:rPr lang="en-US" b="1" dirty="0" err="1"/>
              <a:t>tužbom</a:t>
            </a:r>
            <a:r>
              <a:rPr lang="en-US" b="1" dirty="0"/>
              <a:t> </a:t>
            </a:r>
            <a:r>
              <a:rPr lang="en-US" b="1" dirty="0" err="1"/>
              <a:t>pokrenuo</a:t>
            </a:r>
            <a:r>
              <a:rPr lang="en-US" b="1" dirty="0"/>
              <a:t> </a:t>
            </a:r>
            <a:r>
              <a:rPr lang="en-US" b="1" dirty="0" err="1"/>
              <a:t>upravni</a:t>
            </a:r>
            <a:r>
              <a:rPr lang="en-US" b="1" dirty="0"/>
              <a:t> </a:t>
            </a:r>
            <a:r>
              <a:rPr lang="en-US" b="1" dirty="0" err="1"/>
              <a:t>spor</a:t>
            </a:r>
            <a:r>
              <a:rPr lang="en-US" b="1" dirty="0"/>
              <a:t> </a:t>
            </a:r>
            <a:r>
              <a:rPr lang="en-US" b="1" dirty="0" err="1"/>
              <a:t>radi</a:t>
            </a:r>
            <a:r>
              <a:rPr lang="en-US" b="1" dirty="0"/>
              <a:t> </a:t>
            </a:r>
            <a:r>
              <a:rPr lang="en-US" b="1" dirty="0" err="1"/>
              <a:t>ocene</a:t>
            </a:r>
            <a:r>
              <a:rPr lang="en-US" b="1" dirty="0"/>
              <a:t> </a:t>
            </a:r>
            <a:r>
              <a:rPr lang="en-US" b="1" dirty="0" err="1"/>
              <a:t>njegove</a:t>
            </a:r>
            <a:r>
              <a:rPr lang="en-US" b="1" dirty="0"/>
              <a:t> </a:t>
            </a:r>
            <a:r>
              <a:rPr lang="en-US" b="1" dirty="0" err="1"/>
              <a:t>zakonitosti</a:t>
            </a:r>
            <a:r>
              <a:rPr lang="en-US" b="1" dirty="0"/>
              <a:t>, </a:t>
            </a:r>
            <a:r>
              <a:rPr lang="en-US" b="1" dirty="0" err="1"/>
              <a:t>sud</a:t>
            </a:r>
            <a:r>
              <a:rPr lang="en-US" b="1" dirty="0"/>
              <a:t> </a:t>
            </a:r>
            <a:r>
              <a:rPr lang="en-US" b="1" dirty="0" err="1"/>
              <a:t>neće</a:t>
            </a:r>
            <a:r>
              <a:rPr lang="en-US" b="1" dirty="0"/>
              <a:t> u </a:t>
            </a:r>
            <a:r>
              <a:rPr lang="en-US" b="1" dirty="0" err="1"/>
              <a:t>sporu</a:t>
            </a:r>
            <a:r>
              <a:rPr lang="en-US" b="1" dirty="0"/>
              <a:t> </a:t>
            </a:r>
            <a:r>
              <a:rPr lang="en-US" b="1" dirty="0" err="1"/>
              <a:t>zbog</a:t>
            </a:r>
            <a:r>
              <a:rPr lang="en-US" b="1" dirty="0"/>
              <a:t> </a:t>
            </a:r>
            <a:r>
              <a:rPr lang="en-US" b="1" dirty="0" err="1"/>
              <a:t>ćutanja</a:t>
            </a:r>
            <a:r>
              <a:rPr lang="en-US" b="1" dirty="0"/>
              <a:t> </a:t>
            </a:r>
            <a:r>
              <a:rPr lang="en-US" b="1" dirty="0" err="1"/>
              <a:t>uprave</a:t>
            </a:r>
            <a:r>
              <a:rPr lang="en-US" b="1" dirty="0"/>
              <a:t> </a:t>
            </a:r>
            <a:r>
              <a:rPr lang="en-US" b="1" dirty="0" err="1"/>
              <a:t>dostavljati</a:t>
            </a:r>
            <a:r>
              <a:rPr lang="en-US" b="1" dirty="0"/>
              <a:t> </a:t>
            </a:r>
            <a:r>
              <a:rPr lang="en-US" b="1" dirty="0" err="1"/>
              <a:t>tužiocu</a:t>
            </a:r>
            <a:r>
              <a:rPr lang="en-US" b="1" dirty="0"/>
              <a:t> </a:t>
            </a:r>
            <a:r>
              <a:rPr lang="en-US" b="1" dirty="0" err="1"/>
              <a:t>naknadno</a:t>
            </a:r>
            <a:r>
              <a:rPr lang="en-US" b="1" dirty="0"/>
              <a:t> </a:t>
            </a:r>
            <a:r>
              <a:rPr lang="en-US" b="1" dirty="0" err="1"/>
              <a:t>doneti</a:t>
            </a:r>
            <a:r>
              <a:rPr lang="en-US" b="1" dirty="0"/>
              <a:t> </a:t>
            </a:r>
            <a:r>
              <a:rPr lang="en-US" b="1" dirty="0" err="1"/>
              <a:t>akt</a:t>
            </a:r>
            <a:r>
              <a:rPr lang="en-US" b="1" dirty="0"/>
              <a:t> </a:t>
            </a:r>
            <a:r>
              <a:rPr lang="en-US" b="1" dirty="0" err="1"/>
              <a:t>radi</a:t>
            </a:r>
            <a:r>
              <a:rPr lang="en-US" b="1" dirty="0"/>
              <a:t> </a:t>
            </a:r>
            <a:r>
              <a:rPr lang="en-US" b="1" dirty="0" err="1"/>
              <a:t>izjašnjenja</a:t>
            </a:r>
            <a:r>
              <a:rPr lang="en-US" b="1" dirty="0"/>
              <a:t>, </a:t>
            </a:r>
            <a:r>
              <a:rPr lang="en-US" b="1" dirty="0" err="1"/>
              <a:t>već</a:t>
            </a:r>
            <a:r>
              <a:rPr lang="en-US" b="1" dirty="0"/>
              <a:t> </a:t>
            </a:r>
            <a:r>
              <a:rPr lang="en-US" b="1" dirty="0" err="1"/>
              <a:t>će</a:t>
            </a:r>
            <a:r>
              <a:rPr lang="en-US" b="1" dirty="0"/>
              <a:t> </a:t>
            </a:r>
            <a:r>
              <a:rPr lang="en-US" b="1" dirty="0" err="1"/>
              <a:t>tužbu</a:t>
            </a:r>
            <a:r>
              <a:rPr lang="en-US" b="1" dirty="0"/>
              <a:t> </a:t>
            </a:r>
            <a:r>
              <a:rPr lang="en-US" b="1" dirty="0" err="1"/>
              <a:t>zbog</a:t>
            </a:r>
            <a:r>
              <a:rPr lang="en-US" b="1" dirty="0"/>
              <a:t> </a:t>
            </a:r>
            <a:r>
              <a:rPr lang="en-US" b="1" dirty="0" err="1"/>
              <a:t>ćutanja</a:t>
            </a:r>
            <a:r>
              <a:rPr lang="en-US" b="1" dirty="0"/>
              <a:t> </a:t>
            </a:r>
            <a:r>
              <a:rPr lang="en-US" b="1" dirty="0" err="1"/>
              <a:t>uprave</a:t>
            </a:r>
            <a:r>
              <a:rPr lang="en-US" b="1" dirty="0"/>
              <a:t> </a:t>
            </a:r>
            <a:r>
              <a:rPr lang="en-US" b="1" dirty="0" err="1"/>
              <a:t>odbiti</a:t>
            </a:r>
            <a:r>
              <a:rPr lang="en-US" b="1" dirty="0" smtClean="0"/>
              <a:t>.”</a:t>
            </a:r>
            <a:endParaRPr lang="sr-Latn-RS" b="1" dirty="0" smtClean="0"/>
          </a:p>
          <a:p>
            <a:pPr marL="0" indent="0">
              <a:buNone/>
            </a:pPr>
            <a:r>
              <a:rPr lang="en-US" b="1" dirty="0"/>
              <a:t>“ </a:t>
            </a:r>
            <a:r>
              <a:rPr lang="en-US" b="1" dirty="0" err="1"/>
              <a:t>Kada</a:t>
            </a:r>
            <a:r>
              <a:rPr lang="en-US" b="1" dirty="0"/>
              <a:t> </a:t>
            </a:r>
            <a:r>
              <a:rPr lang="en-US" b="1" dirty="0" err="1"/>
              <a:t>sud</a:t>
            </a:r>
            <a:r>
              <a:rPr lang="en-US" b="1" dirty="0"/>
              <a:t> </a:t>
            </a:r>
            <a:r>
              <a:rPr lang="en-US" b="1" dirty="0" err="1"/>
              <a:t>odbije</a:t>
            </a:r>
            <a:r>
              <a:rPr lang="en-US" b="1" dirty="0"/>
              <a:t> </a:t>
            </a:r>
            <a:r>
              <a:rPr lang="en-US" b="1" dirty="0" err="1"/>
              <a:t>tužbu</a:t>
            </a:r>
            <a:r>
              <a:rPr lang="en-US" b="1" dirty="0"/>
              <a:t> </a:t>
            </a:r>
            <a:r>
              <a:rPr lang="en-US" b="1" dirty="0" err="1"/>
              <a:t>zbog</a:t>
            </a:r>
            <a:r>
              <a:rPr lang="en-US" b="1" dirty="0"/>
              <a:t> </a:t>
            </a:r>
            <a:r>
              <a:rPr lang="en-US" b="1" dirty="0" err="1"/>
              <a:t>ćutanja</a:t>
            </a:r>
            <a:r>
              <a:rPr lang="en-US" b="1" dirty="0"/>
              <a:t> </a:t>
            </a:r>
            <a:r>
              <a:rPr lang="en-US" b="1" dirty="0" err="1"/>
              <a:t>uprave</a:t>
            </a:r>
            <a:r>
              <a:rPr lang="en-US" b="1" dirty="0"/>
              <a:t> </a:t>
            </a:r>
            <a:r>
              <a:rPr lang="en-US" b="1" dirty="0" err="1"/>
              <a:t>iz</a:t>
            </a:r>
            <a:r>
              <a:rPr lang="en-US" b="1" dirty="0"/>
              <a:t> </a:t>
            </a:r>
            <a:r>
              <a:rPr lang="en-US" b="1" dirty="0" err="1"/>
              <a:t>razloga</a:t>
            </a:r>
            <a:r>
              <a:rPr lang="en-US" b="1" dirty="0"/>
              <a:t> </a:t>
            </a:r>
            <a:r>
              <a:rPr lang="en-US" b="1" dirty="0" err="1"/>
              <a:t>što</a:t>
            </a:r>
            <a:r>
              <a:rPr lang="en-US" b="1" dirty="0"/>
              <a:t> je </a:t>
            </a:r>
            <a:r>
              <a:rPr lang="en-US" b="1" dirty="0" err="1"/>
              <a:t>tuženi</a:t>
            </a:r>
            <a:r>
              <a:rPr lang="en-US" b="1" dirty="0"/>
              <a:t> </a:t>
            </a:r>
            <a:r>
              <a:rPr lang="en-US" b="1" dirty="0" err="1"/>
              <a:t>naknadno</a:t>
            </a:r>
            <a:r>
              <a:rPr lang="en-US" b="1" dirty="0"/>
              <a:t> </a:t>
            </a:r>
            <a:r>
              <a:rPr lang="en-US" b="1" dirty="0" err="1"/>
              <a:t>doneo</a:t>
            </a:r>
            <a:r>
              <a:rPr lang="en-US" b="1" dirty="0"/>
              <a:t> </a:t>
            </a:r>
            <a:r>
              <a:rPr lang="en-US" b="1" dirty="0" err="1"/>
              <a:t>akt</a:t>
            </a:r>
            <a:r>
              <a:rPr lang="en-US" b="1" dirty="0"/>
              <a:t> </a:t>
            </a:r>
            <a:r>
              <a:rPr lang="en-US" b="1" dirty="0" err="1"/>
              <a:t>zbog</a:t>
            </a:r>
            <a:r>
              <a:rPr lang="en-US" b="1" dirty="0"/>
              <a:t> </a:t>
            </a:r>
            <a:r>
              <a:rPr lang="en-US" b="1" dirty="0" err="1"/>
              <a:t>čijeg</a:t>
            </a:r>
            <a:r>
              <a:rPr lang="en-US" b="1" dirty="0"/>
              <a:t> </a:t>
            </a:r>
            <a:r>
              <a:rPr lang="en-US" b="1" dirty="0" err="1"/>
              <a:t>nedonošenja</a:t>
            </a:r>
            <a:r>
              <a:rPr lang="en-US" b="1" dirty="0"/>
              <a:t> je </a:t>
            </a:r>
            <a:r>
              <a:rPr lang="en-US" b="1" dirty="0" err="1"/>
              <a:t>tužba</a:t>
            </a:r>
            <a:r>
              <a:rPr lang="en-US" b="1" dirty="0"/>
              <a:t> </a:t>
            </a:r>
            <a:r>
              <a:rPr lang="en-US" b="1" dirty="0" err="1"/>
              <a:t>podneta</a:t>
            </a:r>
            <a:r>
              <a:rPr lang="en-US" b="1" dirty="0"/>
              <a:t>, </a:t>
            </a:r>
            <a:r>
              <a:rPr lang="en-US" b="1" dirty="0" err="1"/>
              <a:t>tužilac</a:t>
            </a:r>
            <a:r>
              <a:rPr lang="en-US" b="1" dirty="0"/>
              <a:t> </a:t>
            </a:r>
            <a:r>
              <a:rPr lang="en-US" b="1" dirty="0" err="1"/>
              <a:t>ima</a:t>
            </a:r>
            <a:r>
              <a:rPr lang="en-US" b="1" dirty="0"/>
              <a:t> </a:t>
            </a:r>
            <a:r>
              <a:rPr lang="en-US" b="1" dirty="0" err="1"/>
              <a:t>pravo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naknadu</a:t>
            </a:r>
            <a:r>
              <a:rPr lang="en-US" b="1" dirty="0"/>
              <a:t> </a:t>
            </a:r>
            <a:r>
              <a:rPr lang="en-US" b="1" dirty="0" err="1"/>
              <a:t>troškova</a:t>
            </a:r>
            <a:r>
              <a:rPr lang="en-US" b="1" dirty="0"/>
              <a:t> </a:t>
            </a:r>
            <a:r>
              <a:rPr lang="en-US" b="1" dirty="0" err="1"/>
              <a:t>za</a:t>
            </a:r>
            <a:r>
              <a:rPr lang="en-US" b="1" dirty="0"/>
              <a:t> </a:t>
            </a:r>
            <a:r>
              <a:rPr lang="en-US" b="1" dirty="0" err="1"/>
              <a:t>sastav</a:t>
            </a:r>
            <a:r>
              <a:rPr lang="en-US" b="1" dirty="0"/>
              <a:t> </a:t>
            </a:r>
            <a:r>
              <a:rPr lang="en-US" b="1" dirty="0" err="1"/>
              <a:t>tužbe</a:t>
            </a:r>
            <a:r>
              <a:rPr lang="en-US" b="1" dirty="0"/>
              <a:t> </a:t>
            </a:r>
            <a:r>
              <a:rPr lang="en-US" b="1" dirty="0" err="1"/>
              <a:t>ako</a:t>
            </a:r>
            <a:r>
              <a:rPr lang="en-US" b="1" dirty="0"/>
              <a:t> je </a:t>
            </a:r>
            <a:r>
              <a:rPr lang="en-US" b="1" dirty="0" err="1"/>
              <a:t>sastavljena</a:t>
            </a:r>
            <a:r>
              <a:rPr lang="en-US" b="1" dirty="0"/>
              <a:t> od </a:t>
            </a:r>
            <a:r>
              <a:rPr lang="en-US" b="1" dirty="0" err="1"/>
              <a:t>strane</a:t>
            </a:r>
            <a:r>
              <a:rPr lang="en-US" b="1" dirty="0"/>
              <a:t> </a:t>
            </a:r>
            <a:r>
              <a:rPr lang="en-US" b="1" dirty="0" err="1"/>
              <a:t>advokata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ako</a:t>
            </a:r>
            <a:r>
              <a:rPr lang="en-US" b="1" dirty="0"/>
              <a:t> je </a:t>
            </a:r>
            <a:r>
              <a:rPr lang="en-US" b="1" dirty="0" err="1"/>
              <a:t>tužba</a:t>
            </a:r>
            <a:r>
              <a:rPr lang="en-US" b="1" dirty="0"/>
              <a:t> u </a:t>
            </a:r>
            <a:r>
              <a:rPr lang="en-US" b="1" dirty="0" err="1"/>
              <a:t>vreme</a:t>
            </a:r>
            <a:r>
              <a:rPr lang="en-US" b="1" dirty="0"/>
              <a:t> </a:t>
            </a:r>
            <a:r>
              <a:rPr lang="en-US" b="1" dirty="0" err="1"/>
              <a:t>podnošenja</a:t>
            </a:r>
            <a:r>
              <a:rPr lang="en-US" b="1" dirty="0"/>
              <a:t> </a:t>
            </a:r>
            <a:r>
              <a:rPr lang="en-US" b="1" dirty="0" err="1"/>
              <a:t>bila</a:t>
            </a:r>
            <a:r>
              <a:rPr lang="en-US" b="1" dirty="0"/>
              <a:t> </a:t>
            </a:r>
            <a:r>
              <a:rPr lang="en-US" b="1" dirty="0" err="1"/>
              <a:t>osnovana</a:t>
            </a:r>
            <a:r>
              <a:rPr lang="en-US" b="1" dirty="0"/>
              <a:t>, </a:t>
            </a:r>
            <a:r>
              <a:rPr lang="en-US" b="1" dirty="0" err="1"/>
              <a:t>ukoliko</a:t>
            </a:r>
            <a:r>
              <a:rPr lang="en-US" b="1" dirty="0"/>
              <a:t> je </a:t>
            </a:r>
            <a:r>
              <a:rPr lang="en-US" b="1" dirty="0" err="1"/>
              <a:t>zahtev</a:t>
            </a:r>
            <a:r>
              <a:rPr lang="en-US" b="1" dirty="0"/>
              <a:t> </a:t>
            </a:r>
            <a:r>
              <a:rPr lang="en-US" b="1" dirty="0" err="1"/>
              <a:t>za</a:t>
            </a:r>
            <a:r>
              <a:rPr lang="en-US" b="1" dirty="0"/>
              <a:t> </a:t>
            </a:r>
            <a:r>
              <a:rPr lang="en-US" b="1" dirty="0" err="1"/>
              <a:t>naknadu</a:t>
            </a:r>
            <a:r>
              <a:rPr lang="en-US" b="1" dirty="0"/>
              <a:t> </a:t>
            </a:r>
            <a:r>
              <a:rPr lang="en-US" b="1" dirty="0" err="1"/>
              <a:t>troškova</a:t>
            </a:r>
            <a:r>
              <a:rPr lang="en-US" b="1" dirty="0"/>
              <a:t> </a:t>
            </a:r>
            <a:r>
              <a:rPr lang="en-US" b="1" dirty="0" err="1"/>
              <a:t>istaknut</a:t>
            </a:r>
            <a:r>
              <a:rPr lang="en-US" b="1" dirty="0"/>
              <a:t> u </a:t>
            </a:r>
            <a:r>
              <a:rPr lang="en-US" b="1" dirty="0" err="1"/>
              <a:t>tužbi</a:t>
            </a:r>
            <a:r>
              <a:rPr lang="en-US" b="1" dirty="0"/>
              <a:t>.”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5241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/>
              <a:t>Odstupanja od pravila o naknadi troškova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b="1" dirty="0" smtClean="0"/>
              <a:t>Uslovi:</a:t>
            </a:r>
          </a:p>
          <a:p>
            <a:pPr marL="0" indent="0">
              <a:buNone/>
            </a:pPr>
            <a:r>
              <a:rPr lang="en-US" dirty="0"/>
              <a:t>-da je </a:t>
            </a:r>
            <a:r>
              <a:rPr lang="en-US" dirty="0" err="1"/>
              <a:t>nadležni</a:t>
            </a:r>
            <a:r>
              <a:rPr lang="en-US" dirty="0"/>
              <a:t> organ </a:t>
            </a:r>
            <a:r>
              <a:rPr lang="en-US" dirty="0" err="1"/>
              <a:t>doneo</a:t>
            </a:r>
            <a:r>
              <a:rPr lang="en-US" dirty="0"/>
              <a:t> </a:t>
            </a:r>
            <a:r>
              <a:rPr lang="en-US" dirty="0" err="1"/>
              <a:t>upravni</a:t>
            </a:r>
            <a:r>
              <a:rPr lang="en-US" dirty="0"/>
              <a:t> </a:t>
            </a:r>
            <a:r>
              <a:rPr lang="en-US" dirty="0" err="1"/>
              <a:t>akt</a:t>
            </a:r>
            <a:r>
              <a:rPr lang="en-US" dirty="0"/>
              <a:t> </a:t>
            </a:r>
            <a:r>
              <a:rPr lang="en-US" dirty="0" err="1"/>
              <a:t>čije</a:t>
            </a:r>
            <a:r>
              <a:rPr lang="en-US" dirty="0"/>
              <a:t> se </a:t>
            </a:r>
            <a:r>
              <a:rPr lang="en-US" dirty="0" err="1"/>
              <a:t>donošenje</a:t>
            </a:r>
            <a:r>
              <a:rPr lang="en-US" dirty="0"/>
              <a:t> </a:t>
            </a:r>
            <a:r>
              <a:rPr lang="en-US" dirty="0" err="1"/>
              <a:t>tužbom</a:t>
            </a:r>
            <a:r>
              <a:rPr lang="en-US" dirty="0"/>
              <a:t> </a:t>
            </a:r>
            <a:r>
              <a:rPr lang="en-US" dirty="0" err="1"/>
              <a:t>traži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-da je </a:t>
            </a:r>
            <a:r>
              <a:rPr lang="en-US" dirty="0" err="1"/>
              <a:t>tužilac</a:t>
            </a:r>
            <a:r>
              <a:rPr lang="en-US" dirty="0"/>
              <a:t> </a:t>
            </a:r>
            <a:r>
              <a:rPr lang="en-US" dirty="0" err="1"/>
              <a:t>podneo</a:t>
            </a:r>
            <a:r>
              <a:rPr lang="en-US" dirty="0"/>
              <a:t> </a:t>
            </a:r>
            <a:r>
              <a:rPr lang="en-US" dirty="0" err="1"/>
              <a:t>posebnu</a:t>
            </a:r>
            <a:r>
              <a:rPr lang="en-US" dirty="0"/>
              <a:t> </a:t>
            </a:r>
            <a:r>
              <a:rPr lang="en-US" dirty="0" err="1"/>
              <a:t>tužbu</a:t>
            </a:r>
            <a:r>
              <a:rPr lang="en-US" dirty="0"/>
              <a:t> </a:t>
            </a:r>
            <a:r>
              <a:rPr lang="en-US" dirty="0" err="1"/>
              <a:t>protiv</a:t>
            </a:r>
            <a:r>
              <a:rPr lang="en-US" dirty="0"/>
              <a:t> </a:t>
            </a:r>
            <a:r>
              <a:rPr lang="en-US" dirty="0" err="1"/>
              <a:t>novodonetog</a:t>
            </a:r>
            <a:r>
              <a:rPr lang="en-US" dirty="0"/>
              <a:t> </a:t>
            </a:r>
            <a:r>
              <a:rPr lang="en-US" dirty="0" err="1"/>
              <a:t>upravnog</a:t>
            </a:r>
            <a:r>
              <a:rPr lang="en-US" dirty="0"/>
              <a:t> </a:t>
            </a:r>
            <a:r>
              <a:rPr lang="en-US" dirty="0" err="1"/>
              <a:t>akta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 je </a:t>
            </a:r>
            <a:r>
              <a:rPr lang="en-US" dirty="0" err="1"/>
              <a:t>tužba</a:t>
            </a:r>
            <a:r>
              <a:rPr lang="en-US" dirty="0"/>
              <a:t> 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ćutanja</a:t>
            </a:r>
            <a:r>
              <a:rPr lang="en-US" dirty="0"/>
              <a:t> </a:t>
            </a:r>
            <a:r>
              <a:rPr lang="en-US" dirty="0" err="1"/>
              <a:t>uprave</a:t>
            </a:r>
            <a:r>
              <a:rPr lang="en-US" dirty="0"/>
              <a:t>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osnovana</a:t>
            </a:r>
            <a:r>
              <a:rPr lang="en-US" dirty="0"/>
              <a:t> u </a:t>
            </a:r>
            <a:r>
              <a:rPr lang="en-US" dirty="0" err="1"/>
              <a:t>vreme</a:t>
            </a:r>
            <a:r>
              <a:rPr lang="en-US" dirty="0"/>
              <a:t> </a:t>
            </a:r>
            <a:r>
              <a:rPr lang="en-US" dirty="0" err="1"/>
              <a:t>podnošenja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 je </a:t>
            </a:r>
            <a:r>
              <a:rPr lang="en-US" dirty="0" err="1"/>
              <a:t>tužba</a:t>
            </a:r>
            <a:r>
              <a:rPr lang="en-US" dirty="0"/>
              <a:t> </a:t>
            </a:r>
            <a:r>
              <a:rPr lang="en-US" dirty="0" err="1"/>
              <a:t>sastavljena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en-US" dirty="0"/>
              <a:t> </a:t>
            </a:r>
            <a:r>
              <a:rPr lang="en-US" dirty="0" err="1"/>
              <a:t>punomoćnika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reda</a:t>
            </a:r>
            <a:r>
              <a:rPr lang="en-US" dirty="0"/>
              <a:t> </a:t>
            </a:r>
            <a:r>
              <a:rPr lang="en-US" dirty="0" err="1"/>
              <a:t>advokata</a:t>
            </a:r>
            <a:r>
              <a:rPr lang="en-US" dirty="0"/>
              <a:t>, </a:t>
            </a:r>
            <a:r>
              <a:rPr lang="en-US" dirty="0" err="1"/>
              <a:t>i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dirty="0"/>
              <a:t>da je </a:t>
            </a:r>
            <a:r>
              <a:rPr lang="en-US" dirty="0" err="1"/>
              <a:t>zahtev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naknadu</a:t>
            </a:r>
            <a:r>
              <a:rPr lang="en-US" dirty="0"/>
              <a:t> </a:t>
            </a:r>
            <a:r>
              <a:rPr lang="en-US" dirty="0" err="1"/>
              <a:t>troškova</a:t>
            </a:r>
            <a:r>
              <a:rPr lang="en-US" dirty="0"/>
              <a:t> </a:t>
            </a:r>
            <a:r>
              <a:rPr lang="en-US" dirty="0" err="1"/>
              <a:t>istaknut</a:t>
            </a:r>
            <a:r>
              <a:rPr lang="en-US" dirty="0"/>
              <a:t> u </a:t>
            </a:r>
            <a:r>
              <a:rPr lang="en-US" dirty="0" err="1"/>
              <a:t>tužbi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093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/>
              <a:t>Odstupanja od pravila o naknadi troškova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endParaRPr lang="sr-Latn-RS" dirty="0"/>
          </a:p>
          <a:p>
            <a:pPr marL="0" indent="0">
              <a:buNone/>
            </a:pPr>
            <a:r>
              <a:rPr lang="sr-Latn-RS" dirty="0" smtClean="0"/>
              <a:t> </a:t>
            </a:r>
            <a:r>
              <a:rPr lang="sr-Latn-RS" b="1" dirty="0" smtClean="0"/>
              <a:t>U slučaju kada </a:t>
            </a:r>
            <a:r>
              <a:rPr lang="sr-Latn-RS" b="1" smtClean="0"/>
              <a:t>je tužba, </a:t>
            </a:r>
            <a:r>
              <a:rPr lang="sr-Latn-RS" b="1" dirty="0" smtClean="0"/>
              <a:t>u toku spora zbog ćutanja </a:t>
            </a:r>
            <a:r>
              <a:rPr lang="sr-Latn-RS" b="1" smtClean="0"/>
              <a:t>drugostepenog organa, </a:t>
            </a:r>
            <a:r>
              <a:rPr lang="sr-Latn-RS" b="1" dirty="0" smtClean="0"/>
              <a:t>odbijena zato što je prvostepeni organ rešio po žalbi tužioca i novim rešenjem zamenio rešenje koje se žalbom pobija, zahtev za  naknadutroškova upravnog spora je neosnovan, obzirom na činjenicu da je tužba u pogledu glavne stvari neosnovana, zbog čega ne može biti osnovan ni zahtev za naknadu troškova upravnog spora.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83258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/>
              <a:t>U</a:t>
            </a:r>
            <a:r>
              <a:rPr lang="sr-Latn-RS" sz="3200" b="1" dirty="0" smtClean="0"/>
              <a:t>vod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RS" dirty="0" smtClean="0"/>
              <a:t>- </a:t>
            </a:r>
            <a:r>
              <a:rPr lang="sr-Latn-RS" b="1" dirty="0" smtClean="0"/>
              <a:t>Zakon o upravnim sporovima ( Sl.list SRJ br.46/96)</a:t>
            </a:r>
          </a:p>
          <a:p>
            <a:pPr marL="0" indent="0">
              <a:buNone/>
            </a:pPr>
            <a:r>
              <a:rPr lang="sr-Latn-RS" i="1" dirty="0" smtClean="0"/>
              <a:t>  U upravnim sporovima svaka stranka snosi svoja troškove.</a:t>
            </a:r>
          </a:p>
          <a:p>
            <a:pPr marL="0" indent="0">
              <a:buNone/>
            </a:pPr>
            <a:r>
              <a:rPr lang="sr-Latn-RS" dirty="0" smtClean="0"/>
              <a:t>- </a:t>
            </a:r>
            <a:r>
              <a:rPr lang="sr-Latn-RS" b="1" dirty="0" smtClean="0"/>
              <a:t>Zakon </a:t>
            </a:r>
            <a:r>
              <a:rPr lang="sr-Latn-RS" b="1" dirty="0"/>
              <a:t>o upravnim sporovima ( </a:t>
            </a:r>
            <a:r>
              <a:rPr lang="sr-Latn-RS" b="1" dirty="0" smtClean="0"/>
              <a:t>Sl.glasnik RS br.111/2009)</a:t>
            </a:r>
            <a:endParaRPr lang="sr-Latn-RS" b="1" dirty="0"/>
          </a:p>
          <a:p>
            <a:pPr marL="0" indent="0">
              <a:buNone/>
            </a:pPr>
            <a:r>
              <a:rPr lang="sr-Latn-RS" i="1" dirty="0" smtClean="0"/>
              <a:t>  Troškove upravnog spora čine izdaci nastali u toku ili povodom upravnog spora.</a:t>
            </a:r>
          </a:p>
          <a:p>
            <a:pPr marL="0" indent="0">
              <a:buNone/>
            </a:pPr>
            <a:r>
              <a:rPr lang="sr-Latn-RS" i="1" dirty="0"/>
              <a:t> </a:t>
            </a:r>
            <a:r>
              <a:rPr lang="sr-Latn-RS" i="1" dirty="0" smtClean="0"/>
              <a:t>  U upravnom sporu o troškovima postupka odlučuje Upravni sud.</a:t>
            </a:r>
          </a:p>
          <a:p>
            <a:pPr>
              <a:buFontTx/>
              <a:buChar char="-"/>
            </a:pPr>
            <a:r>
              <a:rPr lang="sr-Latn-RS" b="1" dirty="0" smtClean="0"/>
              <a:t>Zakon o parničnom postupku (Sl.glasnik RS br. 72/11...54/14)</a:t>
            </a:r>
          </a:p>
          <a:p>
            <a:pPr marL="0" indent="0">
              <a:buNone/>
            </a:pPr>
            <a:r>
              <a:rPr lang="sr-Latn-RS" b="1" dirty="0"/>
              <a:t> </a:t>
            </a:r>
            <a:r>
              <a:rPr lang="sr-Latn-RS" b="1" dirty="0" smtClean="0"/>
              <a:t> </a:t>
            </a:r>
            <a:r>
              <a:rPr lang="sr-Latn-RS" i="1" dirty="0" smtClean="0"/>
              <a:t>Shodna primena-prvenstveno zavisno od uspeha u sporu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7276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 smtClean="0"/>
              <a:t>Troškovi tužioca u upravnom sporu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r-Latn-RS" sz="2400" b="1" dirty="0" smtClean="0"/>
              <a:t>Tužioci:</a:t>
            </a:r>
          </a:p>
          <a:p>
            <a:pPr marL="0" indent="0">
              <a:buNone/>
            </a:pPr>
            <a:r>
              <a:rPr lang="sr-Latn-RS" sz="2400" dirty="0" smtClean="0"/>
              <a:t>pravno lice, fizičko lice, državni organ,organ autonomne pokrajine ili lokalne samouprave,organizacija, deo privrednog društva sa ovlašćenjima u pravnom prometu, naselja, grupa lica, javni tužilac i javni pravobranilac.</a:t>
            </a:r>
          </a:p>
          <a:p>
            <a:pPr marL="0" indent="0">
              <a:buNone/>
            </a:pPr>
            <a:r>
              <a:rPr lang="sr-Latn-RS" sz="2400" b="1" dirty="0" smtClean="0"/>
              <a:t>Pravo na pravnu pomoć garanrovano Ustavom (član 67.)pa Sud nema ovlašćenje da procenjuje opravdanost i nužnost angažovanja punomoćnika u upravnom sporu.</a:t>
            </a:r>
          </a:p>
          <a:p>
            <a:pPr marL="0" indent="0">
              <a:buNone/>
            </a:pPr>
            <a:r>
              <a:rPr lang="sr-Latn-RS" sz="2400" b="1" dirty="0" smtClean="0"/>
              <a:t>Pravnu pomoć pruža advokatura angažovanjem advokata od strane tužioca, koji: </a:t>
            </a:r>
          </a:p>
          <a:p>
            <a:pPr marL="0" indent="0">
              <a:buNone/>
            </a:pPr>
            <a:r>
              <a:rPr lang="sr-Latn-RS" sz="2400" dirty="0"/>
              <a:t>-</a:t>
            </a:r>
            <a:r>
              <a:rPr lang="sr-Latn-RS" sz="2400" dirty="0" smtClean="0"/>
              <a:t>sastavlja tužbu ili odgovarajući zahtev kojim se pokreće postupak;</a:t>
            </a:r>
          </a:p>
          <a:p>
            <a:pPr marL="0" indent="0">
              <a:buNone/>
            </a:pPr>
            <a:r>
              <a:rPr lang="sr-Latn-RS" sz="2400" dirty="0" smtClean="0"/>
              <a:t>-preduzima neophodne procesne radnje;</a:t>
            </a:r>
          </a:p>
          <a:p>
            <a:pPr marL="0" indent="0">
              <a:buNone/>
            </a:pPr>
            <a:r>
              <a:rPr lang="sr-Latn-RS" sz="2400" dirty="0" smtClean="0"/>
              <a:t>-zastupa tužioca na usmenoj javnoj raspravi.</a:t>
            </a:r>
          </a:p>
          <a:p>
            <a:pPr marL="0" indent="0">
              <a:buNone/>
            </a:pPr>
            <a:r>
              <a:rPr lang="sr-Latn-RS" sz="2400" b="1" dirty="0" smtClean="0"/>
              <a:t>Za svoj rad ima pravo na naknadu i nagradu ako stranka uspe u sporu.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84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/>
              <a:t>Troškovi tužioca u upravnom sporu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Latn-RS" b="1" dirty="0" smtClean="0"/>
          </a:p>
          <a:p>
            <a:pPr marL="0" indent="0">
              <a:buNone/>
            </a:pPr>
            <a:r>
              <a:rPr lang="sr-Latn-RS" b="1" dirty="0" smtClean="0"/>
              <a:t>Javni pravobranilac,</a:t>
            </a:r>
            <a:r>
              <a:rPr lang="sr-Latn-RS" dirty="0" smtClean="0"/>
              <a:t>kao zakonski zastupnik tužioca u upravnom sporu (Republike,autonomne pokrajine ili jedinice lokalne samouprave),</a:t>
            </a:r>
          </a:p>
          <a:p>
            <a:pPr marL="0" indent="0">
              <a:buNone/>
            </a:pPr>
            <a:r>
              <a:rPr lang="sr-Latn-RS" b="1" dirty="0" smtClean="0"/>
              <a:t>po samom zakonu ima pravo </a:t>
            </a:r>
            <a:r>
              <a:rPr lang="sr-Latn-RS" dirty="0" smtClean="0"/>
              <a:t>na naknadu troškova upravnog spora- i </a:t>
            </a:r>
            <a:r>
              <a:rPr lang="sr-Latn-RS" b="1" dirty="0" smtClean="0"/>
              <a:t>naknadu troškova i nagradu</a:t>
            </a:r>
            <a:r>
              <a:rPr lang="sr-Latn-RS" dirty="0" smtClean="0"/>
              <a:t>.</a:t>
            </a:r>
          </a:p>
          <a:p>
            <a:pPr marL="0" indent="0">
              <a:buNone/>
            </a:pPr>
            <a:r>
              <a:rPr lang="sr-Latn-RS" b="1" dirty="0" smtClean="0"/>
              <a:t>Javni tužilac, </a:t>
            </a:r>
            <a:r>
              <a:rPr lang="sr-Latn-RS" dirty="0" smtClean="0"/>
              <a:t>kao tužilac u upravnom sporu</a:t>
            </a:r>
          </a:p>
          <a:p>
            <a:pPr marL="0" indent="0">
              <a:buNone/>
            </a:pPr>
            <a:r>
              <a:rPr lang="sr-Latn-RS" b="1" dirty="0" smtClean="0"/>
              <a:t>ima pravo na naknadu troškova, ali nema pravo na nagradu.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8030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 smtClean="0"/>
              <a:t>Troškovi tuženog organa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Latn-RS" b="1" dirty="0" smtClean="0"/>
              <a:t>Tuženi organ</a:t>
            </a:r>
            <a:r>
              <a:rPr lang="sr-Latn-RS" dirty="0" smtClean="0"/>
              <a:t>-organ čiji se akt osporava ili koji nije doneo tražani upravni akt</a:t>
            </a:r>
          </a:p>
          <a:p>
            <a:pPr marL="0" indent="0">
              <a:buNone/>
            </a:pPr>
            <a:r>
              <a:rPr lang="sr-Latn-RS" dirty="0" smtClean="0"/>
              <a:t>Ako tuženi angažuje punomoćnika iz reda advokata, ima pravo na naknadu troškova upravnog spora.</a:t>
            </a:r>
          </a:p>
          <a:p>
            <a:pPr marL="0" indent="0">
              <a:buNone/>
            </a:pPr>
            <a:r>
              <a:rPr lang="sr-Latn-RS" b="1" dirty="0" smtClean="0"/>
              <a:t>Pravna lica </a:t>
            </a:r>
            <a:r>
              <a:rPr lang="sr-Latn-RS" dirty="0" smtClean="0"/>
              <a:t>čiji je osnivač Republika, autonomna pokrajina ili jedinica lokalne samouprave </a:t>
            </a:r>
            <a:r>
              <a:rPr lang="sr-Latn-RS" b="1" dirty="0" smtClean="0"/>
              <a:t>imaju pravo na naknadu troškova zastupanja od strane pravobranilaštva po pravilima za rad advokata.</a:t>
            </a:r>
          </a:p>
          <a:p>
            <a:pPr marL="0" indent="0">
              <a:buNone/>
            </a:pPr>
            <a:r>
              <a:rPr lang="sr-Latn-RS" b="1" dirty="0" smtClean="0"/>
              <a:t>„Državno, odnosno pokrajinsko pravobranilaštvo nema pravo da u upravnom sporu zastupa tuženi državni organ, odnosno organ pokrajinske uprave na osnovu posebno datog punomoćja“, </a:t>
            </a:r>
            <a:r>
              <a:rPr lang="sr-Latn-RS" dirty="0" smtClean="0"/>
              <a:t>pa samim tim ni pravo na naknadu troškova upravnog spora.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12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 smtClean="0"/>
              <a:t>Troškovi zainteresovanog lica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733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sr-Latn-RS" b="1" dirty="0" smtClean="0"/>
          </a:p>
          <a:p>
            <a:pPr marL="0" indent="0">
              <a:buNone/>
            </a:pPr>
            <a:r>
              <a:rPr lang="sr-Latn-RS" b="1" dirty="0" smtClean="0"/>
              <a:t>Zainteresovano lice</a:t>
            </a:r>
            <a:r>
              <a:rPr lang="sr-Latn-RS" dirty="0" smtClean="0"/>
              <a:t>-lice kome bi poništaj osporenog upravnog akta bio na štetu</a:t>
            </a:r>
          </a:p>
          <a:p>
            <a:pPr marL="0" indent="0">
              <a:buNone/>
            </a:pPr>
            <a:r>
              <a:rPr lang="sr-Latn-RS" dirty="0" smtClean="0"/>
              <a:t>Kad angažuje punomoćnika iz reda advokata </a:t>
            </a:r>
            <a:r>
              <a:rPr lang="sr-Latn-RS" b="1" dirty="0" smtClean="0"/>
              <a:t>ima pravo </a:t>
            </a:r>
            <a:r>
              <a:rPr lang="sr-Latn-RS" dirty="0" smtClean="0"/>
              <a:t>na naknadu troškova ako uspe u sporu- </a:t>
            </a:r>
            <a:r>
              <a:rPr lang="sr-Latn-RS" b="1" dirty="0" smtClean="0"/>
              <a:t>ako tužba bude odbijena</a:t>
            </a:r>
            <a:r>
              <a:rPr lang="sr-Latn-RS" dirty="0" smtClean="0"/>
              <a:t>.</a:t>
            </a:r>
          </a:p>
          <a:p>
            <a:pPr marL="0" indent="0">
              <a:buNone/>
            </a:pPr>
            <a:r>
              <a:rPr lang="sr-Latn-RS" b="1" dirty="0" smtClean="0"/>
              <a:t>Pravobranilaštvo </a:t>
            </a:r>
            <a:r>
              <a:rPr lang="sr-Latn-RS" dirty="0" smtClean="0"/>
              <a:t>-republičko, pokrajinsko i opštinsko, </a:t>
            </a:r>
            <a:r>
              <a:rPr lang="sr-Latn-RS" b="1" dirty="0"/>
              <a:t>u svojstvu zakonskog zastupnika </a:t>
            </a:r>
            <a:r>
              <a:rPr lang="sr-Latn-RS" b="1" dirty="0" smtClean="0"/>
              <a:t>zainteresovanog lica, ima pravo </a:t>
            </a:r>
            <a:r>
              <a:rPr lang="sr-Latn-RS" dirty="0" smtClean="0"/>
              <a:t>na naknadu troškova zastupanja prema advokatskoj tarifi.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84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 smtClean="0"/>
              <a:t>Zastupanje više stranaka u upravnom sporu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r>
              <a:rPr lang="sr-Latn-RS" b="1" dirty="0" smtClean="0"/>
              <a:t>„ Advokatu koji zastupa više stranaka uvećava se nagrada za po 50% za drugu i svaku narednu stranku i za sastavljanje podnesaka u procenjivim i neprocenjivim predmetima“.</a:t>
            </a:r>
          </a:p>
          <a:p>
            <a:pPr marL="0" indent="0">
              <a:buNone/>
            </a:pPr>
            <a:r>
              <a:rPr lang="sr-Latn-RS" b="1" dirty="0" smtClean="0"/>
              <a:t>U slučaju spajanja postupaka </a:t>
            </a:r>
            <a:r>
              <a:rPr lang="sr-Latn-RS" dirty="0" smtClean="0"/>
              <a:t>(po tužbama advokata kojima je osporen isti upravni akt, a koje je sačinio isti punomoćnik)- </a:t>
            </a:r>
            <a:r>
              <a:rPr lang="sr-Latn-RS" b="1" dirty="0" smtClean="0"/>
              <a:t>naknada za sastav tužbi određuje se kao kad advokat zastupa više stranaka u upravnom sporu.</a:t>
            </a:r>
          </a:p>
          <a:p>
            <a:pPr marL="0" indent="0">
              <a:buNone/>
            </a:pPr>
            <a:r>
              <a:rPr lang="sr-Latn-RS" b="1" dirty="0" smtClean="0"/>
              <a:t>Kada je jednom tužbom osporeno više akata, </a:t>
            </a:r>
            <a:r>
              <a:rPr lang="sr-Latn-RS" dirty="0" smtClean="0"/>
              <a:t>sud će razdvojiti postupke po odnetoj tužbi, a </a:t>
            </a:r>
            <a:r>
              <a:rPr lang="sr-Latn-RS" b="1" dirty="0" smtClean="0"/>
              <a:t>troškove za rad advokata priznaće stranci samo za jednu tužbu </a:t>
            </a:r>
            <a:r>
              <a:rPr lang="sr-Latn-RS" dirty="0" smtClean="0"/>
              <a:t>u predmetu koji je prvi presuđen.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695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 smtClean="0"/>
              <a:t>Vrste troškova u upravnom sporu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711" y="1848203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sr-Latn-RS" b="1" dirty="0" smtClean="0"/>
          </a:p>
          <a:p>
            <a:pPr marL="0" indent="0">
              <a:buNone/>
            </a:pPr>
            <a:r>
              <a:rPr lang="sr-Latn-RS" b="1" dirty="0" smtClean="0"/>
              <a:t>Troškovi upravnog spora:</a:t>
            </a:r>
          </a:p>
          <a:p>
            <a:pPr marL="0" indent="0">
              <a:buNone/>
            </a:pPr>
            <a:r>
              <a:rPr lang="sr-Latn-RS" dirty="0" smtClean="0"/>
              <a:t>-troškovi plaćenih sudskih taksi;</a:t>
            </a:r>
          </a:p>
          <a:p>
            <a:pPr marL="0" indent="0">
              <a:buNone/>
            </a:pPr>
            <a:r>
              <a:rPr lang="sr-Latn-RS" dirty="0" smtClean="0"/>
              <a:t>-troškovi pisanja tužbe, odnosno zahteva i drugih podnesaka;</a:t>
            </a:r>
          </a:p>
          <a:p>
            <a:pPr marL="0" indent="0">
              <a:buNone/>
            </a:pPr>
            <a:r>
              <a:rPr lang="sr-Latn-RS" dirty="0" smtClean="0"/>
              <a:t>-troškovi pisanja odgovora na tužbu;</a:t>
            </a:r>
          </a:p>
          <a:p>
            <a:pPr marL="0" indent="0">
              <a:buNone/>
            </a:pPr>
            <a:r>
              <a:rPr lang="sr-Latn-RS" dirty="0" smtClean="0"/>
              <a:t>-troškovi zastupanja na usmenoj javnoj raspravi;</a:t>
            </a:r>
          </a:p>
          <a:p>
            <a:pPr marL="0" indent="0">
              <a:buNone/>
            </a:pPr>
            <a:r>
              <a:rPr lang="sr-Latn-RS" dirty="0" smtClean="0"/>
              <a:t>-troškovi sastavljanja vanrednih pravnih sredstava, i </a:t>
            </a:r>
          </a:p>
          <a:p>
            <a:pPr marL="0" indent="0">
              <a:buNone/>
            </a:pPr>
            <a:r>
              <a:rPr lang="sr-Latn-RS" dirty="0" smtClean="0"/>
              <a:t>-troškovi dolaska na raspravu (putni troškovi)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110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Latn-RS" sz="3200" b="1" dirty="0" smtClean="0"/>
              <a:t>Uslovi za priznavanje troškova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r>
              <a:rPr lang="sr-Latn-RS" dirty="0" smtClean="0"/>
              <a:t>Uslovi:</a:t>
            </a:r>
          </a:p>
          <a:p>
            <a:pPr marL="0" indent="0">
              <a:buNone/>
            </a:pPr>
            <a:r>
              <a:rPr lang="sr-Latn-RS" dirty="0" smtClean="0"/>
              <a:t>-uspeh stranke u upravnom sporu;</a:t>
            </a:r>
          </a:p>
          <a:p>
            <a:pPr marL="0" indent="0">
              <a:buNone/>
            </a:pPr>
            <a:r>
              <a:rPr lang="sr-Latn-RS" dirty="0" smtClean="0"/>
              <a:t>-blagovremeno postavljen zahtev za naknadu troškova upravnog spora;</a:t>
            </a:r>
          </a:p>
          <a:p>
            <a:pPr marL="0" indent="0">
              <a:buNone/>
            </a:pPr>
            <a:r>
              <a:rPr lang="sr-Latn-RS" dirty="0" smtClean="0"/>
              <a:t>-opredeljen zahtev po vrsti i visini troškova, i </a:t>
            </a:r>
          </a:p>
          <a:p>
            <a:pPr marL="0" indent="0">
              <a:buNone/>
            </a:pPr>
            <a:r>
              <a:rPr lang="sr-Latn-RS" dirty="0" smtClean="0"/>
              <a:t>-odgovarajući dokazi o nastalim troškovima.</a:t>
            </a:r>
          </a:p>
          <a:p>
            <a:pPr marL="0" indent="0">
              <a:buNone/>
            </a:pPr>
            <a:r>
              <a:rPr lang="sr-Latn-RS" b="1" dirty="0" smtClean="0"/>
              <a:t>„ Nakon dostavljanja presude strankama, donete u nejavnoj sednici veća, ne može se podneti zahtev za naknadu troškova upravnog spora“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84047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1315</Words>
  <Application>Microsoft Office PowerPoint</Application>
  <PresentationFormat>Widescreen</PresentationFormat>
  <Paragraphs>95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TROŠKOVI UPRAVNOG SPORA</vt:lpstr>
      <vt:lpstr>Uvod</vt:lpstr>
      <vt:lpstr>Troškovi tužioca u upravnom sporu</vt:lpstr>
      <vt:lpstr>Troškovi tužioca u upravnom sporu</vt:lpstr>
      <vt:lpstr>Troškovi tuženog organa</vt:lpstr>
      <vt:lpstr>Troškovi zainteresovanog lica</vt:lpstr>
      <vt:lpstr>Zastupanje više stranaka u upravnom sporu</vt:lpstr>
      <vt:lpstr>Vrste troškova u upravnom sporu</vt:lpstr>
      <vt:lpstr>Uslovi za priznavanje troškova</vt:lpstr>
      <vt:lpstr>Uslovi za priznavanje troškova</vt:lpstr>
      <vt:lpstr>Naknada troškova po tužbi zbog ćutanja uprave</vt:lpstr>
      <vt:lpstr>Odstupanja od pravila o naknadi troškova</vt:lpstr>
      <vt:lpstr>Odstupanja od pravila o naknadi troškova</vt:lpstr>
      <vt:lpstr>Odstupanja od pravila o naknadi troškova</vt:lpstr>
      <vt:lpstr>Odstupanja od pravila o naknadi troškova</vt:lpstr>
      <vt:lpstr>Odstupanja od pravila o naknadi troškova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TROŠKOVI UPRAVNOG SPORA</dc:title>
  <dc:creator>Ruza</dc:creator>
  <cp:lastModifiedBy>Ruza</cp:lastModifiedBy>
  <cp:revision>19</cp:revision>
  <dcterms:created xsi:type="dcterms:W3CDTF">2021-03-11T16:59:58Z</dcterms:created>
  <dcterms:modified xsi:type="dcterms:W3CDTF">2021-03-13T17:56:10Z</dcterms:modified>
</cp:coreProperties>
</file>